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66.jpg" ContentType="image/jpeg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10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0ABCD-9FAB-4819-BD81-A0877B48DC7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760DA36-38DD-49E7-B4BB-212ED8E3F9B1}">
      <dgm:prSet phldrT="[Texto]" custT="1"/>
      <dgm:spPr/>
      <dgm:t>
        <a:bodyPr/>
        <a:lstStyle/>
        <a:p>
          <a:r>
            <a:rPr lang="es-ES" sz="2000" b="1" dirty="0" smtClean="0"/>
            <a:t>Recepción de Solicitud firmada</a:t>
          </a:r>
          <a:endParaRPr lang="es-ES" sz="2000" b="1" dirty="0"/>
        </a:p>
      </dgm:t>
    </dgm:pt>
    <dgm:pt modelId="{4B267D34-A2AF-42FD-B1C2-64A75B499447}" type="parTrans" cxnId="{F447A546-CE7A-4042-BB33-F032F7010B05}">
      <dgm:prSet/>
      <dgm:spPr/>
      <dgm:t>
        <a:bodyPr/>
        <a:lstStyle/>
        <a:p>
          <a:endParaRPr lang="es-ES"/>
        </a:p>
      </dgm:t>
    </dgm:pt>
    <dgm:pt modelId="{D062A48D-82E3-4518-85BB-1D0F8DE4BA09}" type="sibTrans" cxnId="{F447A546-CE7A-4042-BB33-F032F7010B05}">
      <dgm:prSet/>
      <dgm:spPr/>
      <dgm:t>
        <a:bodyPr/>
        <a:lstStyle/>
        <a:p>
          <a:endParaRPr lang="es-ES"/>
        </a:p>
      </dgm:t>
    </dgm:pt>
    <dgm:pt modelId="{1C1EDE62-B6B4-41CE-89FF-FF9BA2562F12}">
      <dgm:prSet phldrT="[Texto]" custT="1"/>
      <dgm:spPr/>
      <dgm:t>
        <a:bodyPr/>
        <a:lstStyle/>
        <a:p>
          <a:r>
            <a:rPr lang="es-ES" sz="2000" b="1" dirty="0" smtClean="0"/>
            <a:t>Evaluación técnica Individual por parte de los miembros del Registro </a:t>
          </a:r>
          <a:r>
            <a:rPr lang="es-ES" sz="2000" b="1" dirty="0" err="1" smtClean="0"/>
            <a:t>Conacyt</a:t>
          </a:r>
          <a:r>
            <a:rPr lang="es-ES" sz="2000" b="1" dirty="0" smtClean="0"/>
            <a:t> de Evaluadores Acreditados.</a:t>
          </a:r>
          <a:endParaRPr lang="es-ES" sz="2000" b="1" dirty="0"/>
        </a:p>
      </dgm:t>
    </dgm:pt>
    <dgm:pt modelId="{C3DB1EAA-D65B-4E42-89D5-8DA41F6CC627}" type="parTrans" cxnId="{BDA35138-792E-455D-A3CA-1C0BD061BC79}">
      <dgm:prSet/>
      <dgm:spPr/>
      <dgm:t>
        <a:bodyPr/>
        <a:lstStyle/>
        <a:p>
          <a:endParaRPr lang="es-ES"/>
        </a:p>
      </dgm:t>
    </dgm:pt>
    <dgm:pt modelId="{7503F662-4D74-464C-BF4F-DF7C73A00F61}" type="sibTrans" cxnId="{BDA35138-792E-455D-A3CA-1C0BD061BC79}">
      <dgm:prSet/>
      <dgm:spPr/>
      <dgm:t>
        <a:bodyPr/>
        <a:lstStyle/>
        <a:p>
          <a:endParaRPr lang="es-ES"/>
        </a:p>
      </dgm:t>
    </dgm:pt>
    <dgm:pt modelId="{AA16255A-0673-4184-AC3E-7B4937DFC1E5}">
      <dgm:prSet phldrT="[Texto]" custT="1"/>
      <dgm:spPr/>
      <dgm:t>
        <a:bodyPr/>
        <a:lstStyle/>
        <a:p>
          <a:r>
            <a:rPr lang="es-ES" sz="2000" b="1" dirty="0" smtClean="0"/>
            <a:t>Evaluación técnica por parte de la Comisión de Evaluación</a:t>
          </a:r>
        </a:p>
      </dgm:t>
    </dgm:pt>
    <dgm:pt modelId="{F4A30293-725C-4F0C-B0C6-88136949E174}" type="parTrans" cxnId="{A748FEF8-E46F-4230-8F3C-BEEEB484FFD2}">
      <dgm:prSet/>
      <dgm:spPr/>
      <dgm:t>
        <a:bodyPr/>
        <a:lstStyle/>
        <a:p>
          <a:endParaRPr lang="es-ES"/>
        </a:p>
      </dgm:t>
    </dgm:pt>
    <dgm:pt modelId="{F6D28D21-061B-4318-9A8A-43388AC3753E}" type="sibTrans" cxnId="{A748FEF8-E46F-4230-8F3C-BEEEB484FFD2}">
      <dgm:prSet/>
      <dgm:spPr/>
      <dgm:t>
        <a:bodyPr/>
        <a:lstStyle/>
        <a:p>
          <a:endParaRPr lang="es-ES"/>
        </a:p>
      </dgm:t>
    </dgm:pt>
    <dgm:pt modelId="{08678254-E5E1-4907-A20C-D8101BEDEEFE}">
      <dgm:prSet phldrT="[Texto]" custT="1"/>
      <dgm:spPr/>
      <dgm:t>
        <a:bodyPr/>
        <a:lstStyle/>
        <a:p>
          <a:r>
            <a:rPr lang="es-ES" sz="2000" b="1" dirty="0" smtClean="0"/>
            <a:t>Dictamen de procedencia técnica</a:t>
          </a:r>
        </a:p>
      </dgm:t>
    </dgm:pt>
    <dgm:pt modelId="{B3685F76-B5BF-4384-8363-B28A20524851}" type="parTrans" cxnId="{0ADDCC3E-1BB7-445E-BEFF-5EC7DB681D3E}">
      <dgm:prSet/>
      <dgm:spPr/>
      <dgm:t>
        <a:bodyPr/>
        <a:lstStyle/>
        <a:p>
          <a:endParaRPr lang="es-ES"/>
        </a:p>
      </dgm:t>
    </dgm:pt>
    <dgm:pt modelId="{C04E196E-6FD8-4E90-B33C-C0ECEC5ECD29}" type="sibTrans" cxnId="{0ADDCC3E-1BB7-445E-BEFF-5EC7DB681D3E}">
      <dgm:prSet/>
      <dgm:spPr/>
      <dgm:t>
        <a:bodyPr/>
        <a:lstStyle/>
        <a:p>
          <a:endParaRPr lang="es-ES"/>
        </a:p>
      </dgm:t>
    </dgm:pt>
    <dgm:pt modelId="{63DDEBE5-EE1A-4209-8104-46B72C3297FB}">
      <dgm:prSet phldrT="[Texto]" custT="1"/>
      <dgm:spPr/>
      <dgm:t>
        <a:bodyPr/>
        <a:lstStyle/>
        <a:p>
          <a:r>
            <a:rPr lang="es-ES" sz="2000" b="1" dirty="0" smtClean="0"/>
            <a:t>Seguimiento y cierre</a:t>
          </a:r>
        </a:p>
      </dgm:t>
    </dgm:pt>
    <dgm:pt modelId="{52D98FC4-2194-49A0-AE9E-3D9BAA20076C}" type="parTrans" cxnId="{662B4712-0312-4359-A391-1091D85691D2}">
      <dgm:prSet/>
      <dgm:spPr/>
      <dgm:t>
        <a:bodyPr/>
        <a:lstStyle/>
        <a:p>
          <a:endParaRPr lang="es-ES"/>
        </a:p>
      </dgm:t>
    </dgm:pt>
    <dgm:pt modelId="{1C8E22DA-7EF1-4CC8-8024-9D4424C88EAF}" type="sibTrans" cxnId="{662B4712-0312-4359-A391-1091D85691D2}">
      <dgm:prSet/>
      <dgm:spPr/>
      <dgm:t>
        <a:bodyPr/>
        <a:lstStyle/>
        <a:p>
          <a:endParaRPr lang="es-ES"/>
        </a:p>
      </dgm:t>
    </dgm:pt>
    <dgm:pt modelId="{9103B728-C448-4451-A400-CFC85515CAFB}" type="pres">
      <dgm:prSet presAssocID="{1A30ABCD-9FAB-4819-BD81-A0877B48DC7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2A51D4-DB3F-40C8-8641-C1A3F7644BA7}" type="pres">
      <dgm:prSet presAssocID="{1A30ABCD-9FAB-4819-BD81-A0877B48DC79}" presName="dummyMaxCanvas" presStyleCnt="0">
        <dgm:presLayoutVars/>
      </dgm:prSet>
      <dgm:spPr/>
    </dgm:pt>
    <dgm:pt modelId="{BE2592A4-9F81-48B2-B009-388E71F7140E}" type="pres">
      <dgm:prSet presAssocID="{1A30ABCD-9FAB-4819-BD81-A0877B48DC7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7E87A6-A5BB-4266-A114-50D959613902}" type="pres">
      <dgm:prSet presAssocID="{1A30ABCD-9FAB-4819-BD81-A0877B48DC7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303597-BFC0-4927-8169-F392D871F71F}" type="pres">
      <dgm:prSet presAssocID="{1A30ABCD-9FAB-4819-BD81-A0877B48DC7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31A43-4C14-4B0C-B65B-8B30B07B5E0B}" type="pres">
      <dgm:prSet presAssocID="{1A30ABCD-9FAB-4819-BD81-A0877B48DC7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DBBC6B-CD1A-46DE-9D94-9650E4B646D7}" type="pres">
      <dgm:prSet presAssocID="{1A30ABCD-9FAB-4819-BD81-A0877B48DC7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754B82-EA01-4F70-BA69-1E8A183080B2}" type="pres">
      <dgm:prSet presAssocID="{1A30ABCD-9FAB-4819-BD81-A0877B48DC7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A28394-0E81-48C5-B65B-21AC401E8017}" type="pres">
      <dgm:prSet presAssocID="{1A30ABCD-9FAB-4819-BD81-A0877B48DC7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A976E0-D4DD-4752-B19E-449B906EECBC}" type="pres">
      <dgm:prSet presAssocID="{1A30ABCD-9FAB-4819-BD81-A0877B48DC7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8A3C11-804A-4B43-B40D-21A7C6DB08D8}" type="pres">
      <dgm:prSet presAssocID="{1A30ABCD-9FAB-4819-BD81-A0877B48DC7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05B93D-6E87-4468-963B-C62D342A4058}" type="pres">
      <dgm:prSet presAssocID="{1A30ABCD-9FAB-4819-BD81-A0877B48DC7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4D18CB-7495-4191-B76F-661DCC237717}" type="pres">
      <dgm:prSet presAssocID="{1A30ABCD-9FAB-4819-BD81-A0877B48DC7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C2E6D2-657B-45C7-88CE-8DC90473EF31}" type="pres">
      <dgm:prSet presAssocID="{1A30ABCD-9FAB-4819-BD81-A0877B48DC7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09FDC4-C8E9-4103-AE71-B50991BB778C}" type="pres">
      <dgm:prSet presAssocID="{1A30ABCD-9FAB-4819-BD81-A0877B48DC7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561167-D3D8-43ED-BF0D-969064E1925A}" type="pres">
      <dgm:prSet presAssocID="{1A30ABCD-9FAB-4819-BD81-A0877B48DC7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1FBF1E-C1F9-4201-A0F3-D5F986851FA9}" type="presOf" srcId="{1A30ABCD-9FAB-4819-BD81-A0877B48DC79}" destId="{9103B728-C448-4451-A400-CFC85515CAFB}" srcOrd="0" destOrd="0" presId="urn:microsoft.com/office/officeart/2005/8/layout/vProcess5"/>
    <dgm:cxn modelId="{6AB5F460-31D0-4993-B3D4-C82718D0A4FD}" type="presOf" srcId="{7503F662-4D74-464C-BF4F-DF7C73A00F61}" destId="{64A28394-0E81-48C5-B65B-21AC401E8017}" srcOrd="0" destOrd="0" presId="urn:microsoft.com/office/officeart/2005/8/layout/vProcess5"/>
    <dgm:cxn modelId="{662B4712-0312-4359-A391-1091D85691D2}" srcId="{1A30ABCD-9FAB-4819-BD81-A0877B48DC79}" destId="{63DDEBE5-EE1A-4209-8104-46B72C3297FB}" srcOrd="4" destOrd="0" parTransId="{52D98FC4-2194-49A0-AE9E-3D9BAA20076C}" sibTransId="{1C8E22DA-7EF1-4CC8-8024-9D4424C88EAF}"/>
    <dgm:cxn modelId="{D787EB00-B112-4172-A312-2C171DE3286F}" type="presOf" srcId="{08678254-E5E1-4907-A20C-D8101BEDEEFE}" destId="{2F09FDC4-C8E9-4103-AE71-B50991BB778C}" srcOrd="1" destOrd="0" presId="urn:microsoft.com/office/officeart/2005/8/layout/vProcess5"/>
    <dgm:cxn modelId="{BB927DEA-378B-4420-A33E-E48A78BC92D7}" type="presOf" srcId="{AA16255A-0673-4184-AC3E-7B4937DFC1E5}" destId="{24303597-BFC0-4927-8169-F392D871F71F}" srcOrd="0" destOrd="0" presId="urn:microsoft.com/office/officeart/2005/8/layout/vProcess5"/>
    <dgm:cxn modelId="{9410AE00-E519-4260-9BD0-3DCFC635AC7D}" type="presOf" srcId="{63DDEBE5-EE1A-4209-8104-46B72C3297FB}" destId="{58561167-D3D8-43ED-BF0D-969064E1925A}" srcOrd="1" destOrd="0" presId="urn:microsoft.com/office/officeart/2005/8/layout/vProcess5"/>
    <dgm:cxn modelId="{31C85A9C-967F-492A-8562-5B3F5F5AEBE9}" type="presOf" srcId="{AA16255A-0673-4184-AC3E-7B4937DFC1E5}" destId="{FBC2E6D2-657B-45C7-88CE-8DC90473EF31}" srcOrd="1" destOrd="0" presId="urn:microsoft.com/office/officeart/2005/8/layout/vProcess5"/>
    <dgm:cxn modelId="{A9985F2F-71A2-4D3F-A686-B663DF51AA6D}" type="presOf" srcId="{1C1EDE62-B6B4-41CE-89FF-FF9BA2562F12}" destId="{907E87A6-A5BB-4266-A114-50D959613902}" srcOrd="0" destOrd="0" presId="urn:microsoft.com/office/officeart/2005/8/layout/vProcess5"/>
    <dgm:cxn modelId="{A748FEF8-E46F-4230-8F3C-BEEEB484FFD2}" srcId="{1A30ABCD-9FAB-4819-BD81-A0877B48DC79}" destId="{AA16255A-0673-4184-AC3E-7B4937DFC1E5}" srcOrd="2" destOrd="0" parTransId="{F4A30293-725C-4F0C-B0C6-88136949E174}" sibTransId="{F6D28D21-061B-4318-9A8A-43388AC3753E}"/>
    <dgm:cxn modelId="{D03B63DD-F0D8-4CA9-9FF7-6E997AFEF6EB}" type="presOf" srcId="{D062A48D-82E3-4518-85BB-1D0F8DE4BA09}" destId="{96754B82-EA01-4F70-BA69-1E8A183080B2}" srcOrd="0" destOrd="0" presId="urn:microsoft.com/office/officeart/2005/8/layout/vProcess5"/>
    <dgm:cxn modelId="{65D62FF9-5210-4948-878E-1654956C5717}" type="presOf" srcId="{63DDEBE5-EE1A-4209-8104-46B72C3297FB}" destId="{7ADBBC6B-CD1A-46DE-9D94-9650E4B646D7}" srcOrd="0" destOrd="0" presId="urn:microsoft.com/office/officeart/2005/8/layout/vProcess5"/>
    <dgm:cxn modelId="{F447A546-CE7A-4042-BB33-F032F7010B05}" srcId="{1A30ABCD-9FAB-4819-BD81-A0877B48DC79}" destId="{3760DA36-38DD-49E7-B4BB-212ED8E3F9B1}" srcOrd="0" destOrd="0" parTransId="{4B267D34-A2AF-42FD-B1C2-64A75B499447}" sibTransId="{D062A48D-82E3-4518-85BB-1D0F8DE4BA09}"/>
    <dgm:cxn modelId="{1D261289-AC3A-40B1-968D-734E725BD9DA}" type="presOf" srcId="{3760DA36-38DD-49E7-B4BB-212ED8E3F9B1}" destId="{BE2592A4-9F81-48B2-B009-388E71F7140E}" srcOrd="0" destOrd="0" presId="urn:microsoft.com/office/officeart/2005/8/layout/vProcess5"/>
    <dgm:cxn modelId="{0ADDCC3E-1BB7-445E-BEFF-5EC7DB681D3E}" srcId="{1A30ABCD-9FAB-4819-BD81-A0877B48DC79}" destId="{08678254-E5E1-4907-A20C-D8101BEDEEFE}" srcOrd="3" destOrd="0" parTransId="{B3685F76-B5BF-4384-8363-B28A20524851}" sibTransId="{C04E196E-6FD8-4E90-B33C-C0ECEC5ECD29}"/>
    <dgm:cxn modelId="{418D8C6F-2ECC-4B4F-AAA4-DD90DD401DC7}" type="presOf" srcId="{08678254-E5E1-4907-A20C-D8101BEDEEFE}" destId="{DE231A43-4C14-4B0C-B65B-8B30B07B5E0B}" srcOrd="0" destOrd="0" presId="urn:microsoft.com/office/officeart/2005/8/layout/vProcess5"/>
    <dgm:cxn modelId="{BDA35138-792E-455D-A3CA-1C0BD061BC79}" srcId="{1A30ABCD-9FAB-4819-BD81-A0877B48DC79}" destId="{1C1EDE62-B6B4-41CE-89FF-FF9BA2562F12}" srcOrd="1" destOrd="0" parTransId="{C3DB1EAA-D65B-4E42-89D5-8DA41F6CC627}" sibTransId="{7503F662-4D74-464C-BF4F-DF7C73A00F61}"/>
    <dgm:cxn modelId="{DE84E448-7C48-4A7D-AE1A-0484A9BDBF66}" type="presOf" srcId="{1C1EDE62-B6B4-41CE-89FF-FF9BA2562F12}" destId="{EB4D18CB-7495-4191-B76F-661DCC237717}" srcOrd="1" destOrd="0" presId="urn:microsoft.com/office/officeart/2005/8/layout/vProcess5"/>
    <dgm:cxn modelId="{F38D6FC4-E5D5-4166-B3EF-11A345BA9843}" type="presOf" srcId="{3760DA36-38DD-49E7-B4BB-212ED8E3F9B1}" destId="{2405B93D-6E87-4468-963B-C62D342A4058}" srcOrd="1" destOrd="0" presId="urn:microsoft.com/office/officeart/2005/8/layout/vProcess5"/>
    <dgm:cxn modelId="{710527E0-2E27-402D-85BA-4F7566271161}" type="presOf" srcId="{C04E196E-6FD8-4E90-B33C-C0ECEC5ECD29}" destId="{D38A3C11-804A-4B43-B40D-21A7C6DB08D8}" srcOrd="0" destOrd="0" presId="urn:microsoft.com/office/officeart/2005/8/layout/vProcess5"/>
    <dgm:cxn modelId="{D140CE2F-300D-4921-94E1-D97872A46EBD}" type="presOf" srcId="{F6D28D21-061B-4318-9A8A-43388AC3753E}" destId="{72A976E0-D4DD-4752-B19E-449B906EECBC}" srcOrd="0" destOrd="0" presId="urn:microsoft.com/office/officeart/2005/8/layout/vProcess5"/>
    <dgm:cxn modelId="{907496B1-8EA8-4DCA-83D2-48BDA5E855CB}" type="presParOf" srcId="{9103B728-C448-4451-A400-CFC85515CAFB}" destId="{652A51D4-DB3F-40C8-8641-C1A3F7644BA7}" srcOrd="0" destOrd="0" presId="urn:microsoft.com/office/officeart/2005/8/layout/vProcess5"/>
    <dgm:cxn modelId="{6D8EDF03-6625-4565-ABA9-B29C812D3FAA}" type="presParOf" srcId="{9103B728-C448-4451-A400-CFC85515CAFB}" destId="{BE2592A4-9F81-48B2-B009-388E71F7140E}" srcOrd="1" destOrd="0" presId="urn:microsoft.com/office/officeart/2005/8/layout/vProcess5"/>
    <dgm:cxn modelId="{203F5FCF-8524-43C4-8B88-0E9A12AD111B}" type="presParOf" srcId="{9103B728-C448-4451-A400-CFC85515CAFB}" destId="{907E87A6-A5BB-4266-A114-50D959613902}" srcOrd="2" destOrd="0" presId="urn:microsoft.com/office/officeart/2005/8/layout/vProcess5"/>
    <dgm:cxn modelId="{E6620309-8F3D-4ED8-816A-F71BB3FB7442}" type="presParOf" srcId="{9103B728-C448-4451-A400-CFC85515CAFB}" destId="{24303597-BFC0-4927-8169-F392D871F71F}" srcOrd="3" destOrd="0" presId="urn:microsoft.com/office/officeart/2005/8/layout/vProcess5"/>
    <dgm:cxn modelId="{D9596C1F-A687-4983-8F25-3952FFD1EEAB}" type="presParOf" srcId="{9103B728-C448-4451-A400-CFC85515CAFB}" destId="{DE231A43-4C14-4B0C-B65B-8B30B07B5E0B}" srcOrd="4" destOrd="0" presId="urn:microsoft.com/office/officeart/2005/8/layout/vProcess5"/>
    <dgm:cxn modelId="{DE496501-90FE-4EE6-BB52-FFC729E5DB80}" type="presParOf" srcId="{9103B728-C448-4451-A400-CFC85515CAFB}" destId="{7ADBBC6B-CD1A-46DE-9D94-9650E4B646D7}" srcOrd="5" destOrd="0" presId="urn:microsoft.com/office/officeart/2005/8/layout/vProcess5"/>
    <dgm:cxn modelId="{54A9EF48-7D48-4FC6-BC07-530835CB3FAC}" type="presParOf" srcId="{9103B728-C448-4451-A400-CFC85515CAFB}" destId="{96754B82-EA01-4F70-BA69-1E8A183080B2}" srcOrd="6" destOrd="0" presId="urn:microsoft.com/office/officeart/2005/8/layout/vProcess5"/>
    <dgm:cxn modelId="{C2AF721B-72D9-43B2-9E30-F2266BB3E5D3}" type="presParOf" srcId="{9103B728-C448-4451-A400-CFC85515CAFB}" destId="{64A28394-0E81-48C5-B65B-21AC401E8017}" srcOrd="7" destOrd="0" presId="urn:microsoft.com/office/officeart/2005/8/layout/vProcess5"/>
    <dgm:cxn modelId="{8018363F-7161-41DF-90B0-F8481523C4C2}" type="presParOf" srcId="{9103B728-C448-4451-A400-CFC85515CAFB}" destId="{72A976E0-D4DD-4752-B19E-449B906EECBC}" srcOrd="8" destOrd="0" presId="urn:microsoft.com/office/officeart/2005/8/layout/vProcess5"/>
    <dgm:cxn modelId="{827E8E7D-D2F3-4ACD-9C17-F8FD5D765112}" type="presParOf" srcId="{9103B728-C448-4451-A400-CFC85515CAFB}" destId="{D38A3C11-804A-4B43-B40D-21A7C6DB08D8}" srcOrd="9" destOrd="0" presId="urn:microsoft.com/office/officeart/2005/8/layout/vProcess5"/>
    <dgm:cxn modelId="{C963D9F4-C03E-4435-BC90-1E62FBEC6092}" type="presParOf" srcId="{9103B728-C448-4451-A400-CFC85515CAFB}" destId="{2405B93D-6E87-4468-963B-C62D342A4058}" srcOrd="10" destOrd="0" presId="urn:microsoft.com/office/officeart/2005/8/layout/vProcess5"/>
    <dgm:cxn modelId="{0EB51848-7C04-4AFC-B4E5-ACC13CB21135}" type="presParOf" srcId="{9103B728-C448-4451-A400-CFC85515CAFB}" destId="{EB4D18CB-7495-4191-B76F-661DCC237717}" srcOrd="11" destOrd="0" presId="urn:microsoft.com/office/officeart/2005/8/layout/vProcess5"/>
    <dgm:cxn modelId="{E869FBAB-6727-4050-A0B1-50E12F460E48}" type="presParOf" srcId="{9103B728-C448-4451-A400-CFC85515CAFB}" destId="{FBC2E6D2-657B-45C7-88CE-8DC90473EF31}" srcOrd="12" destOrd="0" presId="urn:microsoft.com/office/officeart/2005/8/layout/vProcess5"/>
    <dgm:cxn modelId="{C7E40983-5A3E-4D21-8474-0669B1D7C862}" type="presParOf" srcId="{9103B728-C448-4451-A400-CFC85515CAFB}" destId="{2F09FDC4-C8E9-4103-AE71-B50991BB778C}" srcOrd="13" destOrd="0" presId="urn:microsoft.com/office/officeart/2005/8/layout/vProcess5"/>
    <dgm:cxn modelId="{CEA61716-6C6E-4EEE-B6CF-6BF496A9A137}" type="presParOf" srcId="{9103B728-C448-4451-A400-CFC85515CAFB}" destId="{58561167-D3D8-43ED-BF0D-969064E1925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592A4-9F81-48B2-B009-388E71F7140E}">
      <dsp:nvSpPr>
        <dsp:cNvPr id="0" name=""/>
        <dsp:cNvSpPr/>
      </dsp:nvSpPr>
      <dsp:spPr>
        <a:xfrm>
          <a:off x="0" y="0"/>
          <a:ext cx="5902604" cy="82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Recepción de Solicitud firmada</a:t>
          </a:r>
          <a:endParaRPr lang="es-ES" sz="2000" b="1" kern="1200" dirty="0"/>
        </a:p>
      </dsp:txBody>
      <dsp:txXfrm>
        <a:off x="24140" y="24140"/>
        <a:ext cx="4916807" cy="775910"/>
      </dsp:txXfrm>
    </dsp:sp>
    <dsp:sp modelId="{907E87A6-A5BB-4266-A114-50D959613902}">
      <dsp:nvSpPr>
        <dsp:cNvPr id="0" name=""/>
        <dsp:cNvSpPr/>
      </dsp:nvSpPr>
      <dsp:spPr>
        <a:xfrm>
          <a:off x="440778" y="938661"/>
          <a:ext cx="5902604" cy="82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Evaluación técnica Individual por parte de los miembros del Registro </a:t>
          </a:r>
          <a:r>
            <a:rPr lang="es-ES" sz="2000" b="1" kern="1200" dirty="0" err="1" smtClean="0"/>
            <a:t>Conacyt</a:t>
          </a:r>
          <a:r>
            <a:rPr lang="es-ES" sz="2000" b="1" kern="1200" dirty="0" smtClean="0"/>
            <a:t> de Evaluadores Acreditados.</a:t>
          </a:r>
          <a:endParaRPr lang="es-ES" sz="2000" b="1" kern="1200" dirty="0"/>
        </a:p>
      </dsp:txBody>
      <dsp:txXfrm>
        <a:off x="464918" y="962801"/>
        <a:ext cx="4877821" cy="775910"/>
      </dsp:txXfrm>
    </dsp:sp>
    <dsp:sp modelId="{24303597-BFC0-4927-8169-F392D871F71F}">
      <dsp:nvSpPr>
        <dsp:cNvPr id="0" name=""/>
        <dsp:cNvSpPr/>
      </dsp:nvSpPr>
      <dsp:spPr>
        <a:xfrm>
          <a:off x="881557" y="1877322"/>
          <a:ext cx="5902604" cy="82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Evaluación técnica por parte de la Comisión de Evaluación</a:t>
          </a:r>
        </a:p>
      </dsp:txBody>
      <dsp:txXfrm>
        <a:off x="905697" y="1901462"/>
        <a:ext cx="4877821" cy="775910"/>
      </dsp:txXfrm>
    </dsp:sp>
    <dsp:sp modelId="{DE231A43-4C14-4B0C-B65B-8B30B07B5E0B}">
      <dsp:nvSpPr>
        <dsp:cNvPr id="0" name=""/>
        <dsp:cNvSpPr/>
      </dsp:nvSpPr>
      <dsp:spPr>
        <a:xfrm>
          <a:off x="1322336" y="2815983"/>
          <a:ext cx="5902604" cy="82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Dictamen de procedencia técnica</a:t>
          </a:r>
        </a:p>
      </dsp:txBody>
      <dsp:txXfrm>
        <a:off x="1346476" y="2840123"/>
        <a:ext cx="4877821" cy="775910"/>
      </dsp:txXfrm>
    </dsp:sp>
    <dsp:sp modelId="{7ADBBC6B-CD1A-46DE-9D94-9650E4B646D7}">
      <dsp:nvSpPr>
        <dsp:cNvPr id="0" name=""/>
        <dsp:cNvSpPr/>
      </dsp:nvSpPr>
      <dsp:spPr>
        <a:xfrm>
          <a:off x="1763115" y="3754644"/>
          <a:ext cx="5902604" cy="82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Seguimiento y cierre</a:t>
          </a:r>
        </a:p>
      </dsp:txBody>
      <dsp:txXfrm>
        <a:off x="1787255" y="3778784"/>
        <a:ext cx="4877821" cy="775910"/>
      </dsp:txXfrm>
    </dsp:sp>
    <dsp:sp modelId="{96754B82-EA01-4F70-BA69-1E8A183080B2}">
      <dsp:nvSpPr>
        <dsp:cNvPr id="0" name=""/>
        <dsp:cNvSpPr/>
      </dsp:nvSpPr>
      <dsp:spPr>
        <a:xfrm>
          <a:off x="5366880" y="602116"/>
          <a:ext cx="535723" cy="5357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5487418" y="602116"/>
        <a:ext cx="294647" cy="403132"/>
      </dsp:txXfrm>
    </dsp:sp>
    <dsp:sp modelId="{64A28394-0E81-48C5-B65B-21AC401E8017}">
      <dsp:nvSpPr>
        <dsp:cNvPr id="0" name=""/>
        <dsp:cNvSpPr/>
      </dsp:nvSpPr>
      <dsp:spPr>
        <a:xfrm>
          <a:off x="5807659" y="1540777"/>
          <a:ext cx="535723" cy="5357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5928197" y="1540777"/>
        <a:ext cx="294647" cy="403132"/>
      </dsp:txXfrm>
    </dsp:sp>
    <dsp:sp modelId="{72A976E0-D4DD-4752-B19E-449B906EECBC}">
      <dsp:nvSpPr>
        <dsp:cNvPr id="0" name=""/>
        <dsp:cNvSpPr/>
      </dsp:nvSpPr>
      <dsp:spPr>
        <a:xfrm>
          <a:off x="6248438" y="2465702"/>
          <a:ext cx="535723" cy="5357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6368976" y="2465702"/>
        <a:ext cx="294647" cy="403132"/>
      </dsp:txXfrm>
    </dsp:sp>
    <dsp:sp modelId="{D38A3C11-804A-4B43-B40D-21A7C6DB08D8}">
      <dsp:nvSpPr>
        <dsp:cNvPr id="0" name=""/>
        <dsp:cNvSpPr/>
      </dsp:nvSpPr>
      <dsp:spPr>
        <a:xfrm>
          <a:off x="6689217" y="3413521"/>
          <a:ext cx="535723" cy="5357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6809755" y="3413521"/>
        <a:ext cx="294647" cy="403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15C8E-0FCB-4666-8C79-5DC470A181E6}" type="datetimeFigureOut">
              <a:rPr lang="es-MX" smtClean="0"/>
              <a:t>08/04/2019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87BD3-3E99-4DE3-B260-E67C30803A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95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 smtClean="0"/>
              <a:t>En el marco de</a:t>
            </a:r>
            <a:r>
              <a:rPr lang="es-MX" baseline="0" dirty="0" smtClean="0"/>
              <a:t>l inicio de la recepción de solicitudes del Estímulo Fiscal a la Investigación y Desarrollo de Tecnología, el Consejo Nacional de Ciencia y Tecnología ha emitido los lineamientos de operación que aseguren una aplicación eficiente, eficaz y transparente de los recursos públicos.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Al mismo tiempo serán estos  los que nos permitan conducirnos de manera equitativa con todas la solicitudes que recibamos. Estos lineamientos y todos los documentos normativos del Estímulo están disponibles en la página del </a:t>
            </a:r>
            <a:r>
              <a:rPr lang="es-MX" baseline="0" dirty="0" err="1" smtClean="0"/>
              <a:t>Conacyt</a:t>
            </a:r>
            <a:r>
              <a:rPr lang="es-MX" baseline="0" dirty="0" smtClean="0"/>
              <a:t> para su consulta.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7CE09-D3C0-4E87-AF04-4718B02D63E4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27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En los lineamientos verán</a:t>
            </a:r>
            <a:r>
              <a:rPr lang="es-MX" baseline="0" dirty="0" smtClean="0"/>
              <a:t> que se establecen cinco momentos relevantes.</a:t>
            </a:r>
          </a:p>
          <a:p>
            <a:pPr marL="228600" indent="-228600">
              <a:buFont typeface="+mj-lt"/>
              <a:buAutoNum type="arabicPeriod"/>
            </a:pPr>
            <a:r>
              <a:rPr lang="es-MX" baseline="0" dirty="0" smtClean="0"/>
              <a:t>Por un lado tenemos la recepción de las solicitudes, estas se recibirán por medio del Sistema en Línea EFIDT, a partir del 1 de abril y hasta el 15 de junio a las 6pm y en el numeral V de los lineamientos pueden consultar todos los campos requeridos por el sistema. </a:t>
            </a:r>
          </a:p>
          <a:p>
            <a:pPr marL="228600" indent="-228600">
              <a:buFont typeface="+mj-lt"/>
              <a:buAutoNum type="arabicPeriod"/>
            </a:pPr>
            <a:r>
              <a:rPr lang="es-MX" baseline="0" dirty="0" smtClean="0"/>
              <a:t>Después tenemos la evaluación técnica individual. En esta etapa enviamos todos los proyectos a los miembros del Registro </a:t>
            </a:r>
            <a:r>
              <a:rPr lang="es-MX" baseline="0" dirty="0" err="1" smtClean="0"/>
              <a:t>Conacyt</a:t>
            </a:r>
            <a:r>
              <a:rPr lang="es-MX" baseline="0" dirty="0" smtClean="0"/>
              <a:t> de Evaluadores Acreditados, quienes a partir de lo capturado en el sistema y de la propuesta en extenso emitirán una calificación y un dictamen.</a:t>
            </a:r>
          </a:p>
          <a:p>
            <a:pPr marL="228600" indent="-228600">
              <a:buFont typeface="+mj-lt"/>
              <a:buAutoNum type="arabicPeriod"/>
            </a:pPr>
            <a:r>
              <a:rPr lang="es-MX" baseline="0" dirty="0" smtClean="0"/>
              <a:t>Una vez que hemos concluido la evaluación técnica individual convocamos a un grupo multidisciplinario de evaluadores, quienes conformarán la comisión de evaluación. Su labor es ratificar los dictámenes y calificaciones emitidas, y si alguna de las solicitudes esta en controversia serán los encargados de definir si estas son técnicamente viables utilizando como herramientas las propuestas en extenso, la captura en sistema y los dictámenes de la etapa de evaluación individual.</a:t>
            </a:r>
          </a:p>
          <a:p>
            <a:pPr marL="228600" indent="-228600">
              <a:buFont typeface="+mj-lt"/>
              <a:buAutoNum type="arabicPeriod"/>
            </a:pPr>
            <a:r>
              <a:rPr lang="es-MX" baseline="0" dirty="0" smtClean="0"/>
              <a:t>Después es el </a:t>
            </a:r>
            <a:r>
              <a:rPr lang="es-MX" baseline="0" dirty="0" err="1" smtClean="0"/>
              <a:t>Conacyt</a:t>
            </a:r>
            <a:r>
              <a:rPr lang="es-MX" baseline="0" dirty="0" smtClean="0"/>
              <a:t> quien recopila toda la información que se generó en las etapas de evaluación y emite un dictamen de procedencia técnica en el que retroalimenta al contribuyente sobre la solicitud evaluada y este se anexa a la notificación.</a:t>
            </a:r>
          </a:p>
          <a:p>
            <a:pPr marL="228600" indent="-228600">
              <a:buFont typeface="+mj-lt"/>
              <a:buAutoNum type="arabicPeriod"/>
            </a:pPr>
            <a:r>
              <a:rPr lang="es-MX" baseline="0" dirty="0" smtClean="0"/>
              <a:t>Al final del proceso tenemos el seguimiento de los proyectos que han sido beneficiados.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s-MX" baseline="0" dirty="0" smtClean="0"/>
              <a:t>En enero 2020 tendrán que presentar su informe de impactos y beneficios todos aquellos contribuyentes que hayan sido beneficiados en el ejercicio fiscal 2019 y los contribuyentes beneficiados en otros ejercicios fiscales que no hayan concluido sus etapas de desarrollo técnicas o bien que se hayan inscrito con proyectos multianuales.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A más tardar el 15 de febrero de 2020 se recibirán los informes financieros y las respectivas opiniones de los contadores registrados ante el Servicio de Administración Tributaría.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Durante el resto del año se llevarán a cabo las visitas técnicas. Los que tengan la suerte de ser seleccionados recibirán a un evaluador acreditado por el </a:t>
            </a:r>
            <a:r>
              <a:rPr lang="es-MX" baseline="0" dirty="0" err="1" smtClean="0"/>
              <a:t>Conacyt</a:t>
            </a:r>
            <a:r>
              <a:rPr lang="es-MX" baseline="0" dirty="0" smtClean="0"/>
              <a:t> así como a un representante del equipo de trabajo del Estímulo Fiscal.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A los contribuyentes que hayan cumplido con sus obligaciones se les emitirá una notificación de cierre.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7CE09-D3C0-4E87-AF04-4718B02D63E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55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¿Cuáles</a:t>
            </a:r>
            <a:r>
              <a:rPr lang="es-MX" baseline="0" dirty="0" smtClean="0"/>
              <a:t> son los puntos destacados este año?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7CE09-D3C0-4E87-AF04-4718B02D63E4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81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Este</a:t>
            </a:r>
            <a:r>
              <a:rPr lang="es-MX" baseline="0" dirty="0" smtClean="0"/>
              <a:t> será el primer ejercicio fiscal en el que se le un mayor peso a aquellos proyectos que cumplan con la normativa y que además estén inscritos en alguno de los programas nacionales estratégicos del </a:t>
            </a:r>
            <a:r>
              <a:rPr lang="es-MX" baseline="0" dirty="0" err="1" smtClean="0"/>
              <a:t>Conacyt</a:t>
            </a:r>
            <a:r>
              <a:rPr lang="es-MX" baseline="0" dirty="0" smtClean="0"/>
              <a:t>. Estos pueden consultarlos en la página de </a:t>
            </a:r>
            <a:r>
              <a:rPr lang="es-MX" baseline="0" dirty="0" err="1" smtClean="0"/>
              <a:t>Conacyt</a:t>
            </a:r>
            <a:r>
              <a:rPr lang="es-MX" baseline="0" dirty="0" smtClean="0"/>
              <a:t>, pero por mencionar algunos estamos hablando de proyectos de investigación y/o desarrollo de tecnología 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Sustentabilidad,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Gestión de cuencas de agua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Desarrollo urbano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Manejo y control de desechos tóxicos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Y salud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baseline="0" dirty="0" smtClean="0"/>
              <a:t>Los proyectos que cumplan con lo anteriormente mencionado recibirán 5 puntos adicionales en el dictamen de procedencia técnica emitido por el </a:t>
            </a:r>
            <a:r>
              <a:rPr lang="es-MX" baseline="0" dirty="0" err="1" smtClean="0"/>
              <a:t>Conacyt</a:t>
            </a:r>
            <a:r>
              <a:rPr lang="es-MX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7CE09-D3C0-4E87-AF04-4718B02D63E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07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Por otro lado tenemos que recibirán</a:t>
            </a:r>
            <a:r>
              <a:rPr lang="es-MX" baseline="0" dirty="0" smtClean="0"/>
              <a:t> también 5 puntos adicionales aquellos proyectos que se desarrollen en las Zonas Económicas Especiales que y </a:t>
            </a:r>
            <a:r>
              <a:rPr lang="es-MX" dirty="0" smtClean="0"/>
              <a:t>en las que, con base en los Decretos y Declaratorias respectivas, pueda solicitarse la autorización para aplicar al estímulo fiscal.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Por el momento solamente se contempla</a:t>
            </a:r>
            <a:r>
              <a:rPr lang="es-MX" baseline="0" dirty="0" smtClean="0"/>
              <a:t> Progreso Yucatán dentro de esta categoría.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7CE09-D3C0-4E87-AF04-4718B02D63E4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64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Ahora bien es muy importante que consulten los anexos 1,</a:t>
            </a:r>
            <a:r>
              <a:rPr lang="es-MX" baseline="0" dirty="0" smtClean="0"/>
              <a:t> 2, 3 y 4 de los lineamientos con la intención de conozcan a profundidad cuales serán los elementos clave a revisar por los evaluadores.</a:t>
            </a:r>
          </a:p>
          <a:p>
            <a:endParaRPr lang="es-MX" baseline="0" dirty="0" smtClean="0"/>
          </a:p>
          <a:p>
            <a:r>
              <a:rPr lang="es-MX" baseline="0" dirty="0" smtClean="0"/>
              <a:t>Como podrán observar la evaluación se divide en dos partes, los aspectos específicos y las consideraciones generales.</a:t>
            </a:r>
          </a:p>
          <a:p>
            <a:r>
              <a:rPr lang="es-MX" baseline="0" dirty="0" smtClean="0"/>
              <a:t>En el caso de los aspectos específicos es muy importante que se apoyen en los anexos 1 y 4 ya que si algunos de los puntos ahí expresados se omite en la propuesta los evaluadores tendrán que penalizar la calificación.</a:t>
            </a:r>
          </a:p>
          <a:p>
            <a:r>
              <a:rPr lang="es-MX" baseline="0" dirty="0" smtClean="0"/>
              <a:t>Por otro lado en las consideraciones generales tenemos un apartado de 35 puntos en el que se evalúan las características que debe cumplir un proyecto de investigación y desarrollo según el manual de </a:t>
            </a:r>
            <a:r>
              <a:rPr lang="es-MX" baseline="0" dirty="0" err="1" smtClean="0"/>
              <a:t>Fracati</a:t>
            </a:r>
            <a:r>
              <a:rPr lang="es-MX" baseline="0" dirty="0" smtClean="0"/>
              <a:t>, este indica lo siguiente: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La propuesta debe ser orientada a nuevos descubrimientos,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baseline="0" dirty="0" smtClean="0"/>
              <a:t>Debe esta correctamente planeada y presupuestada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Da lugar a resultados que podrían reproducirse.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debe ser creativa, es decir que se base en hipótesis originales y que no resulten obvias.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Además debe haber un grado de incertidumbre respecto al resultado final.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7CE09-D3C0-4E87-AF04-4718B02D63E4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006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7CE09-D3C0-4E87-AF04-4718B02D63E4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718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‹Nº›</a:t>
            </a:fld>
            <a:endParaRPr spc="-2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1"/>
            <a:ext cx="9144000" cy="6857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190231" y="178307"/>
            <a:ext cx="1551431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3088" y="833627"/>
            <a:ext cx="8476488" cy="117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66522" y="869441"/>
            <a:ext cx="8376920" cy="6350"/>
          </a:xfrm>
          <a:custGeom>
            <a:avLst/>
            <a:gdLst/>
            <a:ahLst/>
            <a:cxnLst/>
            <a:rect l="l" t="t" r="r" b="b"/>
            <a:pathLst>
              <a:path w="8376920" h="6350">
                <a:moveTo>
                  <a:pt x="0" y="0"/>
                </a:moveTo>
                <a:lnTo>
                  <a:pt x="8376920" y="5842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190231" y="178307"/>
            <a:ext cx="1551431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‹Nº›</a:t>
            </a:fld>
            <a:endParaRPr spc="-2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‹Nº›</a:t>
            </a:fld>
            <a:endParaRPr spc="-2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‹Nº›</a:t>
            </a:fld>
            <a:endParaRPr spc="-2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‹Nº›</a:t>
            </a:fld>
            <a:endParaRPr spc="-2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FDA-2E1D-824F-8D3C-E08CD0AD292D}" type="datetimeFigureOut">
              <a:rPr lang="es-ES" smtClean="0"/>
              <a:t>08/04/2019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D78-7AB2-314C-84D5-77DA70D31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847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6FDA-2E1D-824F-8D3C-E08CD0AD292D}" type="datetimeFigureOut">
              <a:rPr lang="es-ES" smtClean="0"/>
              <a:t>08/04/2019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D78-7AB2-314C-84D5-77DA70D3167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39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1"/>
            <a:ext cx="9144000" cy="68578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190231" y="178307"/>
            <a:ext cx="1551431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3088" y="833627"/>
            <a:ext cx="8476488" cy="1173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66522" y="869441"/>
            <a:ext cx="8376920" cy="6350"/>
          </a:xfrm>
          <a:custGeom>
            <a:avLst/>
            <a:gdLst/>
            <a:ahLst/>
            <a:cxnLst/>
            <a:rect l="l" t="t" r="r" b="b"/>
            <a:pathLst>
              <a:path w="8376920" h="6350">
                <a:moveTo>
                  <a:pt x="0" y="0"/>
                </a:moveTo>
                <a:lnTo>
                  <a:pt x="8376920" y="5842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642" y="243966"/>
            <a:ext cx="8414715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65210" y="6387795"/>
            <a:ext cx="285115" cy="304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‹Nº›</a:t>
            </a:fld>
            <a:endParaRPr spc="-2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facebook.com/ConacytMX/videos/2032800073484995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21" Type="http://schemas.openxmlformats.org/officeDocument/2006/relationships/image" Target="../media/image28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84" Type="http://schemas.openxmlformats.org/officeDocument/2006/relationships/image" Target="../media/image91.png"/><Relationship Id="rId89" Type="http://schemas.openxmlformats.org/officeDocument/2006/relationships/image" Target="../media/image96.png"/><Relationship Id="rId7" Type="http://schemas.openxmlformats.org/officeDocument/2006/relationships/image" Target="../media/image14.png"/><Relationship Id="rId71" Type="http://schemas.openxmlformats.org/officeDocument/2006/relationships/image" Target="../media/image78.png"/><Relationship Id="rId92" Type="http://schemas.openxmlformats.org/officeDocument/2006/relationships/image" Target="../media/image9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9" Type="http://schemas.openxmlformats.org/officeDocument/2006/relationships/image" Target="../media/image36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66" Type="http://schemas.openxmlformats.org/officeDocument/2006/relationships/image" Target="../media/image73.png"/><Relationship Id="rId74" Type="http://schemas.openxmlformats.org/officeDocument/2006/relationships/image" Target="../media/image81.png"/><Relationship Id="rId79" Type="http://schemas.openxmlformats.org/officeDocument/2006/relationships/image" Target="../media/image86.png"/><Relationship Id="rId87" Type="http://schemas.openxmlformats.org/officeDocument/2006/relationships/image" Target="../media/image94.png"/><Relationship Id="rId102" Type="http://schemas.openxmlformats.org/officeDocument/2006/relationships/image" Target="../media/image109.png"/><Relationship Id="rId5" Type="http://schemas.openxmlformats.org/officeDocument/2006/relationships/image" Target="../media/image12.png"/><Relationship Id="rId61" Type="http://schemas.openxmlformats.org/officeDocument/2006/relationships/image" Target="../media/image68.png"/><Relationship Id="rId82" Type="http://schemas.openxmlformats.org/officeDocument/2006/relationships/image" Target="../media/image89.png"/><Relationship Id="rId90" Type="http://schemas.openxmlformats.org/officeDocument/2006/relationships/image" Target="../media/image97.png"/><Relationship Id="rId95" Type="http://schemas.openxmlformats.org/officeDocument/2006/relationships/image" Target="../media/image102.png"/><Relationship Id="rId19" Type="http://schemas.openxmlformats.org/officeDocument/2006/relationships/image" Target="../media/image2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69" Type="http://schemas.openxmlformats.org/officeDocument/2006/relationships/image" Target="../media/image76.png"/><Relationship Id="rId77" Type="http://schemas.openxmlformats.org/officeDocument/2006/relationships/image" Target="../media/image84.png"/><Relationship Id="rId100" Type="http://schemas.openxmlformats.org/officeDocument/2006/relationships/image" Target="../media/image107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72" Type="http://schemas.openxmlformats.org/officeDocument/2006/relationships/image" Target="../media/image79.png"/><Relationship Id="rId80" Type="http://schemas.openxmlformats.org/officeDocument/2006/relationships/image" Target="../media/image87.png"/><Relationship Id="rId85" Type="http://schemas.openxmlformats.org/officeDocument/2006/relationships/image" Target="../media/image92.png"/><Relationship Id="rId93" Type="http://schemas.openxmlformats.org/officeDocument/2006/relationships/image" Target="../media/image100.png"/><Relationship Id="rId98" Type="http://schemas.openxmlformats.org/officeDocument/2006/relationships/image" Target="../media/image105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Relationship Id="rId67" Type="http://schemas.openxmlformats.org/officeDocument/2006/relationships/image" Target="../media/image74.png"/><Relationship Id="rId103" Type="http://schemas.openxmlformats.org/officeDocument/2006/relationships/image" Target="../media/image110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70" Type="http://schemas.openxmlformats.org/officeDocument/2006/relationships/image" Target="../media/image77.png"/><Relationship Id="rId75" Type="http://schemas.openxmlformats.org/officeDocument/2006/relationships/image" Target="../media/image82.png"/><Relationship Id="rId83" Type="http://schemas.openxmlformats.org/officeDocument/2006/relationships/image" Target="../media/image90.png"/><Relationship Id="rId88" Type="http://schemas.openxmlformats.org/officeDocument/2006/relationships/image" Target="../media/image95.png"/><Relationship Id="rId91" Type="http://schemas.openxmlformats.org/officeDocument/2006/relationships/image" Target="../media/image98.png"/><Relationship Id="rId9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10" Type="http://schemas.openxmlformats.org/officeDocument/2006/relationships/image" Target="../media/image17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73" Type="http://schemas.openxmlformats.org/officeDocument/2006/relationships/image" Target="../media/image80.png"/><Relationship Id="rId78" Type="http://schemas.openxmlformats.org/officeDocument/2006/relationships/image" Target="../media/image85.png"/><Relationship Id="rId81" Type="http://schemas.openxmlformats.org/officeDocument/2006/relationships/image" Target="../media/image88.png"/><Relationship Id="rId86" Type="http://schemas.openxmlformats.org/officeDocument/2006/relationships/image" Target="../media/image93.png"/><Relationship Id="rId94" Type="http://schemas.openxmlformats.org/officeDocument/2006/relationships/image" Target="../media/image101.png"/><Relationship Id="rId99" Type="http://schemas.openxmlformats.org/officeDocument/2006/relationships/image" Target="../media/image106.png"/><Relationship Id="rId101" Type="http://schemas.openxmlformats.org/officeDocument/2006/relationships/image" Target="../media/image10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9" Type="http://schemas.openxmlformats.org/officeDocument/2006/relationships/image" Target="../media/image46.png"/><Relationship Id="rId34" Type="http://schemas.openxmlformats.org/officeDocument/2006/relationships/image" Target="../media/image41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76" Type="http://schemas.openxmlformats.org/officeDocument/2006/relationships/image" Target="../media/image83.png"/><Relationship Id="rId97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9" Type="http://schemas.openxmlformats.org/officeDocument/2006/relationships/image" Target="../media/image146.png"/><Relationship Id="rId3" Type="http://schemas.openxmlformats.org/officeDocument/2006/relationships/image" Target="../media/image112.png"/><Relationship Id="rId21" Type="http://schemas.openxmlformats.org/officeDocument/2006/relationships/image" Target="../media/image129.png"/><Relationship Id="rId34" Type="http://schemas.openxmlformats.org/officeDocument/2006/relationships/image" Target="../media/image141.png"/><Relationship Id="rId42" Type="http://schemas.openxmlformats.org/officeDocument/2006/relationships/image" Target="../media/image13.png"/><Relationship Id="rId47" Type="http://schemas.openxmlformats.org/officeDocument/2006/relationships/image" Target="../media/image152.png"/><Relationship Id="rId50" Type="http://schemas.openxmlformats.org/officeDocument/2006/relationships/image" Target="../media/image155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140.png"/><Relationship Id="rId38" Type="http://schemas.openxmlformats.org/officeDocument/2006/relationships/image" Target="../media/image145.png"/><Relationship Id="rId46" Type="http://schemas.openxmlformats.org/officeDocument/2006/relationships/image" Target="../media/image151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20" Type="http://schemas.openxmlformats.org/officeDocument/2006/relationships/image" Target="../media/image128.png"/><Relationship Id="rId29" Type="http://schemas.openxmlformats.org/officeDocument/2006/relationships/image" Target="../media/image136.png"/><Relationship Id="rId41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24" Type="http://schemas.openxmlformats.org/officeDocument/2006/relationships/image" Target="../media/image132.png"/><Relationship Id="rId32" Type="http://schemas.openxmlformats.org/officeDocument/2006/relationships/image" Target="../media/image139.png"/><Relationship Id="rId37" Type="http://schemas.openxmlformats.org/officeDocument/2006/relationships/image" Target="../media/image144.png"/><Relationship Id="rId40" Type="http://schemas.openxmlformats.org/officeDocument/2006/relationships/image" Target="../media/image147.png"/><Relationship Id="rId45" Type="http://schemas.openxmlformats.org/officeDocument/2006/relationships/image" Target="../media/image15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1.png"/><Relationship Id="rId28" Type="http://schemas.openxmlformats.org/officeDocument/2006/relationships/image" Target="../media/image135.png"/><Relationship Id="rId36" Type="http://schemas.openxmlformats.org/officeDocument/2006/relationships/image" Target="../media/image143.png"/><Relationship Id="rId49" Type="http://schemas.openxmlformats.org/officeDocument/2006/relationships/image" Target="../media/image154.png"/><Relationship Id="rId10" Type="http://schemas.openxmlformats.org/officeDocument/2006/relationships/image" Target="../media/image119.png"/><Relationship Id="rId19" Type="http://schemas.openxmlformats.org/officeDocument/2006/relationships/image" Target="../media/image127.png"/><Relationship Id="rId31" Type="http://schemas.openxmlformats.org/officeDocument/2006/relationships/image" Target="../media/image138.png"/><Relationship Id="rId44" Type="http://schemas.openxmlformats.org/officeDocument/2006/relationships/image" Target="../media/image20.png"/><Relationship Id="rId52" Type="http://schemas.openxmlformats.org/officeDocument/2006/relationships/image" Target="../media/image156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0.png"/><Relationship Id="rId27" Type="http://schemas.openxmlformats.org/officeDocument/2006/relationships/image" Target="../media/image134.png"/><Relationship Id="rId30" Type="http://schemas.openxmlformats.org/officeDocument/2006/relationships/image" Target="../media/image137.png"/><Relationship Id="rId35" Type="http://schemas.openxmlformats.org/officeDocument/2006/relationships/image" Target="../media/image142.png"/><Relationship Id="rId43" Type="http://schemas.openxmlformats.org/officeDocument/2006/relationships/image" Target="../media/image149.png"/><Relationship Id="rId48" Type="http://schemas.openxmlformats.org/officeDocument/2006/relationships/image" Target="../media/image153.png"/><Relationship Id="rId8" Type="http://schemas.openxmlformats.org/officeDocument/2006/relationships/image" Target="../media/image117.png"/><Relationship Id="rId5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8" Type="http://schemas.openxmlformats.org/officeDocument/2006/relationships/image" Target="../media/image168.png"/><Relationship Id="rId26" Type="http://schemas.openxmlformats.org/officeDocument/2006/relationships/image" Target="../media/image176.png"/><Relationship Id="rId39" Type="http://schemas.openxmlformats.org/officeDocument/2006/relationships/image" Target="../media/image188.png"/><Relationship Id="rId21" Type="http://schemas.openxmlformats.org/officeDocument/2006/relationships/image" Target="../media/image171.png"/><Relationship Id="rId34" Type="http://schemas.openxmlformats.org/officeDocument/2006/relationships/image" Target="../media/image184.png"/><Relationship Id="rId42" Type="http://schemas.openxmlformats.org/officeDocument/2006/relationships/image" Target="../media/image191.png"/><Relationship Id="rId47" Type="http://schemas.openxmlformats.org/officeDocument/2006/relationships/image" Target="../media/image194.png"/><Relationship Id="rId50" Type="http://schemas.openxmlformats.org/officeDocument/2006/relationships/image" Target="../media/image197.png"/><Relationship Id="rId55" Type="http://schemas.openxmlformats.org/officeDocument/2006/relationships/image" Target="../media/image201.png"/><Relationship Id="rId7" Type="http://schemas.openxmlformats.org/officeDocument/2006/relationships/image" Target="../media/image162.png"/><Relationship Id="rId12" Type="http://schemas.openxmlformats.org/officeDocument/2006/relationships/image" Target="../media/image31.png"/><Relationship Id="rId17" Type="http://schemas.openxmlformats.org/officeDocument/2006/relationships/image" Target="../media/image167.png"/><Relationship Id="rId25" Type="http://schemas.openxmlformats.org/officeDocument/2006/relationships/image" Target="../media/image175.png"/><Relationship Id="rId33" Type="http://schemas.openxmlformats.org/officeDocument/2006/relationships/image" Target="../media/image183.png"/><Relationship Id="rId38" Type="http://schemas.openxmlformats.org/officeDocument/2006/relationships/image" Target="../media/image69.png"/><Relationship Id="rId46" Type="http://schemas.openxmlformats.org/officeDocument/2006/relationships/image" Target="../media/image47.png"/><Relationship Id="rId2" Type="http://schemas.openxmlformats.org/officeDocument/2006/relationships/image" Target="../media/image157.png"/><Relationship Id="rId16" Type="http://schemas.openxmlformats.org/officeDocument/2006/relationships/image" Target="../media/image9.png"/><Relationship Id="rId20" Type="http://schemas.openxmlformats.org/officeDocument/2006/relationships/image" Target="../media/image170.png"/><Relationship Id="rId29" Type="http://schemas.openxmlformats.org/officeDocument/2006/relationships/image" Target="../media/image179.png"/><Relationship Id="rId41" Type="http://schemas.openxmlformats.org/officeDocument/2006/relationships/image" Target="../media/image190.png"/><Relationship Id="rId5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06.png"/><Relationship Id="rId24" Type="http://schemas.openxmlformats.org/officeDocument/2006/relationships/image" Target="../media/image174.png"/><Relationship Id="rId32" Type="http://schemas.openxmlformats.org/officeDocument/2006/relationships/image" Target="../media/image182.png"/><Relationship Id="rId37" Type="http://schemas.openxmlformats.org/officeDocument/2006/relationships/image" Target="../media/image187.png"/><Relationship Id="rId40" Type="http://schemas.openxmlformats.org/officeDocument/2006/relationships/image" Target="../media/image189.png"/><Relationship Id="rId45" Type="http://schemas.openxmlformats.org/officeDocument/2006/relationships/image" Target="../media/image193.png"/><Relationship Id="rId53" Type="http://schemas.openxmlformats.org/officeDocument/2006/relationships/image" Target="../media/image200.png"/><Relationship Id="rId5" Type="http://schemas.openxmlformats.org/officeDocument/2006/relationships/image" Target="../media/image160.png"/><Relationship Id="rId15" Type="http://schemas.openxmlformats.org/officeDocument/2006/relationships/image" Target="../media/image166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36" Type="http://schemas.openxmlformats.org/officeDocument/2006/relationships/image" Target="../media/image186.png"/><Relationship Id="rId49" Type="http://schemas.openxmlformats.org/officeDocument/2006/relationships/image" Target="../media/image196.png"/><Relationship Id="rId10" Type="http://schemas.openxmlformats.org/officeDocument/2006/relationships/image" Target="../media/image105.png"/><Relationship Id="rId19" Type="http://schemas.openxmlformats.org/officeDocument/2006/relationships/image" Target="../media/image169.png"/><Relationship Id="rId31" Type="http://schemas.openxmlformats.org/officeDocument/2006/relationships/image" Target="../media/image181.png"/><Relationship Id="rId44" Type="http://schemas.openxmlformats.org/officeDocument/2006/relationships/image" Target="../media/image192.png"/><Relationship Id="rId52" Type="http://schemas.openxmlformats.org/officeDocument/2006/relationships/image" Target="../media/image199.png"/><Relationship Id="rId4" Type="http://schemas.openxmlformats.org/officeDocument/2006/relationships/image" Target="../media/image159.png"/><Relationship Id="rId9" Type="http://schemas.openxmlformats.org/officeDocument/2006/relationships/image" Target="../media/image104.png"/><Relationship Id="rId14" Type="http://schemas.openxmlformats.org/officeDocument/2006/relationships/image" Target="../media/image165.png"/><Relationship Id="rId22" Type="http://schemas.openxmlformats.org/officeDocument/2006/relationships/image" Target="../media/image172.pn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Relationship Id="rId35" Type="http://schemas.openxmlformats.org/officeDocument/2006/relationships/image" Target="../media/image185.png"/><Relationship Id="rId43" Type="http://schemas.openxmlformats.org/officeDocument/2006/relationships/image" Target="../media/image27.png"/><Relationship Id="rId48" Type="http://schemas.openxmlformats.org/officeDocument/2006/relationships/image" Target="../media/image195.png"/><Relationship Id="rId8" Type="http://schemas.openxmlformats.org/officeDocument/2006/relationships/image" Target="../media/image163.png"/><Relationship Id="rId51" Type="http://schemas.openxmlformats.org/officeDocument/2006/relationships/image" Target="../media/image198.png"/><Relationship Id="rId3" Type="http://schemas.openxmlformats.org/officeDocument/2006/relationships/image" Target="../media/image15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5.png"/><Relationship Id="rId39" Type="http://schemas.openxmlformats.org/officeDocument/2006/relationships/image" Target="../media/image234.png"/><Relationship Id="rId21" Type="http://schemas.openxmlformats.org/officeDocument/2006/relationships/image" Target="../media/image221.png"/><Relationship Id="rId34" Type="http://schemas.openxmlformats.org/officeDocument/2006/relationships/image" Target="../media/image231.png"/><Relationship Id="rId42" Type="http://schemas.openxmlformats.org/officeDocument/2006/relationships/image" Target="../media/image237.png"/><Relationship Id="rId47" Type="http://schemas.openxmlformats.org/officeDocument/2006/relationships/image" Target="../media/image241.png"/><Relationship Id="rId50" Type="http://schemas.openxmlformats.org/officeDocument/2006/relationships/image" Target="../media/image244.png"/><Relationship Id="rId55" Type="http://schemas.openxmlformats.org/officeDocument/2006/relationships/image" Target="../media/image249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4.png"/><Relationship Id="rId33" Type="http://schemas.openxmlformats.org/officeDocument/2006/relationships/image" Target="../media/image14.png"/><Relationship Id="rId38" Type="http://schemas.openxmlformats.org/officeDocument/2006/relationships/image" Target="../media/image31.png"/><Relationship Id="rId46" Type="http://schemas.openxmlformats.org/officeDocument/2006/relationships/image" Target="../media/image240.png"/><Relationship Id="rId59" Type="http://schemas.openxmlformats.org/officeDocument/2006/relationships/image" Target="../media/image253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29" Type="http://schemas.openxmlformats.org/officeDocument/2006/relationships/image" Target="../media/image227.png"/><Relationship Id="rId41" Type="http://schemas.openxmlformats.org/officeDocument/2006/relationships/image" Target="../media/image236.png"/><Relationship Id="rId54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3.png"/><Relationship Id="rId32" Type="http://schemas.openxmlformats.org/officeDocument/2006/relationships/image" Target="../media/image230.png"/><Relationship Id="rId37" Type="http://schemas.openxmlformats.org/officeDocument/2006/relationships/image" Target="../media/image233.png"/><Relationship Id="rId40" Type="http://schemas.openxmlformats.org/officeDocument/2006/relationships/image" Target="../media/image235.png"/><Relationship Id="rId45" Type="http://schemas.openxmlformats.org/officeDocument/2006/relationships/image" Target="../media/image239.png"/><Relationship Id="rId53" Type="http://schemas.openxmlformats.org/officeDocument/2006/relationships/image" Target="../media/image247.png"/><Relationship Id="rId58" Type="http://schemas.openxmlformats.org/officeDocument/2006/relationships/image" Target="../media/image252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195.png"/><Relationship Id="rId28" Type="http://schemas.openxmlformats.org/officeDocument/2006/relationships/image" Target="../media/image180.png"/><Relationship Id="rId36" Type="http://schemas.openxmlformats.org/officeDocument/2006/relationships/image" Target="../media/image232.png"/><Relationship Id="rId49" Type="http://schemas.openxmlformats.org/officeDocument/2006/relationships/image" Target="../media/image243.png"/><Relationship Id="rId57" Type="http://schemas.openxmlformats.org/officeDocument/2006/relationships/image" Target="../media/image251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31" Type="http://schemas.openxmlformats.org/officeDocument/2006/relationships/image" Target="../media/image229.png"/><Relationship Id="rId44" Type="http://schemas.openxmlformats.org/officeDocument/2006/relationships/image" Target="../media/image27.png"/><Relationship Id="rId52" Type="http://schemas.openxmlformats.org/officeDocument/2006/relationships/image" Target="../media/image246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6.png"/><Relationship Id="rId30" Type="http://schemas.openxmlformats.org/officeDocument/2006/relationships/image" Target="../media/image228.png"/><Relationship Id="rId35" Type="http://schemas.openxmlformats.org/officeDocument/2006/relationships/image" Target="../media/image121.png"/><Relationship Id="rId43" Type="http://schemas.openxmlformats.org/officeDocument/2006/relationships/image" Target="../media/image238.png"/><Relationship Id="rId48" Type="http://schemas.openxmlformats.org/officeDocument/2006/relationships/image" Target="../media/image242.png"/><Relationship Id="rId56" Type="http://schemas.openxmlformats.org/officeDocument/2006/relationships/image" Target="../media/image250.png"/><Relationship Id="rId8" Type="http://schemas.openxmlformats.org/officeDocument/2006/relationships/image" Target="../media/image208.png"/><Relationship Id="rId51" Type="http://schemas.openxmlformats.org/officeDocument/2006/relationships/image" Target="../media/image245.png"/><Relationship Id="rId3" Type="http://schemas.openxmlformats.org/officeDocument/2006/relationships/image" Target="../media/image20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63.png"/><Relationship Id="rId18" Type="http://schemas.openxmlformats.org/officeDocument/2006/relationships/image" Target="../media/image267.png"/><Relationship Id="rId26" Type="http://schemas.openxmlformats.org/officeDocument/2006/relationships/image" Target="../media/image272.png"/><Relationship Id="rId39" Type="http://schemas.openxmlformats.org/officeDocument/2006/relationships/image" Target="../media/image285.png"/><Relationship Id="rId3" Type="http://schemas.openxmlformats.org/officeDocument/2006/relationships/image" Target="../media/image255.png"/><Relationship Id="rId21" Type="http://schemas.openxmlformats.org/officeDocument/2006/relationships/image" Target="../media/image269.png"/><Relationship Id="rId34" Type="http://schemas.openxmlformats.org/officeDocument/2006/relationships/image" Target="../media/image280.png"/><Relationship Id="rId42" Type="http://schemas.openxmlformats.org/officeDocument/2006/relationships/image" Target="../media/image287.png"/><Relationship Id="rId7" Type="http://schemas.openxmlformats.org/officeDocument/2006/relationships/image" Target="../media/image259.png"/><Relationship Id="rId12" Type="http://schemas.openxmlformats.org/officeDocument/2006/relationships/image" Target="../media/image262.png"/><Relationship Id="rId17" Type="http://schemas.openxmlformats.org/officeDocument/2006/relationships/image" Target="../media/image266.png"/><Relationship Id="rId25" Type="http://schemas.openxmlformats.org/officeDocument/2006/relationships/image" Target="../media/image14.png"/><Relationship Id="rId33" Type="http://schemas.openxmlformats.org/officeDocument/2006/relationships/image" Target="../media/image279.png"/><Relationship Id="rId38" Type="http://schemas.openxmlformats.org/officeDocument/2006/relationships/image" Target="../media/image284.png"/><Relationship Id="rId2" Type="http://schemas.openxmlformats.org/officeDocument/2006/relationships/image" Target="../media/image254.png"/><Relationship Id="rId16" Type="http://schemas.openxmlformats.org/officeDocument/2006/relationships/image" Target="../media/image265.png"/><Relationship Id="rId20" Type="http://schemas.openxmlformats.org/officeDocument/2006/relationships/image" Target="../media/image268.png"/><Relationship Id="rId29" Type="http://schemas.openxmlformats.org/officeDocument/2006/relationships/image" Target="../media/image275.png"/><Relationship Id="rId41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11" Type="http://schemas.openxmlformats.org/officeDocument/2006/relationships/image" Target="../media/image31.png"/><Relationship Id="rId24" Type="http://schemas.openxmlformats.org/officeDocument/2006/relationships/image" Target="../media/image271.png"/><Relationship Id="rId32" Type="http://schemas.openxmlformats.org/officeDocument/2006/relationships/image" Target="../media/image278.png"/><Relationship Id="rId37" Type="http://schemas.openxmlformats.org/officeDocument/2006/relationships/image" Target="../media/image283.png"/><Relationship Id="rId40" Type="http://schemas.openxmlformats.org/officeDocument/2006/relationships/image" Target="../media/image170.png"/><Relationship Id="rId45" Type="http://schemas.openxmlformats.org/officeDocument/2006/relationships/image" Target="../media/image289.png"/><Relationship Id="rId5" Type="http://schemas.openxmlformats.org/officeDocument/2006/relationships/image" Target="../media/image257.png"/><Relationship Id="rId15" Type="http://schemas.openxmlformats.org/officeDocument/2006/relationships/image" Target="../media/image264.png"/><Relationship Id="rId23" Type="http://schemas.openxmlformats.org/officeDocument/2006/relationships/image" Target="../media/image69.png"/><Relationship Id="rId28" Type="http://schemas.openxmlformats.org/officeDocument/2006/relationships/image" Target="../media/image274.png"/><Relationship Id="rId36" Type="http://schemas.openxmlformats.org/officeDocument/2006/relationships/image" Target="../media/image282.png"/><Relationship Id="rId10" Type="http://schemas.openxmlformats.org/officeDocument/2006/relationships/image" Target="../media/image261.png"/><Relationship Id="rId19" Type="http://schemas.openxmlformats.org/officeDocument/2006/relationships/image" Target="../media/image91.png"/><Relationship Id="rId31" Type="http://schemas.openxmlformats.org/officeDocument/2006/relationships/image" Target="../media/image277.png"/><Relationship Id="rId44" Type="http://schemas.openxmlformats.org/officeDocument/2006/relationships/image" Target="../media/image192.png"/><Relationship Id="rId4" Type="http://schemas.openxmlformats.org/officeDocument/2006/relationships/image" Target="../media/image256.png"/><Relationship Id="rId9" Type="http://schemas.openxmlformats.org/officeDocument/2006/relationships/image" Target="../media/image260.png"/><Relationship Id="rId14" Type="http://schemas.openxmlformats.org/officeDocument/2006/relationships/image" Target="../media/image51.png"/><Relationship Id="rId22" Type="http://schemas.openxmlformats.org/officeDocument/2006/relationships/image" Target="../media/image270.png"/><Relationship Id="rId27" Type="http://schemas.openxmlformats.org/officeDocument/2006/relationships/image" Target="../media/image273.png"/><Relationship Id="rId30" Type="http://schemas.openxmlformats.org/officeDocument/2006/relationships/image" Target="../media/image276.png"/><Relationship Id="rId35" Type="http://schemas.openxmlformats.org/officeDocument/2006/relationships/image" Target="../media/image281.png"/><Relationship Id="rId43" Type="http://schemas.openxmlformats.org/officeDocument/2006/relationships/image" Target="../media/image28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13" Type="http://schemas.openxmlformats.org/officeDocument/2006/relationships/image" Target="../media/image307.png"/><Relationship Id="rId18" Type="http://schemas.openxmlformats.org/officeDocument/2006/relationships/image" Target="../media/image311.png"/><Relationship Id="rId26" Type="http://schemas.openxmlformats.org/officeDocument/2006/relationships/image" Target="../media/image319.png"/><Relationship Id="rId3" Type="http://schemas.openxmlformats.org/officeDocument/2006/relationships/image" Target="../media/image298.png"/><Relationship Id="rId21" Type="http://schemas.openxmlformats.org/officeDocument/2006/relationships/image" Target="../media/image314.png"/><Relationship Id="rId7" Type="http://schemas.openxmlformats.org/officeDocument/2006/relationships/image" Target="../media/image302.png"/><Relationship Id="rId12" Type="http://schemas.openxmlformats.org/officeDocument/2006/relationships/image" Target="../media/image306.png"/><Relationship Id="rId17" Type="http://schemas.openxmlformats.org/officeDocument/2006/relationships/image" Target="../media/image310.png"/><Relationship Id="rId25" Type="http://schemas.openxmlformats.org/officeDocument/2006/relationships/image" Target="../media/image318.png"/><Relationship Id="rId2" Type="http://schemas.openxmlformats.org/officeDocument/2006/relationships/image" Target="../media/image297.png"/><Relationship Id="rId16" Type="http://schemas.openxmlformats.org/officeDocument/2006/relationships/image" Target="../media/image309.png"/><Relationship Id="rId20" Type="http://schemas.openxmlformats.org/officeDocument/2006/relationships/image" Target="../media/image313.png"/><Relationship Id="rId29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11" Type="http://schemas.openxmlformats.org/officeDocument/2006/relationships/image" Target="../media/image216.png"/><Relationship Id="rId24" Type="http://schemas.openxmlformats.org/officeDocument/2006/relationships/image" Target="../media/image317.png"/><Relationship Id="rId5" Type="http://schemas.openxmlformats.org/officeDocument/2006/relationships/image" Target="../media/image300.png"/><Relationship Id="rId15" Type="http://schemas.openxmlformats.org/officeDocument/2006/relationships/image" Target="../media/image308.png"/><Relationship Id="rId23" Type="http://schemas.openxmlformats.org/officeDocument/2006/relationships/image" Target="../media/image316.png"/><Relationship Id="rId28" Type="http://schemas.openxmlformats.org/officeDocument/2006/relationships/image" Target="../media/image320.png"/><Relationship Id="rId10" Type="http://schemas.openxmlformats.org/officeDocument/2006/relationships/image" Target="../media/image305.png"/><Relationship Id="rId19" Type="http://schemas.openxmlformats.org/officeDocument/2006/relationships/image" Target="../media/image312.png"/><Relationship Id="rId31" Type="http://schemas.openxmlformats.org/officeDocument/2006/relationships/image" Target="../media/image323.png"/><Relationship Id="rId4" Type="http://schemas.openxmlformats.org/officeDocument/2006/relationships/image" Target="../media/image299.png"/><Relationship Id="rId9" Type="http://schemas.openxmlformats.org/officeDocument/2006/relationships/image" Target="../media/image304.png"/><Relationship Id="rId14" Type="http://schemas.openxmlformats.org/officeDocument/2006/relationships/image" Target="../media/image219.png"/><Relationship Id="rId22" Type="http://schemas.openxmlformats.org/officeDocument/2006/relationships/image" Target="../media/image315.png"/><Relationship Id="rId27" Type="http://schemas.openxmlformats.org/officeDocument/2006/relationships/image" Target="../media/image212.png"/><Relationship Id="rId30" Type="http://schemas.openxmlformats.org/officeDocument/2006/relationships/image" Target="../media/image32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1.png"/><Relationship Id="rId18" Type="http://schemas.openxmlformats.org/officeDocument/2006/relationships/image" Target="../media/image335.png"/><Relationship Id="rId26" Type="http://schemas.openxmlformats.org/officeDocument/2006/relationships/image" Target="../media/image341.png"/><Relationship Id="rId39" Type="http://schemas.openxmlformats.org/officeDocument/2006/relationships/image" Target="../media/image237.png"/><Relationship Id="rId21" Type="http://schemas.openxmlformats.org/officeDocument/2006/relationships/image" Target="../media/image338.png"/><Relationship Id="rId34" Type="http://schemas.openxmlformats.org/officeDocument/2006/relationships/image" Target="../media/image348.png"/><Relationship Id="rId42" Type="http://schemas.openxmlformats.org/officeDocument/2006/relationships/image" Target="../media/image354.png"/><Relationship Id="rId47" Type="http://schemas.openxmlformats.org/officeDocument/2006/relationships/image" Target="../media/image358.png"/><Relationship Id="rId50" Type="http://schemas.openxmlformats.org/officeDocument/2006/relationships/image" Target="../media/image212.png"/><Relationship Id="rId55" Type="http://schemas.openxmlformats.org/officeDocument/2006/relationships/image" Target="../media/image365.png"/><Relationship Id="rId7" Type="http://schemas.openxmlformats.org/officeDocument/2006/relationships/image" Target="../media/image327.png"/><Relationship Id="rId12" Type="http://schemas.openxmlformats.org/officeDocument/2006/relationships/image" Target="../media/image330.png"/><Relationship Id="rId17" Type="http://schemas.openxmlformats.org/officeDocument/2006/relationships/image" Target="../media/image334.png"/><Relationship Id="rId25" Type="http://schemas.openxmlformats.org/officeDocument/2006/relationships/image" Target="../media/image340.png"/><Relationship Id="rId33" Type="http://schemas.openxmlformats.org/officeDocument/2006/relationships/image" Target="../media/image347.png"/><Relationship Id="rId38" Type="http://schemas.openxmlformats.org/officeDocument/2006/relationships/image" Target="../media/image351.png"/><Relationship Id="rId46" Type="http://schemas.openxmlformats.org/officeDocument/2006/relationships/image" Target="../media/image357.png"/><Relationship Id="rId2" Type="http://schemas.openxmlformats.org/officeDocument/2006/relationships/image" Target="../media/image2.jpg"/><Relationship Id="rId16" Type="http://schemas.openxmlformats.org/officeDocument/2006/relationships/image" Target="../media/image333.png"/><Relationship Id="rId20" Type="http://schemas.openxmlformats.org/officeDocument/2006/relationships/image" Target="../media/image337.png"/><Relationship Id="rId29" Type="http://schemas.openxmlformats.org/officeDocument/2006/relationships/image" Target="../media/image344.png"/><Relationship Id="rId41" Type="http://schemas.openxmlformats.org/officeDocument/2006/relationships/image" Target="../media/image353.png"/><Relationship Id="rId54" Type="http://schemas.openxmlformats.org/officeDocument/2006/relationships/image" Target="../media/image3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29.png"/><Relationship Id="rId24" Type="http://schemas.openxmlformats.org/officeDocument/2006/relationships/image" Target="../media/image54.png"/><Relationship Id="rId32" Type="http://schemas.openxmlformats.org/officeDocument/2006/relationships/image" Target="../media/image20.png"/><Relationship Id="rId37" Type="http://schemas.openxmlformats.org/officeDocument/2006/relationships/image" Target="../media/image350.png"/><Relationship Id="rId40" Type="http://schemas.openxmlformats.org/officeDocument/2006/relationships/image" Target="../media/image352.png"/><Relationship Id="rId45" Type="http://schemas.openxmlformats.org/officeDocument/2006/relationships/image" Target="../media/image309.png"/><Relationship Id="rId53" Type="http://schemas.openxmlformats.org/officeDocument/2006/relationships/image" Target="../media/image363.png"/><Relationship Id="rId5" Type="http://schemas.openxmlformats.org/officeDocument/2006/relationships/image" Target="../media/image326.png"/><Relationship Id="rId15" Type="http://schemas.openxmlformats.org/officeDocument/2006/relationships/image" Target="../media/image332.png"/><Relationship Id="rId23" Type="http://schemas.openxmlformats.org/officeDocument/2006/relationships/image" Target="../media/image14.png"/><Relationship Id="rId28" Type="http://schemas.openxmlformats.org/officeDocument/2006/relationships/image" Target="../media/image343.png"/><Relationship Id="rId36" Type="http://schemas.openxmlformats.org/officeDocument/2006/relationships/image" Target="../media/image349.png"/><Relationship Id="rId49" Type="http://schemas.openxmlformats.org/officeDocument/2006/relationships/image" Target="../media/image360.png"/><Relationship Id="rId10" Type="http://schemas.openxmlformats.org/officeDocument/2006/relationships/image" Target="../media/image150.png"/><Relationship Id="rId19" Type="http://schemas.openxmlformats.org/officeDocument/2006/relationships/image" Target="../media/image336.png"/><Relationship Id="rId31" Type="http://schemas.openxmlformats.org/officeDocument/2006/relationships/image" Target="../media/image346.png"/><Relationship Id="rId44" Type="http://schemas.openxmlformats.org/officeDocument/2006/relationships/image" Target="../media/image356.png"/><Relationship Id="rId52" Type="http://schemas.openxmlformats.org/officeDocument/2006/relationships/image" Target="../media/image362.png"/><Relationship Id="rId4" Type="http://schemas.openxmlformats.org/officeDocument/2006/relationships/image" Target="../media/image325.png"/><Relationship Id="rId9" Type="http://schemas.openxmlformats.org/officeDocument/2006/relationships/image" Target="../media/image31.png"/><Relationship Id="rId14" Type="http://schemas.openxmlformats.org/officeDocument/2006/relationships/image" Target="../media/image27.png"/><Relationship Id="rId22" Type="http://schemas.openxmlformats.org/officeDocument/2006/relationships/image" Target="../media/image339.png"/><Relationship Id="rId27" Type="http://schemas.openxmlformats.org/officeDocument/2006/relationships/image" Target="../media/image342.png"/><Relationship Id="rId30" Type="http://schemas.openxmlformats.org/officeDocument/2006/relationships/image" Target="../media/image345.png"/><Relationship Id="rId35" Type="http://schemas.openxmlformats.org/officeDocument/2006/relationships/image" Target="../media/image47.png"/><Relationship Id="rId43" Type="http://schemas.openxmlformats.org/officeDocument/2006/relationships/image" Target="../media/image355.png"/><Relationship Id="rId48" Type="http://schemas.openxmlformats.org/officeDocument/2006/relationships/image" Target="../media/image359.png"/><Relationship Id="rId56" Type="http://schemas.openxmlformats.org/officeDocument/2006/relationships/image" Target="../media/image315.png"/><Relationship Id="rId8" Type="http://schemas.openxmlformats.org/officeDocument/2006/relationships/image" Target="../media/image328.png"/><Relationship Id="rId51" Type="http://schemas.openxmlformats.org/officeDocument/2006/relationships/image" Target="../media/image361.png"/><Relationship Id="rId3" Type="http://schemas.openxmlformats.org/officeDocument/2006/relationships/image" Target="../media/image3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84564" cy="659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s-MX" dirty="0"/>
          </a:p>
        </p:txBody>
      </p:sp>
      <p:sp>
        <p:nvSpPr>
          <p:cNvPr id="3" name="object 3"/>
          <p:cNvSpPr/>
          <p:nvPr/>
        </p:nvSpPr>
        <p:spPr>
          <a:xfrm>
            <a:off x="110489" y="2734817"/>
            <a:ext cx="8865235" cy="1447800"/>
          </a:xfrm>
          <a:custGeom>
            <a:avLst/>
            <a:gdLst/>
            <a:ahLst/>
            <a:cxnLst/>
            <a:rect l="l" t="t" r="r" b="b"/>
            <a:pathLst>
              <a:path w="8865235" h="1447800">
                <a:moveTo>
                  <a:pt x="0" y="1447799"/>
                </a:moveTo>
                <a:lnTo>
                  <a:pt x="8865108" y="1447799"/>
                </a:lnTo>
                <a:lnTo>
                  <a:pt x="8865108" y="0"/>
                </a:lnTo>
                <a:lnTo>
                  <a:pt x="0" y="0"/>
                </a:lnTo>
                <a:lnTo>
                  <a:pt x="0" y="1447799"/>
                </a:lnTo>
                <a:close/>
              </a:path>
            </a:pathLst>
          </a:custGeom>
          <a:ln w="19812">
            <a:solidFill>
              <a:srgbClr val="E4C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6579" y="2825750"/>
            <a:ext cx="7907401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0208" y="3191586"/>
            <a:ext cx="1970405" cy="399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5196" y="3671951"/>
            <a:ext cx="1322324" cy="399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1325" y="4622876"/>
            <a:ext cx="1358264" cy="300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uadroTexto 7"/>
          <p:cNvSpPr txBox="1"/>
          <p:nvPr/>
        </p:nvSpPr>
        <p:spPr>
          <a:xfrm>
            <a:off x="762000" y="5257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 smtClean="0">
                <a:hlinkClick r:id="rId7"/>
              </a:rPr>
              <a:t>Ver video:</a:t>
            </a:r>
          </a:p>
          <a:p>
            <a:r>
              <a:rPr lang="es-MX" u="sng" dirty="0" smtClean="0">
                <a:hlinkClick r:id="rId7"/>
              </a:rPr>
              <a:t>https</a:t>
            </a:r>
            <a:r>
              <a:rPr lang="es-MX" u="sng" dirty="0">
                <a:hlinkClick r:id="rId7"/>
              </a:rPr>
              <a:t>://</a:t>
            </a:r>
            <a:r>
              <a:rPr lang="es-MX" u="sng" dirty="0" smtClean="0">
                <a:hlinkClick r:id="rId7"/>
              </a:rPr>
              <a:t>www.facebook.com/ConacytMX/videos/2032800073484995</a:t>
            </a:r>
            <a:r>
              <a:rPr lang="es-MX" u="sng" dirty="0" smtClean="0"/>
              <a:t>/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" y="-268291"/>
            <a:ext cx="9140999" cy="70750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7731" y="3004981"/>
            <a:ext cx="6880001" cy="846258"/>
          </a:xfrm>
        </p:spPr>
        <p:txBody>
          <a:bodyPr>
            <a:normAutofit/>
          </a:bodyPr>
          <a:lstStyle/>
          <a:p>
            <a:pPr algn="r"/>
            <a:r>
              <a:rPr lang="es-ES_tradnl" b="1" dirty="0" smtClean="0">
                <a:latin typeface="Times" pitchFamily="2" charset="0"/>
              </a:rPr>
              <a:t>Lineamientos de Operación</a:t>
            </a:r>
            <a:endParaRPr lang="es-ES_tradnl" b="1" dirty="0">
              <a:latin typeface="Times" pitchFamily="2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031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63220"/>
            <a:ext cx="8229600" cy="1143000"/>
          </a:xfrm>
        </p:spPr>
        <p:txBody>
          <a:bodyPr/>
          <a:lstStyle/>
          <a:p>
            <a:r>
              <a:rPr lang="es-MX" dirty="0" smtClean="0"/>
              <a:t>Proceso de evaluación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2006220"/>
          <a:ext cx="7665720" cy="457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897880" y="2162294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Entre 1 de abril y 15 de junio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7223760" y="5027414"/>
            <a:ext cx="21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15 de septiembre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7833360" y="5985748"/>
            <a:ext cx="21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016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620" y="1074792"/>
            <a:ext cx="8613228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Puntos destacados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99697" y="2226934"/>
            <a:ext cx="8713075" cy="3899229"/>
          </a:xfrm>
        </p:spPr>
        <p:txBody>
          <a:bodyPr>
            <a:normAutofit/>
          </a:bodyPr>
          <a:lstStyle/>
          <a:p>
            <a:pPr lvl="1" algn="just"/>
            <a:r>
              <a:rPr lang="es-MX" sz="3300" dirty="0" smtClean="0"/>
              <a:t>Programas Nacionales Estratégicos</a:t>
            </a:r>
          </a:p>
          <a:p>
            <a:pPr lvl="1" algn="just"/>
            <a:r>
              <a:rPr lang="es-MX" sz="3300" dirty="0" smtClean="0"/>
              <a:t>Zonas Económicas Especiales</a:t>
            </a:r>
          </a:p>
          <a:p>
            <a:pPr lvl="1" algn="just"/>
            <a:r>
              <a:rPr lang="es-MX" sz="3300" dirty="0" smtClean="0"/>
              <a:t>Elementos a evaluar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344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620" y="1074792"/>
            <a:ext cx="8613228" cy="1143000"/>
          </a:xfrm>
        </p:spPr>
        <p:txBody>
          <a:bodyPr>
            <a:normAutofit/>
          </a:bodyPr>
          <a:lstStyle/>
          <a:p>
            <a:r>
              <a:rPr lang="es-MX" dirty="0"/>
              <a:t>Programas Nacionales Estratégicos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s-MX" dirty="0"/>
              <a:t>PRONACES)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99697" y="2226934"/>
            <a:ext cx="8349943" cy="38992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MX" dirty="0" smtClean="0"/>
          </a:p>
          <a:p>
            <a:pPr lvl="1" algn="just"/>
            <a:r>
              <a:rPr lang="es-MX" sz="3300" dirty="0" smtClean="0"/>
              <a:t>Se otorgarán 5 puntos adicionales sobre el dictamen de procedencia técnica a los proyectos que estén dentro de los Programas Nacionales Estratégicos.</a:t>
            </a:r>
          </a:p>
          <a:p>
            <a:pPr marL="457200" lvl="1" indent="0" algn="just">
              <a:buNone/>
            </a:pPr>
            <a:endParaRPr lang="es-MX" sz="3300" dirty="0" smtClean="0"/>
          </a:p>
          <a:p>
            <a:pPr lvl="1" algn="just"/>
            <a:r>
              <a:rPr lang="es-MX" sz="3300" dirty="0" smtClean="0"/>
              <a:t>Se pueden consultar en la página del Consejo Nacional de Ciencia y Tecnología o en las páginas de las demás dependencias involucradas.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911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83934"/>
            <a:ext cx="8229600" cy="1143000"/>
          </a:xfrm>
        </p:spPr>
        <p:txBody>
          <a:bodyPr/>
          <a:lstStyle/>
          <a:p>
            <a:r>
              <a:rPr lang="es-MX" dirty="0" smtClean="0"/>
              <a:t>Zonas Económicas Especiales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86255" y="2154619"/>
            <a:ext cx="8371490" cy="3992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Se otorgarán 5 puntos adicionales sobre el dictamen de procedencia técnica a todos aquellos proyectos que se desarrollen en las Zonas Económicas Especiales en las que, con base en los Decretos y Declaratorias respectivas, pueda solicitarse la autorización para aplicar al estímulo fiscal.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844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6206"/>
            <a:ext cx="8229600" cy="566358"/>
          </a:xfrm>
        </p:spPr>
        <p:txBody>
          <a:bodyPr>
            <a:normAutofit/>
          </a:bodyPr>
          <a:lstStyle/>
          <a:p>
            <a:r>
              <a:rPr lang="es-MX" dirty="0" smtClean="0"/>
              <a:t>Elementos a evaluar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457200" y="1761875"/>
            <a:ext cx="4040188" cy="430155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Específicos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2303341"/>
          <a:ext cx="4040188" cy="42193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69476">
                  <a:extLst>
                    <a:ext uri="{9D8B030D-6E8A-4147-A177-3AD203B41FA5}">
                      <a16:colId xmlns:a16="http://schemas.microsoft.com/office/drawing/2014/main" val="2456335788"/>
                    </a:ext>
                  </a:extLst>
                </a:gridCol>
                <a:gridCol w="1270712">
                  <a:extLst>
                    <a:ext uri="{9D8B030D-6E8A-4147-A177-3AD203B41FA5}">
                      <a16:colId xmlns:a16="http://schemas.microsoft.com/office/drawing/2014/main" val="4084184811"/>
                    </a:ext>
                  </a:extLst>
                </a:gridCol>
              </a:tblGrid>
              <a:tr h="322706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Elemento a evaluar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Ponderación</a:t>
                      </a:r>
                      <a:endParaRPr lang="es-MX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170265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Resumen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5%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097956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Metodología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5%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120167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Justificación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5%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089039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Plan para mitigar riesgos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5%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010869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Organigrama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5%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11876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Experiencia del Personal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5%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2703000"/>
                  </a:ext>
                </a:extLst>
              </a:tr>
              <a:tr h="629276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Plan de Explotación de resultados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5%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107243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Efectos Esperados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5%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683033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Productos de Investigación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15%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767792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Información financiera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10%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442194"/>
                  </a:ext>
                </a:extLst>
              </a:tr>
            </a:tbl>
          </a:graphicData>
        </a:graphic>
      </p:graphicFrame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4645025" y="1761875"/>
            <a:ext cx="4041775" cy="430542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 Generales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45026" y="2303341"/>
          <a:ext cx="4041776" cy="2448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75277">
                  <a:extLst>
                    <a:ext uri="{9D8B030D-6E8A-4147-A177-3AD203B41FA5}">
                      <a16:colId xmlns:a16="http://schemas.microsoft.com/office/drawing/2014/main" val="3674187273"/>
                    </a:ext>
                  </a:extLst>
                </a:gridCol>
                <a:gridCol w="1266499">
                  <a:extLst>
                    <a:ext uri="{9D8B030D-6E8A-4147-A177-3AD203B41FA5}">
                      <a16:colId xmlns:a16="http://schemas.microsoft.com/office/drawing/2014/main" val="768077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Elemento a evaluar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Ponderación</a:t>
                      </a:r>
                      <a:endParaRPr lang="es-MX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0380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Novel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7%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25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Sistemático</a:t>
                      </a:r>
                      <a:r>
                        <a:rPr lang="es-MX" sz="1650" baseline="0" dirty="0" smtClean="0"/>
                        <a:t> 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7%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46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Transferible o reproductible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7%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7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Productos tecnológicamente nuevos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7%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529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Creatividad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7%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429410"/>
                  </a:ext>
                </a:extLst>
              </a:tr>
            </a:tbl>
          </a:graphicData>
        </a:graphic>
      </p:graphicFrame>
      <p:graphicFrame>
        <p:nvGraphicFramePr>
          <p:cNvPr id="10" name="Marcador de contenido 8"/>
          <p:cNvGraphicFramePr>
            <a:graphicFrameLocks/>
          </p:cNvGraphicFramePr>
          <p:nvPr>
            <p:extLst/>
          </p:nvPr>
        </p:nvGraphicFramePr>
        <p:xfrm>
          <a:off x="4645026" y="4805241"/>
          <a:ext cx="4041776" cy="13335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4769">
                  <a:extLst>
                    <a:ext uri="{9D8B030D-6E8A-4147-A177-3AD203B41FA5}">
                      <a16:colId xmlns:a16="http://schemas.microsoft.com/office/drawing/2014/main" val="3674187273"/>
                    </a:ext>
                  </a:extLst>
                </a:gridCol>
                <a:gridCol w="1277007">
                  <a:extLst>
                    <a:ext uri="{9D8B030D-6E8A-4147-A177-3AD203B41FA5}">
                      <a16:colId xmlns:a16="http://schemas.microsoft.com/office/drawing/2014/main" val="768077659"/>
                    </a:ext>
                  </a:extLst>
                </a:gridCol>
              </a:tblGrid>
              <a:tr h="16584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Elemento a evaluar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Ponderación</a:t>
                      </a:r>
                      <a:endParaRPr lang="es-MX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0380658"/>
                  </a:ext>
                </a:extLst>
              </a:tr>
              <a:tr h="186572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Aspectos</a:t>
                      </a:r>
                      <a:r>
                        <a:rPr lang="es-MX" sz="1650" baseline="0" dirty="0" smtClean="0"/>
                        <a:t> Específicos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65%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251251"/>
                  </a:ext>
                </a:extLst>
              </a:tr>
              <a:tr h="186572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Consideraciones</a:t>
                      </a:r>
                      <a:r>
                        <a:rPr lang="es-MX" sz="1650" baseline="0" dirty="0" smtClean="0"/>
                        <a:t> Generales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35%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464943"/>
                  </a:ext>
                </a:extLst>
              </a:tr>
              <a:tr h="186572"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Calificación</a:t>
                      </a:r>
                      <a:r>
                        <a:rPr lang="es-MX" sz="1650" baseline="0" dirty="0" smtClean="0"/>
                        <a:t> final</a:t>
                      </a:r>
                      <a:endParaRPr lang="es-MX" sz="16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50" dirty="0" smtClean="0"/>
                        <a:t>100%</a:t>
                      </a:r>
                      <a:endParaRPr lang="es-MX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429410"/>
                  </a:ext>
                </a:extLst>
              </a:tr>
            </a:tbl>
          </a:graphicData>
        </a:graphic>
      </p:graphicFrame>
      <p:sp>
        <p:nvSpPr>
          <p:cNvPr id="11" name="Marcador de texto 3"/>
          <p:cNvSpPr txBox="1">
            <a:spLocks/>
          </p:cNvSpPr>
          <p:nvPr/>
        </p:nvSpPr>
        <p:spPr>
          <a:xfrm>
            <a:off x="4649788" y="6192081"/>
            <a:ext cx="4040188" cy="43015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puntos extra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04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83934"/>
            <a:ext cx="8229600" cy="1143000"/>
          </a:xfrm>
        </p:spPr>
        <p:txBody>
          <a:bodyPr/>
          <a:lstStyle/>
          <a:p>
            <a:r>
              <a:rPr lang="es-MX" dirty="0" smtClean="0"/>
              <a:t>Fechas importantes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5985773"/>
              </p:ext>
            </p:extLst>
          </p:nvPr>
        </p:nvGraphicFramePr>
        <p:xfrm>
          <a:off x="914400" y="1665944"/>
          <a:ext cx="7147034" cy="45720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394841">
                  <a:extLst>
                    <a:ext uri="{9D8B030D-6E8A-4147-A177-3AD203B41FA5}">
                      <a16:colId xmlns:a16="http://schemas.microsoft.com/office/drawing/2014/main" val="2280951418"/>
                    </a:ext>
                  </a:extLst>
                </a:gridCol>
                <a:gridCol w="3752193">
                  <a:extLst>
                    <a:ext uri="{9D8B030D-6E8A-4147-A177-3AD203B41FA5}">
                      <a16:colId xmlns:a16="http://schemas.microsoft.com/office/drawing/2014/main" val="1412072081"/>
                    </a:ext>
                  </a:extLst>
                </a:gridCol>
              </a:tblGrid>
              <a:tr h="51733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de abril de 2019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Apertura</a:t>
                      </a:r>
                      <a:r>
                        <a:rPr lang="es-MX" sz="1400" b="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Sistema en Línea</a:t>
                      </a:r>
                      <a:endParaRPr lang="es-MX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109674"/>
                  </a:ext>
                </a:extLst>
              </a:tr>
              <a:tr h="51733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15 de junio de </a:t>
                      </a:r>
                      <a:r>
                        <a:rPr lang="es-MX" sz="1400" dirty="0" smtClean="0">
                          <a:effectLst/>
                          <a:latin typeface="+mj-lt"/>
                        </a:rPr>
                        <a:t>2019 a las 6:00 pm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effectLst/>
                          <a:latin typeface="+mj-lt"/>
                        </a:rPr>
                        <a:t>Cierre del Sistema en Línea.</a:t>
                      </a:r>
                      <a:endParaRPr lang="es-MX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8447423"/>
                  </a:ext>
                </a:extLst>
              </a:tr>
              <a:tr h="617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de junio a 13 de septiembre 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Proceso</a:t>
                      </a:r>
                      <a:r>
                        <a:rPr lang="es-MX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Evaluación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5843162"/>
                  </a:ext>
                </a:extLst>
              </a:tr>
              <a:tr h="617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15 de septiembre de </a:t>
                      </a:r>
                      <a:r>
                        <a:rPr lang="es-MX" sz="1400" dirty="0" smtClean="0">
                          <a:effectLst/>
                          <a:latin typeface="+mj-lt"/>
                        </a:rPr>
                        <a:t>2019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Notificación de proyectos beneficiados y montos autorizados.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242438"/>
                  </a:ext>
                </a:extLst>
              </a:tr>
              <a:tr h="61393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A partir del 15 de septiembre de 2019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Retroalimentación de proyectos no beneficiados.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564398"/>
                  </a:ext>
                </a:extLst>
              </a:tr>
              <a:tr h="84689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31 de enero de </a:t>
                      </a:r>
                      <a:r>
                        <a:rPr lang="es-MX" sz="1400" dirty="0" smtClean="0">
                          <a:effectLst/>
                          <a:latin typeface="+mj-lt"/>
                        </a:rPr>
                        <a:t>2020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Envío de reporte de impactos y beneficios de proyectos beneficiados en 2019 y los que aún no han terminados sus etapas.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2674312"/>
                  </a:ext>
                </a:extLst>
              </a:tr>
              <a:tr h="8416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15 de febrero de </a:t>
                      </a:r>
                      <a:r>
                        <a:rPr lang="es-MX" sz="1400" dirty="0" smtClean="0">
                          <a:effectLst/>
                          <a:latin typeface="+mj-lt"/>
                        </a:rPr>
                        <a:t>2020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Envío de informe financiero de proyectos beneficiados 2019 y multianuales de otros ejercicios fiscales.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421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4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302" y="938911"/>
            <a:ext cx="19558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2602" y="950086"/>
            <a:ext cx="356616" cy="3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258" y="950086"/>
            <a:ext cx="449072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4498" y="950086"/>
            <a:ext cx="1218945" cy="3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1382" y="950086"/>
            <a:ext cx="1953869" cy="368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0247" y="950086"/>
            <a:ext cx="79248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9308" y="950086"/>
            <a:ext cx="310896" cy="368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34484" y="950086"/>
            <a:ext cx="1393342" cy="368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19470" y="950086"/>
            <a:ext cx="79248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8529" y="950086"/>
            <a:ext cx="1164336" cy="368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29526" y="950086"/>
            <a:ext cx="1477136" cy="368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2602" y="1209166"/>
            <a:ext cx="2971139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9894" y="1209166"/>
            <a:ext cx="2815716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5314" y="1209166"/>
            <a:ext cx="79248" cy="3688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7234" y="1209166"/>
            <a:ext cx="2290952" cy="3688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2602" y="1468196"/>
            <a:ext cx="1382242" cy="3691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87601" y="1468196"/>
            <a:ext cx="217017" cy="3691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6185" y="1468196"/>
            <a:ext cx="109727" cy="3691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1050" y="1468196"/>
            <a:ext cx="432815" cy="3691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2050" y="1468196"/>
            <a:ext cx="826388" cy="3691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19957" y="1468196"/>
            <a:ext cx="306323" cy="3691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80561" y="1468196"/>
            <a:ext cx="559981" cy="3691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00500" y="1468196"/>
            <a:ext cx="390144" cy="3691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7971" y="1468196"/>
            <a:ext cx="1275588" cy="3691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50408" y="1468196"/>
            <a:ext cx="109727" cy="3691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1302" y="1868805"/>
            <a:ext cx="19558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2602" y="1879980"/>
            <a:ext cx="1906651" cy="3688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71673" y="1879980"/>
            <a:ext cx="1310639" cy="3688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4505" y="1879980"/>
            <a:ext cx="510641" cy="3688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29684" y="1879980"/>
            <a:ext cx="1065695" cy="3688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04103" y="1879980"/>
            <a:ext cx="221741" cy="3688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49467" y="1879980"/>
            <a:ext cx="325069" cy="3688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6129" y="1879980"/>
            <a:ext cx="326136" cy="3688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26734" y="1879980"/>
            <a:ext cx="347472" cy="3688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86397" y="1879980"/>
            <a:ext cx="1294891" cy="3688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98943" y="1879980"/>
            <a:ext cx="615187" cy="3688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23782" y="1879980"/>
            <a:ext cx="182879" cy="36880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2602" y="2139060"/>
            <a:ext cx="1321282" cy="3688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28164" y="2139060"/>
            <a:ext cx="544982" cy="3688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94889" y="2139060"/>
            <a:ext cx="1220724" cy="3688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69894" y="2139060"/>
            <a:ext cx="1281176" cy="36880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06111" y="2139060"/>
            <a:ext cx="414527" cy="36880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74920" y="2139060"/>
            <a:ext cx="1136294" cy="36880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66358" y="2139060"/>
            <a:ext cx="785507" cy="36880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11593" y="2139060"/>
            <a:ext cx="1143914" cy="36880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09255" y="2139060"/>
            <a:ext cx="308609" cy="36880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74431" y="2139060"/>
            <a:ext cx="321055" cy="36880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602" y="2398141"/>
            <a:ext cx="2065375" cy="36880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75305" y="2398141"/>
            <a:ext cx="544576" cy="36880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44698" y="2398141"/>
            <a:ext cx="1278889" cy="36880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80915" y="2398141"/>
            <a:ext cx="4308221" cy="36880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2602" y="2657297"/>
            <a:ext cx="467359" cy="36911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7986" y="2657297"/>
            <a:ext cx="780288" cy="36911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94052" y="2657297"/>
            <a:ext cx="311353" cy="369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55038" y="2657297"/>
            <a:ext cx="984846" cy="36911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61817" y="2657297"/>
            <a:ext cx="109728" cy="3691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2602" y="3069082"/>
            <a:ext cx="306324" cy="36880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3206" y="3069082"/>
            <a:ext cx="687628" cy="36880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41069" y="3069082"/>
            <a:ext cx="818235" cy="36880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98877" y="3069082"/>
            <a:ext cx="1148714" cy="36880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08350" y="3069082"/>
            <a:ext cx="882802" cy="36880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48328" y="3069082"/>
            <a:ext cx="1281811" cy="36880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91911" y="3069082"/>
            <a:ext cx="530809" cy="36880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76797" y="3069082"/>
            <a:ext cx="324612" cy="36880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48070" y="3069082"/>
            <a:ext cx="522224" cy="36880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39738" y="3069082"/>
            <a:ext cx="109727" cy="36880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2602" y="3480561"/>
            <a:ext cx="1620088" cy="36880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82114" y="3480561"/>
            <a:ext cx="5973445" cy="36880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66227" y="3480561"/>
            <a:ext cx="465327" cy="36880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2602" y="3739641"/>
            <a:ext cx="780288" cy="36880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88669" y="3739641"/>
            <a:ext cx="539495" cy="36880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88541" y="3739641"/>
            <a:ext cx="390550" cy="36880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36394" y="3739641"/>
            <a:ext cx="3650234" cy="36880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47003" y="3739641"/>
            <a:ext cx="789012" cy="368807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48297" y="3739641"/>
            <a:ext cx="109727" cy="3688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2602" y="4150817"/>
            <a:ext cx="397763" cy="36911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7026" y="4150817"/>
            <a:ext cx="5187137" cy="36911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69405" y="4150817"/>
            <a:ext cx="2438780" cy="36911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2602" y="4410455"/>
            <a:ext cx="1700377" cy="36880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12594" y="4410455"/>
            <a:ext cx="780288" cy="36880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50210" y="4410455"/>
            <a:ext cx="1428241" cy="368807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29684" y="4410455"/>
            <a:ext cx="2158314" cy="36880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02578" y="4410455"/>
            <a:ext cx="109727" cy="36880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2602" y="4821935"/>
            <a:ext cx="1617040" cy="368807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77542" y="4821935"/>
            <a:ext cx="6411595" cy="36880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2602" y="5081015"/>
            <a:ext cx="983894" cy="36880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72488" y="5081015"/>
            <a:ext cx="301751" cy="36880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23364" y="5081015"/>
            <a:ext cx="249935" cy="36880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48332" y="5081015"/>
            <a:ext cx="79248" cy="3688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94636" y="5081015"/>
            <a:ext cx="1763649" cy="368807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11041" y="5081015"/>
            <a:ext cx="1905254" cy="368807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64479" y="5081015"/>
            <a:ext cx="188975" cy="36880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513832" y="5081015"/>
            <a:ext cx="913638" cy="36880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85229" y="5081015"/>
            <a:ext cx="79248" cy="368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311302" y="2906115"/>
            <a:ext cx="196215" cy="28606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5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5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52602" y="5492191"/>
            <a:ext cx="1845119" cy="36911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06142" y="5492191"/>
            <a:ext cx="219456" cy="36911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48457" y="5492191"/>
            <a:ext cx="2216149" cy="36911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85944" y="5492191"/>
            <a:ext cx="2315972" cy="369112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24014" y="5492191"/>
            <a:ext cx="1378077" cy="369112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2602" y="5751880"/>
            <a:ext cx="896683" cy="36880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06016" y="5751880"/>
            <a:ext cx="3525647" cy="36880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85944" y="5751880"/>
            <a:ext cx="2660141" cy="368808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505954" y="5751880"/>
            <a:ext cx="414934" cy="368808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73618" y="5751880"/>
            <a:ext cx="713231" cy="368808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2602" y="6010960"/>
            <a:ext cx="1421701" cy="36880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35226" y="6010960"/>
            <a:ext cx="1186586" cy="36880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957829" y="6010960"/>
            <a:ext cx="304799" cy="368808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10229" y="6010960"/>
            <a:ext cx="246888" cy="36880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233673" y="6010960"/>
            <a:ext cx="79248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25114" y="6010960"/>
            <a:ext cx="771931" cy="368808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55364" y="6010960"/>
            <a:ext cx="898398" cy="36880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05755" y="6010960"/>
            <a:ext cx="2327402" cy="368808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84390" y="6010960"/>
            <a:ext cx="818387" cy="368808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879715" y="6010960"/>
            <a:ext cx="109727" cy="3688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4320032" y="243966"/>
            <a:ext cx="279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" algn="l"/>
                <a:tab pos="804545" algn="l"/>
                <a:tab pos="2642870" algn="l"/>
              </a:tabLst>
            </a:pPr>
            <a:r>
              <a:rPr sz="1800" b="1" spc="-95" dirty="0">
                <a:latin typeface="Verdana"/>
                <a:cs typeface="Verdana"/>
              </a:rPr>
              <a:t>a	</a:t>
            </a:r>
            <a:r>
              <a:rPr sz="1800" b="1" spc="-65" dirty="0">
                <a:latin typeface="Verdana"/>
                <a:cs typeface="Verdana"/>
              </a:rPr>
              <a:t>l</a:t>
            </a:r>
            <a:r>
              <a:rPr sz="1800" b="1" spc="-110" dirty="0">
                <a:latin typeface="Verdana"/>
                <a:cs typeface="Verdana"/>
              </a:rPr>
              <a:t>a</a:t>
            </a:r>
            <a:r>
              <a:rPr sz="1800" b="1" dirty="0">
                <a:latin typeface="Verdana"/>
                <a:cs typeface="Verdana"/>
              </a:rPr>
              <a:t>	</a:t>
            </a:r>
            <a:r>
              <a:rPr sz="1800" b="1" spc="-145" dirty="0">
                <a:latin typeface="Verdana"/>
                <a:cs typeface="Verdana"/>
              </a:rPr>
              <a:t>Inv</a:t>
            </a:r>
            <a:r>
              <a:rPr sz="1800" b="1" spc="-150" dirty="0">
                <a:latin typeface="Verdana"/>
                <a:cs typeface="Verdana"/>
              </a:rPr>
              <a:t>e</a:t>
            </a:r>
            <a:r>
              <a:rPr sz="1800" b="1" spc="-55" dirty="0">
                <a:latin typeface="Verdana"/>
                <a:cs typeface="Verdana"/>
              </a:rPr>
              <a:t>stiga</a:t>
            </a:r>
            <a:r>
              <a:rPr sz="1800" b="1" spc="-50" dirty="0">
                <a:latin typeface="Verdana"/>
                <a:cs typeface="Verdana"/>
              </a:rPr>
              <a:t>c</a:t>
            </a:r>
            <a:r>
              <a:rPr sz="1800" b="1" spc="-90" dirty="0">
                <a:latin typeface="Verdana"/>
                <a:cs typeface="Verdana"/>
              </a:rPr>
              <a:t>i</a:t>
            </a:r>
            <a:r>
              <a:rPr sz="1800" b="1" spc="-50" dirty="0">
                <a:latin typeface="Verdana"/>
                <a:cs typeface="Verdana"/>
              </a:rPr>
              <a:t>ón</a:t>
            </a:r>
            <a:r>
              <a:rPr sz="1800" b="1" dirty="0">
                <a:latin typeface="Verdana"/>
                <a:cs typeface="Verdana"/>
              </a:rPr>
              <a:t>	</a:t>
            </a:r>
            <a:r>
              <a:rPr sz="1800" b="1" spc="-100" dirty="0">
                <a:latin typeface="Verdana"/>
                <a:cs typeface="Verdana"/>
              </a:rPr>
              <a:t>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9" name="object 1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2</a:t>
            </a:fld>
            <a:endParaRPr spc="-225" dirty="0"/>
          </a:p>
        </p:txBody>
      </p: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364642" y="243966"/>
            <a:ext cx="375983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  <a:tabLst>
                <a:tab pos="862965" algn="l"/>
                <a:tab pos="1350645" algn="l"/>
                <a:tab pos="1784985" algn="l"/>
                <a:tab pos="3065145" algn="l"/>
              </a:tabLst>
            </a:pPr>
            <a:r>
              <a:rPr spc="-45" dirty="0"/>
              <a:t>¿Qué	</a:t>
            </a:r>
            <a:r>
              <a:rPr spc="-90" dirty="0"/>
              <a:t>es	</a:t>
            </a:r>
            <a:r>
              <a:rPr spc="-70" dirty="0"/>
              <a:t>el	</a:t>
            </a:r>
            <a:r>
              <a:rPr spc="-75" dirty="0"/>
              <a:t>E</a:t>
            </a:r>
            <a:r>
              <a:rPr spc="-60" dirty="0"/>
              <a:t>s</a:t>
            </a:r>
            <a:r>
              <a:rPr spc="-30" dirty="0"/>
              <a:t>tí</a:t>
            </a:r>
            <a:r>
              <a:rPr spc="-85" dirty="0"/>
              <a:t>m</a:t>
            </a:r>
            <a:r>
              <a:rPr spc="-60" dirty="0"/>
              <a:t>ulo</a:t>
            </a:r>
            <a:r>
              <a:rPr dirty="0"/>
              <a:t>	</a:t>
            </a:r>
            <a:r>
              <a:rPr spc="-65" dirty="0"/>
              <a:t>Fi</a:t>
            </a:r>
            <a:r>
              <a:rPr spc="-90" dirty="0"/>
              <a:t>s</a:t>
            </a:r>
            <a:r>
              <a:rPr spc="-45" dirty="0"/>
              <a:t>ca</a:t>
            </a:r>
            <a:r>
              <a:rPr spc="-75" dirty="0"/>
              <a:t>l  </a:t>
            </a:r>
            <a:r>
              <a:rPr spc="-80" dirty="0"/>
              <a:t>Desarrollo </a:t>
            </a:r>
            <a:r>
              <a:rPr spc="-40" dirty="0"/>
              <a:t>de</a:t>
            </a:r>
            <a:r>
              <a:rPr spc="-155" dirty="0"/>
              <a:t> </a:t>
            </a:r>
            <a:r>
              <a:rPr spc="-60" dirty="0"/>
              <a:t>Tecnología?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" y="243966"/>
            <a:ext cx="674687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pc="-50" dirty="0"/>
              <a:t>Procedimiento </a:t>
            </a:r>
            <a:r>
              <a:rPr spc="-80" dirty="0"/>
              <a:t>para </a:t>
            </a:r>
            <a:r>
              <a:rPr spc="-90" dirty="0"/>
              <a:t>la </a:t>
            </a:r>
            <a:r>
              <a:rPr spc="-55" dirty="0"/>
              <a:t>aplicación </a:t>
            </a:r>
            <a:r>
              <a:rPr spc="-50" dirty="0"/>
              <a:t>del </a:t>
            </a:r>
            <a:r>
              <a:rPr spc="-60" dirty="0"/>
              <a:t>estímulo </a:t>
            </a:r>
            <a:r>
              <a:rPr spc="-70" dirty="0"/>
              <a:t>fiscal </a:t>
            </a:r>
            <a:r>
              <a:rPr spc="-65" dirty="0"/>
              <a:t>por  parte </a:t>
            </a:r>
            <a:r>
              <a:rPr spc="-40" dirty="0"/>
              <a:t>de </a:t>
            </a:r>
            <a:r>
              <a:rPr spc="-85" dirty="0"/>
              <a:t>los</a:t>
            </a:r>
            <a:r>
              <a:rPr spc="-229" dirty="0"/>
              <a:t> </a:t>
            </a:r>
            <a:r>
              <a:rPr spc="-65" dirty="0"/>
              <a:t>solicitantes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806" y="943482"/>
            <a:ext cx="19558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5106" y="954658"/>
            <a:ext cx="253593" cy="3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1903" y="954658"/>
            <a:ext cx="7564551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106" y="1213738"/>
            <a:ext cx="1231747" cy="3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657" y="1213738"/>
            <a:ext cx="216407" cy="368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6582" y="1213738"/>
            <a:ext cx="969721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23616" y="1213738"/>
            <a:ext cx="313181" cy="368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8123" y="1213738"/>
            <a:ext cx="1028700" cy="368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1213738"/>
            <a:ext cx="1407782" cy="368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9909" y="1213738"/>
            <a:ext cx="795870" cy="368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46190" y="1213738"/>
            <a:ext cx="109727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1903" y="1625219"/>
            <a:ext cx="173735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6139" y="1625219"/>
            <a:ext cx="844550" cy="3688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4954" y="1625219"/>
            <a:ext cx="1170940" cy="3688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1903" y="2036394"/>
            <a:ext cx="173735" cy="369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6139" y="2036394"/>
            <a:ext cx="271272" cy="3691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1825" y="2036394"/>
            <a:ext cx="1226693" cy="3691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7498" y="2036394"/>
            <a:ext cx="306781" cy="3691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48355" y="2036394"/>
            <a:ext cx="1089507" cy="3691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1903" y="2448432"/>
            <a:ext cx="173735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66139" y="2448432"/>
            <a:ext cx="243840" cy="3688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8110" y="2448432"/>
            <a:ext cx="1642237" cy="3688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1903" y="2859913"/>
            <a:ext cx="173735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6139" y="2859913"/>
            <a:ext cx="423671" cy="3688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78025" y="2859913"/>
            <a:ext cx="1961642" cy="3688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1903" y="3271088"/>
            <a:ext cx="173735" cy="369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66139" y="3271088"/>
            <a:ext cx="301752" cy="3691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17066" y="3271088"/>
            <a:ext cx="1774278" cy="3691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8292" y="3271088"/>
            <a:ext cx="109728" cy="3691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5106" y="3683253"/>
            <a:ext cx="554494" cy="36880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89050" y="3683253"/>
            <a:ext cx="1443227" cy="3688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83510" y="3683253"/>
            <a:ext cx="1515490" cy="36880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2900" y="3683253"/>
            <a:ext cx="306324" cy="3688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13503" y="3683253"/>
            <a:ext cx="1472895" cy="36880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47841" y="3683253"/>
            <a:ext cx="684085" cy="3688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55917" y="3683253"/>
            <a:ext cx="109728" cy="3688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5106" y="4094734"/>
            <a:ext cx="4946243" cy="36880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63438" y="4094734"/>
            <a:ext cx="2779242" cy="36880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5106" y="4353763"/>
            <a:ext cx="1053109" cy="36911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82826" y="4353763"/>
            <a:ext cx="935431" cy="36911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33217" y="4353763"/>
            <a:ext cx="109728" cy="3691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5106" y="4765547"/>
            <a:ext cx="1547431" cy="36880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32989" y="4765547"/>
            <a:ext cx="462686" cy="36880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10255" y="4765547"/>
            <a:ext cx="522731" cy="36880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49752" y="4765547"/>
            <a:ext cx="1608836" cy="36880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76114" y="4765547"/>
            <a:ext cx="3438829" cy="36880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26246" y="4765547"/>
            <a:ext cx="76200" cy="36880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5106" y="5024628"/>
            <a:ext cx="3091091" cy="36880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76471" y="5024628"/>
            <a:ext cx="79248" cy="3688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69435" y="5024628"/>
            <a:ext cx="331215" cy="3688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17847" y="5024628"/>
            <a:ext cx="79248" cy="3688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33806" y="3520287"/>
            <a:ext cx="195580" cy="219011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75106" y="5436108"/>
            <a:ext cx="418795" cy="36880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7643" y="5436108"/>
            <a:ext cx="581558" cy="36880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45666" y="5436108"/>
            <a:ext cx="1162811" cy="36880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59710" y="5436108"/>
            <a:ext cx="667105" cy="36880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83279" y="5436108"/>
            <a:ext cx="879348" cy="36880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16908" y="5436108"/>
            <a:ext cx="2119756" cy="36880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97421" y="5436108"/>
            <a:ext cx="310896" cy="36880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59550" y="5436108"/>
            <a:ext cx="1775536" cy="36880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250046" y="5436108"/>
            <a:ext cx="109727" cy="3688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3</a:t>
            </a:fld>
            <a:endParaRPr spc="-2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" y="243966"/>
            <a:ext cx="675005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pc="-55" dirty="0"/>
              <a:t>Aspectos </a:t>
            </a:r>
            <a:r>
              <a:rPr spc="-65" dirty="0"/>
              <a:t>importantes </a:t>
            </a:r>
            <a:r>
              <a:rPr spc="-45" dirty="0"/>
              <a:t>que </a:t>
            </a:r>
            <a:r>
              <a:rPr spc="-85" dirty="0"/>
              <a:t>se </a:t>
            </a:r>
            <a:r>
              <a:rPr spc="-40" dirty="0"/>
              <a:t>deben </a:t>
            </a:r>
            <a:r>
              <a:rPr spc="-50" dirty="0"/>
              <a:t>cumplir </a:t>
            </a:r>
            <a:r>
              <a:rPr spc="-75" dirty="0"/>
              <a:t>previo </a:t>
            </a:r>
            <a:r>
              <a:rPr spc="-80" dirty="0"/>
              <a:t>al  </a:t>
            </a:r>
            <a:r>
              <a:rPr spc="-65" dirty="0"/>
              <a:t>envío </a:t>
            </a:r>
            <a:r>
              <a:rPr spc="-40" dirty="0"/>
              <a:t>de </a:t>
            </a:r>
            <a:r>
              <a:rPr spc="-90" dirty="0"/>
              <a:t>la</a:t>
            </a:r>
            <a:r>
              <a:rPr spc="-225" dirty="0"/>
              <a:t> </a:t>
            </a:r>
            <a:r>
              <a:rPr spc="-55" dirty="0"/>
              <a:t>solicitud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3242" y="1222324"/>
            <a:ext cx="19621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5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2454" y="1233500"/>
            <a:ext cx="1527911" cy="36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2050" y="1233500"/>
            <a:ext cx="6094603" cy="369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54" y="1493266"/>
            <a:ext cx="544576" cy="3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6392" y="1493266"/>
            <a:ext cx="2212314" cy="368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0853" y="1493266"/>
            <a:ext cx="1520063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98720" y="1493266"/>
            <a:ext cx="3511169" cy="368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2454" y="1752345"/>
            <a:ext cx="581558" cy="368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1925" y="1752345"/>
            <a:ext cx="1186954" cy="368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4910" y="1752345"/>
            <a:ext cx="304800" cy="368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7310" y="1752345"/>
            <a:ext cx="246887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0754" y="1752345"/>
            <a:ext cx="109728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2454" y="2163775"/>
            <a:ext cx="7623530" cy="369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2454" y="2422601"/>
            <a:ext cx="179831" cy="369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2370" y="2422601"/>
            <a:ext cx="109728" cy="369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7234" y="2422601"/>
            <a:ext cx="557784" cy="3691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2028" y="2422601"/>
            <a:ext cx="109728" cy="369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2454" y="2834639"/>
            <a:ext cx="356616" cy="3688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2682" y="2834639"/>
            <a:ext cx="1194409" cy="3688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8229" y="2834639"/>
            <a:ext cx="1344168" cy="3688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45153" y="2834639"/>
            <a:ext cx="4865751" cy="3688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2454" y="3093720"/>
            <a:ext cx="424688" cy="3688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64310" y="3093720"/>
            <a:ext cx="2095665" cy="3688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8726" y="3093720"/>
            <a:ext cx="109727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2454" y="3505149"/>
            <a:ext cx="744448" cy="3691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9857" y="3505149"/>
            <a:ext cx="1440561" cy="3691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02610" y="3505149"/>
            <a:ext cx="221741" cy="3691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47973" y="3505149"/>
            <a:ext cx="1582470" cy="3691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45379" y="3505149"/>
            <a:ext cx="1229525" cy="3691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0741" y="3505149"/>
            <a:ext cx="1243584" cy="3691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48042" y="3505149"/>
            <a:ext cx="1077849" cy="3691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2454" y="3764534"/>
            <a:ext cx="1198753" cy="36880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26666" y="3764534"/>
            <a:ext cx="306324" cy="3688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87270" y="3764534"/>
            <a:ext cx="424688" cy="36880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59126" y="3764534"/>
            <a:ext cx="1254252" cy="36880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74008" y="3764534"/>
            <a:ext cx="912266" cy="36880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22876" y="3764534"/>
            <a:ext cx="1816950" cy="36880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95541" y="3764534"/>
            <a:ext cx="390143" cy="36880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43014" y="3764534"/>
            <a:ext cx="336042" cy="36880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20381" y="3764534"/>
            <a:ext cx="1092619" cy="36880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22031" y="3764534"/>
            <a:ext cx="109727" cy="36880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93242" y="2152650"/>
            <a:ext cx="195580" cy="2297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92454" y="4176014"/>
            <a:ext cx="445008" cy="36880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82572" y="4176014"/>
            <a:ext cx="2036699" cy="36880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73297" y="4176014"/>
            <a:ext cx="1297177" cy="36880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23232" y="4176014"/>
            <a:ext cx="459232" cy="3688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4044" y="4176014"/>
            <a:ext cx="306324" cy="3688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84647" y="4176014"/>
            <a:ext cx="338327" cy="3688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65064" y="4176014"/>
            <a:ext cx="1597837" cy="36880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22845" y="4176014"/>
            <a:ext cx="414527" cy="36880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48042" y="4176014"/>
            <a:ext cx="772286" cy="36880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63179" y="4176014"/>
            <a:ext cx="347472" cy="36880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2454" y="4435094"/>
            <a:ext cx="687628" cy="36880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20316" y="4435094"/>
            <a:ext cx="1214247" cy="36880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75889" y="4435094"/>
            <a:ext cx="2323503" cy="36880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59096" y="4435094"/>
            <a:ext cx="306324" cy="3688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19700" y="4435094"/>
            <a:ext cx="324612" cy="36880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90971" y="4435094"/>
            <a:ext cx="530758" cy="36880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45378" y="4435094"/>
            <a:ext cx="390144" cy="36880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92850" y="4435094"/>
            <a:ext cx="1280159" cy="36880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81569" y="4435094"/>
            <a:ext cx="109727" cy="3688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4</a:t>
            </a:fld>
            <a:endParaRPr spc="-2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" y="367410"/>
            <a:ext cx="648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Procedimiento </a:t>
            </a:r>
            <a:r>
              <a:rPr spc="-80" dirty="0"/>
              <a:t>para </a:t>
            </a:r>
            <a:r>
              <a:rPr spc="-90" dirty="0"/>
              <a:t>la </a:t>
            </a:r>
            <a:r>
              <a:rPr spc="-70" dirty="0"/>
              <a:t>autorización </a:t>
            </a:r>
            <a:r>
              <a:rPr spc="-50" dirty="0"/>
              <a:t>del </a:t>
            </a:r>
            <a:r>
              <a:rPr spc="-60" dirty="0"/>
              <a:t>estímulo</a:t>
            </a:r>
            <a:r>
              <a:rPr spc="-285" dirty="0"/>
              <a:t> </a:t>
            </a:r>
            <a:r>
              <a:rPr spc="-70" dirty="0"/>
              <a:t>fiscal</a:t>
            </a:r>
          </a:p>
        </p:txBody>
      </p:sp>
      <p:sp>
        <p:nvSpPr>
          <p:cNvPr id="3" name="object 3"/>
          <p:cNvSpPr/>
          <p:nvPr/>
        </p:nvSpPr>
        <p:spPr>
          <a:xfrm>
            <a:off x="605942" y="1060958"/>
            <a:ext cx="3149549" cy="38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93921" y="1060958"/>
            <a:ext cx="1612646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0388" y="1060958"/>
            <a:ext cx="3124403" cy="388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942" y="1335277"/>
            <a:ext cx="1185138" cy="388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1964" y="1335277"/>
            <a:ext cx="1258290" cy="388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7433" y="1335277"/>
            <a:ext cx="323088" cy="388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8977" y="1335277"/>
            <a:ext cx="320039" cy="388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23005" y="1335277"/>
            <a:ext cx="3134233" cy="3886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4185" y="1335277"/>
            <a:ext cx="324612" cy="3886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4602" y="1335277"/>
            <a:ext cx="1909191" cy="3886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942" y="1609674"/>
            <a:ext cx="438912" cy="3889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3038" y="1609674"/>
            <a:ext cx="1639036" cy="3889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32633" y="1609674"/>
            <a:ext cx="198119" cy="3889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1129" y="1609674"/>
            <a:ext cx="755395" cy="3889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1397" y="1609674"/>
            <a:ext cx="85344" cy="3889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5029" y="1609674"/>
            <a:ext cx="1321180" cy="3889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90871" y="1609674"/>
            <a:ext cx="2121661" cy="3889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18045" y="1609674"/>
            <a:ext cx="115824" cy="3889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9516" y="3611879"/>
            <a:ext cx="2200910" cy="800100"/>
          </a:xfrm>
          <a:custGeom>
            <a:avLst/>
            <a:gdLst/>
            <a:ahLst/>
            <a:cxnLst/>
            <a:rect l="l" t="t" r="r" b="b"/>
            <a:pathLst>
              <a:path w="2200910" h="800100">
                <a:moveTo>
                  <a:pt x="2067306" y="0"/>
                </a:moveTo>
                <a:lnTo>
                  <a:pt x="133350" y="0"/>
                </a:lnTo>
                <a:lnTo>
                  <a:pt x="91201" y="6797"/>
                </a:lnTo>
                <a:lnTo>
                  <a:pt x="54595" y="25725"/>
                </a:lnTo>
                <a:lnTo>
                  <a:pt x="25728" y="54589"/>
                </a:lnTo>
                <a:lnTo>
                  <a:pt x="6798" y="91196"/>
                </a:lnTo>
                <a:lnTo>
                  <a:pt x="0" y="133350"/>
                </a:lnTo>
                <a:lnTo>
                  <a:pt x="0" y="666750"/>
                </a:lnTo>
                <a:lnTo>
                  <a:pt x="6798" y="708903"/>
                </a:lnTo>
                <a:lnTo>
                  <a:pt x="25728" y="745510"/>
                </a:lnTo>
                <a:lnTo>
                  <a:pt x="54595" y="774374"/>
                </a:lnTo>
                <a:lnTo>
                  <a:pt x="91201" y="793302"/>
                </a:lnTo>
                <a:lnTo>
                  <a:pt x="133350" y="800100"/>
                </a:lnTo>
                <a:lnTo>
                  <a:pt x="2067306" y="800100"/>
                </a:lnTo>
                <a:lnTo>
                  <a:pt x="2109459" y="793302"/>
                </a:lnTo>
                <a:lnTo>
                  <a:pt x="2146066" y="774374"/>
                </a:lnTo>
                <a:lnTo>
                  <a:pt x="2174930" y="745510"/>
                </a:lnTo>
                <a:lnTo>
                  <a:pt x="2193858" y="708903"/>
                </a:lnTo>
                <a:lnTo>
                  <a:pt x="2200656" y="666750"/>
                </a:lnTo>
                <a:lnTo>
                  <a:pt x="2200656" y="133350"/>
                </a:lnTo>
                <a:lnTo>
                  <a:pt x="2193858" y="91196"/>
                </a:lnTo>
                <a:lnTo>
                  <a:pt x="2174930" y="54589"/>
                </a:lnTo>
                <a:lnTo>
                  <a:pt x="2146066" y="25725"/>
                </a:lnTo>
                <a:lnTo>
                  <a:pt x="2109459" y="6797"/>
                </a:lnTo>
                <a:lnTo>
                  <a:pt x="2067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9516" y="3611879"/>
            <a:ext cx="2200910" cy="800100"/>
          </a:xfrm>
          <a:custGeom>
            <a:avLst/>
            <a:gdLst/>
            <a:ahLst/>
            <a:cxnLst/>
            <a:rect l="l" t="t" r="r" b="b"/>
            <a:pathLst>
              <a:path w="2200910" h="800100">
                <a:moveTo>
                  <a:pt x="0" y="133350"/>
                </a:moveTo>
                <a:lnTo>
                  <a:pt x="6798" y="91196"/>
                </a:lnTo>
                <a:lnTo>
                  <a:pt x="25728" y="54589"/>
                </a:lnTo>
                <a:lnTo>
                  <a:pt x="54595" y="25725"/>
                </a:lnTo>
                <a:lnTo>
                  <a:pt x="91201" y="6797"/>
                </a:lnTo>
                <a:lnTo>
                  <a:pt x="133350" y="0"/>
                </a:lnTo>
                <a:lnTo>
                  <a:pt x="2067306" y="0"/>
                </a:lnTo>
                <a:lnTo>
                  <a:pt x="2109459" y="6797"/>
                </a:lnTo>
                <a:lnTo>
                  <a:pt x="2146066" y="25725"/>
                </a:lnTo>
                <a:lnTo>
                  <a:pt x="2174930" y="54589"/>
                </a:lnTo>
                <a:lnTo>
                  <a:pt x="2193858" y="91196"/>
                </a:lnTo>
                <a:lnTo>
                  <a:pt x="2200656" y="133350"/>
                </a:lnTo>
                <a:lnTo>
                  <a:pt x="2200656" y="666750"/>
                </a:lnTo>
                <a:lnTo>
                  <a:pt x="2193858" y="708903"/>
                </a:lnTo>
                <a:lnTo>
                  <a:pt x="2174930" y="745510"/>
                </a:lnTo>
                <a:lnTo>
                  <a:pt x="2146066" y="774374"/>
                </a:lnTo>
                <a:lnTo>
                  <a:pt x="2109459" y="793302"/>
                </a:lnTo>
                <a:lnTo>
                  <a:pt x="2067306" y="800100"/>
                </a:lnTo>
                <a:lnTo>
                  <a:pt x="133350" y="800100"/>
                </a:lnTo>
                <a:lnTo>
                  <a:pt x="91201" y="793302"/>
                </a:lnTo>
                <a:lnTo>
                  <a:pt x="54595" y="774374"/>
                </a:lnTo>
                <a:lnTo>
                  <a:pt x="25728" y="745510"/>
                </a:lnTo>
                <a:lnTo>
                  <a:pt x="6798" y="708903"/>
                </a:lnTo>
                <a:lnTo>
                  <a:pt x="0" y="666750"/>
                </a:lnTo>
                <a:lnTo>
                  <a:pt x="0" y="13335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1189" y="3808476"/>
            <a:ext cx="2039239" cy="3886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55872" y="2143709"/>
            <a:ext cx="10160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55084" y="2154885"/>
            <a:ext cx="846823" cy="3691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00929" y="2154885"/>
            <a:ext cx="745807" cy="3691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8670" y="2154885"/>
            <a:ext cx="347472" cy="3691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4328" y="2154885"/>
            <a:ext cx="1315847" cy="3691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53756" y="2154885"/>
            <a:ext cx="304038" cy="3691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55084" y="2414651"/>
            <a:ext cx="1151077" cy="3688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79238" y="2414651"/>
            <a:ext cx="716279" cy="3688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85434" y="2414651"/>
            <a:ext cx="306324" cy="3688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51194" y="2414651"/>
            <a:ext cx="1210665" cy="3688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22464" y="2414651"/>
            <a:ext cx="414527" cy="3688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94904" y="2414651"/>
            <a:ext cx="242316" cy="3688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55084" y="2673730"/>
            <a:ext cx="906272" cy="3688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22621" y="2673730"/>
            <a:ext cx="310896" cy="3688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84750" y="2673730"/>
            <a:ext cx="1237488" cy="3688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14034" y="2673730"/>
            <a:ext cx="173736" cy="36880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00902" y="2673730"/>
            <a:ext cx="351129" cy="3688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2803" y="2673730"/>
            <a:ext cx="849376" cy="3688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49083" y="2673730"/>
            <a:ext cx="109727" cy="3688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55084" y="3191840"/>
            <a:ext cx="722223" cy="36911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26026" y="3191840"/>
            <a:ext cx="596264" cy="36911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59426" y="3191840"/>
            <a:ext cx="801877" cy="36911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1614" y="3191840"/>
            <a:ext cx="414527" cy="36911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67373" y="3191840"/>
            <a:ext cx="856361" cy="36911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76871" y="3191840"/>
            <a:ext cx="306324" cy="36911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35952" y="3191840"/>
            <a:ext cx="939800" cy="36911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81771" y="3191840"/>
            <a:ext cx="109727" cy="36911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55084" y="3710304"/>
            <a:ext cx="4149470" cy="36880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52231" y="3710304"/>
            <a:ext cx="306324" cy="36880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55084" y="3969384"/>
            <a:ext cx="2198636" cy="36880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66205" y="3969384"/>
            <a:ext cx="109727" cy="36880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555872" y="3180714"/>
            <a:ext cx="101600" cy="158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855084" y="4487621"/>
            <a:ext cx="2085975" cy="36911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83909" y="4487621"/>
            <a:ext cx="2362453" cy="36911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55084" y="4746320"/>
            <a:ext cx="1984476" cy="36911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50382" y="4746320"/>
            <a:ext cx="846226" cy="36911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56831" y="4746320"/>
            <a:ext cx="1592579" cy="36911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55084" y="5006085"/>
            <a:ext cx="414527" cy="3688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30014" y="5006085"/>
            <a:ext cx="602741" cy="36880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10302" y="5006085"/>
            <a:ext cx="543153" cy="36880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26582" y="5006085"/>
            <a:ext cx="461010" cy="36880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59295" y="5006085"/>
            <a:ext cx="221742" cy="36880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70776" y="5006085"/>
            <a:ext cx="1276857" cy="36880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55084" y="5265115"/>
            <a:ext cx="1033856" cy="36880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09490" y="5265115"/>
            <a:ext cx="109727" cy="36880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86100" y="2174748"/>
            <a:ext cx="390525" cy="3674745"/>
          </a:xfrm>
          <a:custGeom>
            <a:avLst/>
            <a:gdLst/>
            <a:ahLst/>
            <a:cxnLst/>
            <a:rect l="l" t="t" r="r" b="b"/>
            <a:pathLst>
              <a:path w="390525" h="3674745">
                <a:moveTo>
                  <a:pt x="390144" y="3674364"/>
                </a:moveTo>
                <a:lnTo>
                  <a:pt x="314229" y="3671809"/>
                </a:lnTo>
                <a:lnTo>
                  <a:pt x="252222" y="3664842"/>
                </a:lnTo>
                <a:lnTo>
                  <a:pt x="210407" y="3654507"/>
                </a:lnTo>
                <a:lnTo>
                  <a:pt x="195072" y="3641852"/>
                </a:lnTo>
                <a:lnTo>
                  <a:pt x="195072" y="1869694"/>
                </a:lnTo>
                <a:lnTo>
                  <a:pt x="179736" y="1857059"/>
                </a:lnTo>
                <a:lnTo>
                  <a:pt x="137922" y="1846722"/>
                </a:lnTo>
                <a:lnTo>
                  <a:pt x="75914" y="1839743"/>
                </a:lnTo>
                <a:lnTo>
                  <a:pt x="0" y="1837182"/>
                </a:lnTo>
                <a:lnTo>
                  <a:pt x="75914" y="1834620"/>
                </a:lnTo>
                <a:lnTo>
                  <a:pt x="137921" y="1827641"/>
                </a:lnTo>
                <a:lnTo>
                  <a:pt x="179736" y="1817304"/>
                </a:lnTo>
                <a:lnTo>
                  <a:pt x="195072" y="1804670"/>
                </a:lnTo>
                <a:lnTo>
                  <a:pt x="195072" y="32512"/>
                </a:lnTo>
                <a:lnTo>
                  <a:pt x="210407" y="19877"/>
                </a:lnTo>
                <a:lnTo>
                  <a:pt x="252222" y="9540"/>
                </a:lnTo>
                <a:lnTo>
                  <a:pt x="314229" y="2561"/>
                </a:lnTo>
                <a:lnTo>
                  <a:pt x="390144" y="0"/>
                </a:lnTo>
              </a:path>
            </a:pathLst>
          </a:custGeom>
          <a:ln w="609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5</a:t>
            </a:fld>
            <a:endParaRPr spc="-2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" y="243966"/>
            <a:ext cx="674814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  <a:tabLst>
                <a:tab pos="1165860" algn="l"/>
                <a:tab pos="1842770" algn="l"/>
                <a:tab pos="2190750" algn="l"/>
                <a:tab pos="3820160" algn="l"/>
                <a:tab pos="4328795" algn="l"/>
                <a:tab pos="5514975" algn="l"/>
                <a:tab pos="6275070" algn="l"/>
              </a:tabLst>
            </a:pPr>
            <a:r>
              <a:rPr spc="-70" dirty="0"/>
              <a:t>Crite</a:t>
            </a:r>
            <a:r>
              <a:rPr spc="-60" dirty="0"/>
              <a:t>r</a:t>
            </a:r>
            <a:r>
              <a:rPr spc="-85" dirty="0"/>
              <a:t>ios</a:t>
            </a:r>
            <a:r>
              <a:rPr dirty="0"/>
              <a:t>	</a:t>
            </a:r>
            <a:r>
              <a:rPr spc="-20" dirty="0"/>
              <a:t>p</a:t>
            </a:r>
            <a:r>
              <a:rPr spc="-95" dirty="0"/>
              <a:t>a</a:t>
            </a:r>
            <a:r>
              <a:rPr spc="-130" dirty="0"/>
              <a:t>r</a:t>
            </a:r>
            <a:r>
              <a:rPr spc="-95" dirty="0"/>
              <a:t>a</a:t>
            </a:r>
            <a:r>
              <a:rPr dirty="0"/>
              <a:t>	</a:t>
            </a:r>
            <a:r>
              <a:rPr spc="-65" dirty="0"/>
              <a:t>l</a:t>
            </a:r>
            <a:r>
              <a:rPr spc="-110" dirty="0"/>
              <a:t>a</a:t>
            </a:r>
            <a:r>
              <a:rPr dirty="0"/>
              <a:t>	</a:t>
            </a:r>
            <a:r>
              <a:rPr spc="-95" dirty="0"/>
              <a:t>a</a:t>
            </a:r>
            <a:r>
              <a:rPr spc="-45" dirty="0"/>
              <a:t>ut</a:t>
            </a:r>
            <a:r>
              <a:rPr spc="-65" dirty="0"/>
              <a:t>o</a:t>
            </a:r>
            <a:r>
              <a:rPr spc="-75" dirty="0"/>
              <a:t>riza</a:t>
            </a:r>
            <a:r>
              <a:rPr spc="-80" dirty="0"/>
              <a:t>c</a:t>
            </a:r>
            <a:r>
              <a:rPr spc="-60" dirty="0"/>
              <a:t>ión</a:t>
            </a:r>
            <a:r>
              <a:rPr dirty="0"/>
              <a:t>	</a:t>
            </a:r>
            <a:r>
              <a:rPr spc="-40" dirty="0"/>
              <a:t>d</a:t>
            </a:r>
            <a:r>
              <a:rPr spc="-35" dirty="0"/>
              <a:t>e</a:t>
            </a:r>
            <a:r>
              <a:rPr spc="-75" dirty="0"/>
              <a:t>l</a:t>
            </a:r>
            <a:r>
              <a:rPr dirty="0"/>
              <a:t>	</a:t>
            </a:r>
            <a:r>
              <a:rPr spc="-95" dirty="0"/>
              <a:t>e</a:t>
            </a:r>
            <a:r>
              <a:rPr spc="-80" dirty="0"/>
              <a:t>s</a:t>
            </a:r>
            <a:r>
              <a:rPr spc="-30" dirty="0"/>
              <a:t>tí</a:t>
            </a:r>
            <a:r>
              <a:rPr spc="-85" dirty="0"/>
              <a:t>m</a:t>
            </a:r>
            <a:r>
              <a:rPr spc="-60" dirty="0"/>
              <a:t>ulo</a:t>
            </a:r>
            <a:r>
              <a:rPr dirty="0"/>
              <a:t>	</a:t>
            </a:r>
            <a:r>
              <a:rPr spc="-60" dirty="0"/>
              <a:t>fis</a:t>
            </a:r>
            <a:r>
              <a:rPr spc="-85" dirty="0"/>
              <a:t>c</a:t>
            </a:r>
            <a:r>
              <a:rPr spc="-95" dirty="0"/>
              <a:t>a</a:t>
            </a:r>
            <a:r>
              <a:rPr spc="-75" dirty="0"/>
              <a:t>l</a:t>
            </a:r>
            <a:r>
              <a:rPr dirty="0"/>
              <a:t>	</a:t>
            </a:r>
            <a:r>
              <a:rPr spc="-20" dirty="0"/>
              <a:t>q</a:t>
            </a:r>
            <a:r>
              <a:rPr spc="-40" dirty="0"/>
              <a:t>ue  debe </a:t>
            </a:r>
            <a:r>
              <a:rPr spc="-85" dirty="0"/>
              <a:t>observar </a:t>
            </a:r>
            <a:r>
              <a:rPr spc="-70" dirty="0"/>
              <a:t>el </a:t>
            </a:r>
            <a:r>
              <a:rPr spc="-40" dirty="0"/>
              <a:t>Comité</a:t>
            </a:r>
            <a:r>
              <a:rPr spc="-245" dirty="0"/>
              <a:t> </a:t>
            </a:r>
            <a:r>
              <a:rPr spc="-80" dirty="0"/>
              <a:t>Interinstitucional</a:t>
            </a:r>
          </a:p>
        </p:txBody>
      </p:sp>
      <p:sp>
        <p:nvSpPr>
          <p:cNvPr id="3" name="object 3"/>
          <p:cNvSpPr/>
          <p:nvPr/>
        </p:nvSpPr>
        <p:spPr>
          <a:xfrm>
            <a:off x="892454" y="1062482"/>
            <a:ext cx="803147" cy="3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0629" y="1062482"/>
            <a:ext cx="1449285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145" y="1062482"/>
            <a:ext cx="1223098" cy="3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7032" y="1062482"/>
            <a:ext cx="1187068" cy="368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57088" y="1062482"/>
            <a:ext cx="1203998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8066" y="1062482"/>
            <a:ext cx="1327365" cy="368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19567" y="1062482"/>
            <a:ext cx="306324" cy="368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2454" y="1321561"/>
            <a:ext cx="1123886" cy="368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6373" y="1321561"/>
            <a:ext cx="1241298" cy="368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4614" y="1321561"/>
            <a:ext cx="109727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2454" y="1732737"/>
            <a:ext cx="1109776" cy="369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8001" y="1732737"/>
            <a:ext cx="664972" cy="369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64282" y="1732737"/>
            <a:ext cx="308610" cy="369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16326" y="1732737"/>
            <a:ext cx="839889" cy="3691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20311" y="1732737"/>
            <a:ext cx="830795" cy="3691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3564" y="1732737"/>
            <a:ext cx="308610" cy="3691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5608" y="1732737"/>
            <a:ext cx="751293" cy="3691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9678" y="1732737"/>
            <a:ext cx="188975" cy="3691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0470" y="1732737"/>
            <a:ext cx="853821" cy="3691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05726" y="1732737"/>
            <a:ext cx="306324" cy="369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56245" y="1732737"/>
            <a:ext cx="963841" cy="3691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2454" y="1992502"/>
            <a:ext cx="903579" cy="3688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3864" y="1992502"/>
            <a:ext cx="109727" cy="3688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2454" y="2403982"/>
            <a:ext cx="1106423" cy="3688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50466" y="2403982"/>
            <a:ext cx="310895" cy="3688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2594" y="2403982"/>
            <a:ext cx="1492631" cy="3688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64965" y="2403982"/>
            <a:ext cx="188975" cy="3688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4317" y="2403982"/>
            <a:ext cx="1031316" cy="3688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5171" y="2403982"/>
            <a:ext cx="306324" cy="368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65776" y="2403982"/>
            <a:ext cx="728979" cy="3688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90615" y="2403982"/>
            <a:ext cx="109727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2454" y="2815412"/>
            <a:ext cx="1881682" cy="3691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35326" y="2815412"/>
            <a:ext cx="1242060" cy="3691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31920" y="2815412"/>
            <a:ext cx="306324" cy="369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92523" y="2815412"/>
            <a:ext cx="1033272" cy="3691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17591" y="2815412"/>
            <a:ext cx="109727" cy="369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2455" y="2815412"/>
            <a:ext cx="216408" cy="3691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80659" y="2815412"/>
            <a:ext cx="109727" cy="369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2454" y="3227197"/>
            <a:ext cx="1140841" cy="3688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46477" y="3227197"/>
            <a:ext cx="1520952" cy="3688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18661" y="3227197"/>
            <a:ext cx="1452626" cy="36880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20996" y="3227197"/>
            <a:ext cx="960120" cy="36880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41746" y="3227197"/>
            <a:ext cx="778382" cy="3688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33642" y="3227197"/>
            <a:ext cx="109727" cy="3688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93242" y="1051306"/>
            <a:ext cx="196215" cy="2861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5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92454" y="3638677"/>
            <a:ext cx="682142" cy="36880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17269" y="3638677"/>
            <a:ext cx="800481" cy="36880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72029" y="3638677"/>
            <a:ext cx="424688" cy="36880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43885" y="3638677"/>
            <a:ext cx="1332890" cy="36880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15155" y="3638677"/>
            <a:ext cx="1092708" cy="3688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60620" y="3638677"/>
            <a:ext cx="1342898" cy="3688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54750" y="3638677"/>
            <a:ext cx="338327" cy="36880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33642" y="3638677"/>
            <a:ext cx="1658277" cy="36880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88503" y="3638677"/>
            <a:ext cx="109727" cy="3688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6</a:t>
            </a:fld>
            <a:endParaRPr spc="-2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" y="367410"/>
            <a:ext cx="412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Proceso </a:t>
            </a:r>
            <a:r>
              <a:rPr spc="-40" dirty="0"/>
              <a:t>de </a:t>
            </a:r>
            <a:r>
              <a:rPr spc="-70" dirty="0"/>
              <a:t>autorización </a:t>
            </a:r>
            <a:r>
              <a:rPr spc="-50" dirty="0"/>
              <a:t>del</a:t>
            </a:r>
            <a:r>
              <a:rPr spc="-280" dirty="0"/>
              <a:t> </a:t>
            </a:r>
            <a:r>
              <a:rPr spc="-110" dirty="0"/>
              <a:t>EFIDT</a:t>
            </a:r>
          </a:p>
        </p:txBody>
      </p:sp>
      <p:sp>
        <p:nvSpPr>
          <p:cNvPr id="3" name="object 3"/>
          <p:cNvSpPr/>
          <p:nvPr/>
        </p:nvSpPr>
        <p:spPr>
          <a:xfrm>
            <a:off x="2728722" y="945641"/>
            <a:ext cx="2499360" cy="675640"/>
          </a:xfrm>
          <a:custGeom>
            <a:avLst/>
            <a:gdLst/>
            <a:ahLst/>
            <a:cxnLst/>
            <a:rect l="l" t="t" r="r" b="b"/>
            <a:pathLst>
              <a:path w="2499360" h="675640">
                <a:moveTo>
                  <a:pt x="2386838" y="0"/>
                </a:moveTo>
                <a:lnTo>
                  <a:pt x="112521" y="0"/>
                </a:lnTo>
                <a:lnTo>
                  <a:pt x="68740" y="8848"/>
                </a:lnTo>
                <a:lnTo>
                  <a:pt x="32972" y="32972"/>
                </a:lnTo>
                <a:lnTo>
                  <a:pt x="8848" y="68740"/>
                </a:lnTo>
                <a:lnTo>
                  <a:pt x="0" y="112522"/>
                </a:lnTo>
                <a:lnTo>
                  <a:pt x="0" y="562610"/>
                </a:lnTo>
                <a:lnTo>
                  <a:pt x="8848" y="606391"/>
                </a:lnTo>
                <a:lnTo>
                  <a:pt x="32972" y="642159"/>
                </a:lnTo>
                <a:lnTo>
                  <a:pt x="68740" y="666283"/>
                </a:lnTo>
                <a:lnTo>
                  <a:pt x="112521" y="675132"/>
                </a:lnTo>
                <a:lnTo>
                  <a:pt x="2386838" y="675132"/>
                </a:lnTo>
                <a:lnTo>
                  <a:pt x="2430619" y="666283"/>
                </a:lnTo>
                <a:lnTo>
                  <a:pt x="2466387" y="642159"/>
                </a:lnTo>
                <a:lnTo>
                  <a:pt x="2490511" y="606391"/>
                </a:lnTo>
                <a:lnTo>
                  <a:pt x="2499360" y="562610"/>
                </a:lnTo>
                <a:lnTo>
                  <a:pt x="2499360" y="112522"/>
                </a:lnTo>
                <a:lnTo>
                  <a:pt x="2490511" y="68740"/>
                </a:lnTo>
                <a:lnTo>
                  <a:pt x="2466387" y="32972"/>
                </a:lnTo>
                <a:lnTo>
                  <a:pt x="2430619" y="8848"/>
                </a:lnTo>
                <a:lnTo>
                  <a:pt x="2386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8722" y="945641"/>
            <a:ext cx="2499360" cy="675640"/>
          </a:xfrm>
          <a:custGeom>
            <a:avLst/>
            <a:gdLst/>
            <a:ahLst/>
            <a:cxnLst/>
            <a:rect l="l" t="t" r="r" b="b"/>
            <a:pathLst>
              <a:path w="2499360" h="675640">
                <a:moveTo>
                  <a:pt x="0" y="112522"/>
                </a:moveTo>
                <a:lnTo>
                  <a:pt x="8848" y="68740"/>
                </a:lnTo>
                <a:lnTo>
                  <a:pt x="32972" y="32972"/>
                </a:lnTo>
                <a:lnTo>
                  <a:pt x="68740" y="8848"/>
                </a:lnTo>
                <a:lnTo>
                  <a:pt x="112521" y="0"/>
                </a:lnTo>
                <a:lnTo>
                  <a:pt x="2386838" y="0"/>
                </a:lnTo>
                <a:lnTo>
                  <a:pt x="2430619" y="8848"/>
                </a:lnTo>
                <a:lnTo>
                  <a:pt x="2466387" y="32972"/>
                </a:lnTo>
                <a:lnTo>
                  <a:pt x="2490511" y="68740"/>
                </a:lnTo>
                <a:lnTo>
                  <a:pt x="2499360" y="112522"/>
                </a:lnTo>
                <a:lnTo>
                  <a:pt x="2499360" y="562610"/>
                </a:lnTo>
                <a:lnTo>
                  <a:pt x="2490511" y="606391"/>
                </a:lnTo>
                <a:lnTo>
                  <a:pt x="2466387" y="642159"/>
                </a:lnTo>
                <a:lnTo>
                  <a:pt x="2430619" y="666283"/>
                </a:lnTo>
                <a:lnTo>
                  <a:pt x="2386838" y="675132"/>
                </a:lnTo>
                <a:lnTo>
                  <a:pt x="112521" y="675132"/>
                </a:lnTo>
                <a:lnTo>
                  <a:pt x="68740" y="666283"/>
                </a:lnTo>
                <a:lnTo>
                  <a:pt x="32972" y="642159"/>
                </a:lnTo>
                <a:lnTo>
                  <a:pt x="8848" y="606391"/>
                </a:lnTo>
                <a:lnTo>
                  <a:pt x="0" y="562610"/>
                </a:lnTo>
                <a:lnTo>
                  <a:pt x="0" y="112522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87167" y="1047369"/>
            <a:ext cx="19812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5"/>
              </a:spcBef>
            </a:pPr>
            <a:r>
              <a:rPr sz="1400" spc="20" dirty="0">
                <a:latin typeface="Verdana"/>
                <a:cs typeface="Verdana"/>
              </a:rPr>
              <a:t>Contribuyente </a:t>
            </a:r>
            <a:r>
              <a:rPr sz="1400" spc="25" dirty="0">
                <a:latin typeface="Verdana"/>
                <a:cs typeface="Verdana"/>
              </a:rPr>
              <a:t>del</a:t>
            </a:r>
            <a:r>
              <a:rPr sz="1400" spc="-38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ISR  </a:t>
            </a:r>
            <a:r>
              <a:rPr sz="1400" spc="10" dirty="0">
                <a:latin typeface="Verdana"/>
                <a:cs typeface="Verdana"/>
              </a:rPr>
              <a:t>presenta </a:t>
            </a:r>
            <a:r>
              <a:rPr sz="1400" spc="5" dirty="0">
                <a:latin typeface="Verdana"/>
                <a:cs typeface="Verdana"/>
              </a:rPr>
              <a:t>su</a:t>
            </a:r>
            <a:r>
              <a:rPr sz="1400" spc="-32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solicitud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6479" y="2042160"/>
            <a:ext cx="3456940" cy="967740"/>
          </a:xfrm>
          <a:custGeom>
            <a:avLst/>
            <a:gdLst/>
            <a:ahLst/>
            <a:cxnLst/>
            <a:rect l="l" t="t" r="r" b="b"/>
            <a:pathLst>
              <a:path w="3456940" h="967739">
                <a:moveTo>
                  <a:pt x="2559939" y="604774"/>
                </a:moveTo>
                <a:lnTo>
                  <a:pt x="896493" y="604774"/>
                </a:lnTo>
                <a:lnTo>
                  <a:pt x="896493" y="967739"/>
                </a:lnTo>
                <a:lnTo>
                  <a:pt x="2559939" y="967739"/>
                </a:lnTo>
                <a:lnTo>
                  <a:pt x="2559939" y="604774"/>
                </a:lnTo>
                <a:close/>
              </a:path>
              <a:path w="3456940" h="967739">
                <a:moveTo>
                  <a:pt x="241934" y="241935"/>
                </a:moveTo>
                <a:lnTo>
                  <a:pt x="0" y="483869"/>
                </a:lnTo>
                <a:lnTo>
                  <a:pt x="241934" y="725804"/>
                </a:lnTo>
                <a:lnTo>
                  <a:pt x="241934" y="604774"/>
                </a:lnTo>
                <a:lnTo>
                  <a:pt x="3335528" y="604774"/>
                </a:lnTo>
                <a:lnTo>
                  <a:pt x="3456431" y="483869"/>
                </a:lnTo>
                <a:lnTo>
                  <a:pt x="3335528" y="362965"/>
                </a:lnTo>
                <a:lnTo>
                  <a:pt x="241934" y="362965"/>
                </a:lnTo>
                <a:lnTo>
                  <a:pt x="241934" y="241935"/>
                </a:lnTo>
                <a:close/>
              </a:path>
              <a:path w="3456940" h="967739">
                <a:moveTo>
                  <a:pt x="3335528" y="604774"/>
                </a:moveTo>
                <a:lnTo>
                  <a:pt x="3214497" y="604774"/>
                </a:lnTo>
                <a:lnTo>
                  <a:pt x="3214497" y="725804"/>
                </a:lnTo>
                <a:lnTo>
                  <a:pt x="3335528" y="604774"/>
                </a:lnTo>
                <a:close/>
              </a:path>
              <a:path w="3456940" h="967739">
                <a:moveTo>
                  <a:pt x="2559939" y="0"/>
                </a:moveTo>
                <a:lnTo>
                  <a:pt x="896493" y="0"/>
                </a:lnTo>
                <a:lnTo>
                  <a:pt x="896493" y="362965"/>
                </a:lnTo>
                <a:lnTo>
                  <a:pt x="2559939" y="362965"/>
                </a:lnTo>
                <a:lnTo>
                  <a:pt x="2559939" y="0"/>
                </a:lnTo>
                <a:close/>
              </a:path>
              <a:path w="3456940" h="967739">
                <a:moveTo>
                  <a:pt x="3214497" y="241935"/>
                </a:moveTo>
                <a:lnTo>
                  <a:pt x="3214497" y="362965"/>
                </a:lnTo>
                <a:lnTo>
                  <a:pt x="3335528" y="362965"/>
                </a:lnTo>
                <a:lnTo>
                  <a:pt x="3214497" y="241935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16479" y="2042160"/>
            <a:ext cx="3456940" cy="967740"/>
          </a:xfrm>
          <a:custGeom>
            <a:avLst/>
            <a:gdLst/>
            <a:ahLst/>
            <a:cxnLst/>
            <a:rect l="l" t="t" r="r" b="b"/>
            <a:pathLst>
              <a:path w="3456940" h="967739">
                <a:moveTo>
                  <a:pt x="0" y="483869"/>
                </a:moveTo>
                <a:lnTo>
                  <a:pt x="241934" y="241935"/>
                </a:lnTo>
                <a:lnTo>
                  <a:pt x="241934" y="362965"/>
                </a:lnTo>
                <a:lnTo>
                  <a:pt x="896493" y="362965"/>
                </a:lnTo>
                <a:lnTo>
                  <a:pt x="896493" y="0"/>
                </a:lnTo>
                <a:lnTo>
                  <a:pt x="2559939" y="0"/>
                </a:lnTo>
                <a:lnTo>
                  <a:pt x="2559939" y="362965"/>
                </a:lnTo>
                <a:lnTo>
                  <a:pt x="3214497" y="362965"/>
                </a:lnTo>
                <a:lnTo>
                  <a:pt x="3214497" y="241935"/>
                </a:lnTo>
                <a:lnTo>
                  <a:pt x="3456431" y="483869"/>
                </a:lnTo>
                <a:lnTo>
                  <a:pt x="3214497" y="725804"/>
                </a:lnTo>
                <a:lnTo>
                  <a:pt x="3214497" y="604774"/>
                </a:lnTo>
                <a:lnTo>
                  <a:pt x="2559939" y="604774"/>
                </a:lnTo>
                <a:lnTo>
                  <a:pt x="2559939" y="967739"/>
                </a:lnTo>
                <a:lnTo>
                  <a:pt x="896493" y="967739"/>
                </a:lnTo>
                <a:lnTo>
                  <a:pt x="896493" y="604774"/>
                </a:lnTo>
                <a:lnTo>
                  <a:pt x="241934" y="604774"/>
                </a:lnTo>
                <a:lnTo>
                  <a:pt x="241934" y="725804"/>
                </a:lnTo>
                <a:lnTo>
                  <a:pt x="0" y="483869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24225" y="2140711"/>
            <a:ext cx="14401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Verdana"/>
                <a:cs typeface="Verdana"/>
              </a:rPr>
              <a:t>Secretaría</a:t>
            </a:r>
            <a:r>
              <a:rPr sz="1200" spc="-155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Técnica  </a:t>
            </a:r>
            <a:r>
              <a:rPr sz="1200" spc="15" dirty="0">
                <a:latin typeface="Verdana"/>
                <a:cs typeface="Verdana"/>
              </a:rPr>
              <a:t>remite </a:t>
            </a:r>
            <a:r>
              <a:rPr sz="1200" spc="-20" dirty="0">
                <a:latin typeface="Verdana"/>
                <a:cs typeface="Verdana"/>
              </a:rPr>
              <a:t>las  </a:t>
            </a:r>
            <a:r>
              <a:rPr sz="1200" spc="5" dirty="0">
                <a:latin typeface="Verdana"/>
                <a:cs typeface="Verdana"/>
              </a:rPr>
              <a:t>solicitudes </a:t>
            </a:r>
            <a:r>
              <a:rPr sz="1200" dirty="0">
                <a:latin typeface="Verdana"/>
                <a:cs typeface="Verdana"/>
              </a:rPr>
              <a:t>para</a:t>
            </a:r>
            <a:r>
              <a:rPr sz="1200" spc="-254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su  </a:t>
            </a:r>
            <a:r>
              <a:rPr sz="1200" spc="5" dirty="0">
                <a:latin typeface="Verdana"/>
                <a:cs typeface="Verdana"/>
              </a:rPr>
              <a:t>evaluación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6981" y="2032254"/>
            <a:ext cx="2011680" cy="1130935"/>
          </a:xfrm>
          <a:custGeom>
            <a:avLst/>
            <a:gdLst/>
            <a:ahLst/>
            <a:cxnLst/>
            <a:rect l="l" t="t" r="r" b="b"/>
            <a:pathLst>
              <a:path w="2011680" h="1130935">
                <a:moveTo>
                  <a:pt x="0" y="1130808"/>
                </a:moveTo>
                <a:lnTo>
                  <a:pt x="2011680" y="1130808"/>
                </a:lnTo>
                <a:lnTo>
                  <a:pt x="2011680" y="0"/>
                </a:lnTo>
                <a:lnTo>
                  <a:pt x="0" y="0"/>
                </a:lnTo>
                <a:lnTo>
                  <a:pt x="0" y="1130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172" y="1965960"/>
            <a:ext cx="2026919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4651" y="2240279"/>
            <a:ext cx="1252728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6981" y="2032254"/>
            <a:ext cx="2011680" cy="1130935"/>
          </a:xfrm>
          <a:prstGeom prst="rect">
            <a:avLst/>
          </a:prstGeom>
          <a:ln w="19812">
            <a:solidFill>
              <a:srgbClr val="4471C4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85" dirty="0">
                <a:solidFill>
                  <a:srgbClr val="C00000"/>
                </a:solidFill>
                <a:latin typeface="Trebuchet MS"/>
                <a:cs typeface="Trebuchet MS"/>
              </a:rPr>
              <a:t>Evaluación</a:t>
            </a:r>
            <a:r>
              <a:rPr sz="1800" spc="-1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135" dirty="0">
                <a:solidFill>
                  <a:srgbClr val="C00000"/>
                </a:solidFill>
                <a:latin typeface="Trebuchet MS"/>
                <a:cs typeface="Trebuchet MS"/>
              </a:rPr>
              <a:t>Técnica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spc="-90" dirty="0">
                <a:solidFill>
                  <a:srgbClr val="C00000"/>
                </a:solidFill>
                <a:latin typeface="Trebuchet MS"/>
                <a:cs typeface="Trebuchet MS"/>
              </a:rPr>
              <a:t>CONACYT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3293" y="2623820"/>
            <a:ext cx="1296212" cy="517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08547" y="2124455"/>
            <a:ext cx="1851659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37376" y="2398776"/>
            <a:ext cx="794003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51397" y="2062733"/>
            <a:ext cx="1958339" cy="1021080"/>
          </a:xfrm>
          <a:prstGeom prst="rect">
            <a:avLst/>
          </a:prstGeom>
          <a:ln w="19811">
            <a:solidFill>
              <a:srgbClr val="4471C4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735965" marR="200025" indent="-528955">
              <a:lnSpc>
                <a:spcPct val="100000"/>
              </a:lnSpc>
              <a:spcBef>
                <a:spcPts val="1015"/>
              </a:spcBef>
            </a:pPr>
            <a:r>
              <a:rPr sz="1800" spc="-85" dirty="0">
                <a:solidFill>
                  <a:srgbClr val="C00000"/>
                </a:solidFill>
                <a:latin typeface="Trebuchet MS"/>
                <a:cs typeface="Trebuchet MS"/>
              </a:rPr>
              <a:t>Evaluación</a:t>
            </a:r>
            <a:r>
              <a:rPr sz="1800" spc="-19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C00000"/>
                </a:solidFill>
                <a:latin typeface="Trebuchet MS"/>
                <a:cs typeface="Trebuchet MS"/>
              </a:rPr>
              <a:t>Fiscal  </a:t>
            </a:r>
            <a:r>
              <a:rPr sz="1800" spc="-80" dirty="0">
                <a:solidFill>
                  <a:srgbClr val="C00000"/>
                </a:solidFill>
                <a:latin typeface="Trebuchet MS"/>
                <a:cs typeface="Trebuchet MS"/>
              </a:rPr>
              <a:t>SHCP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46089" y="2782189"/>
            <a:ext cx="1565529" cy="152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77640" y="1635251"/>
            <a:ext cx="0" cy="408305"/>
          </a:xfrm>
          <a:custGeom>
            <a:avLst/>
            <a:gdLst/>
            <a:ahLst/>
            <a:cxnLst/>
            <a:rect l="l" t="t" r="r" b="b"/>
            <a:pathLst>
              <a:path h="408305">
                <a:moveTo>
                  <a:pt x="0" y="0"/>
                </a:moveTo>
                <a:lnTo>
                  <a:pt x="0" y="407797"/>
                </a:lnTo>
              </a:path>
            </a:pathLst>
          </a:custGeom>
          <a:ln w="1524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92211" y="1790700"/>
            <a:ext cx="350520" cy="1586865"/>
          </a:xfrm>
          <a:custGeom>
            <a:avLst/>
            <a:gdLst/>
            <a:ahLst/>
            <a:cxnLst/>
            <a:rect l="l" t="t" r="r" b="b"/>
            <a:pathLst>
              <a:path w="350520" h="1586864">
                <a:moveTo>
                  <a:pt x="0" y="0"/>
                </a:moveTo>
                <a:lnTo>
                  <a:pt x="68210" y="2295"/>
                </a:lnTo>
                <a:lnTo>
                  <a:pt x="123920" y="8556"/>
                </a:lnTo>
                <a:lnTo>
                  <a:pt x="161484" y="17841"/>
                </a:lnTo>
                <a:lnTo>
                  <a:pt x="175260" y="29210"/>
                </a:lnTo>
                <a:lnTo>
                  <a:pt x="175260" y="764032"/>
                </a:lnTo>
                <a:lnTo>
                  <a:pt x="189035" y="775400"/>
                </a:lnTo>
                <a:lnTo>
                  <a:pt x="226599" y="784685"/>
                </a:lnTo>
                <a:lnTo>
                  <a:pt x="282309" y="790946"/>
                </a:lnTo>
                <a:lnTo>
                  <a:pt x="350520" y="793241"/>
                </a:lnTo>
                <a:lnTo>
                  <a:pt x="282309" y="795537"/>
                </a:lnTo>
                <a:lnTo>
                  <a:pt x="226599" y="801798"/>
                </a:lnTo>
                <a:lnTo>
                  <a:pt x="189035" y="811083"/>
                </a:lnTo>
                <a:lnTo>
                  <a:pt x="175260" y="822451"/>
                </a:lnTo>
                <a:lnTo>
                  <a:pt x="175260" y="1557274"/>
                </a:lnTo>
                <a:lnTo>
                  <a:pt x="161484" y="1568642"/>
                </a:lnTo>
                <a:lnTo>
                  <a:pt x="123920" y="1577927"/>
                </a:lnTo>
                <a:lnTo>
                  <a:pt x="68210" y="1584188"/>
                </a:lnTo>
                <a:lnTo>
                  <a:pt x="0" y="1586484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40115" y="2224252"/>
            <a:ext cx="165100" cy="86423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spc="-20" dirty="0">
                <a:latin typeface="Verdana"/>
                <a:cs typeface="Verdana"/>
              </a:rPr>
              <a:t>45 </a:t>
            </a:r>
            <a:r>
              <a:rPr sz="900" dirty="0">
                <a:latin typeface="Verdana"/>
                <a:cs typeface="Verdana"/>
              </a:rPr>
              <a:t>días</a:t>
            </a:r>
            <a:r>
              <a:rPr sz="900" spc="-21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hábiles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88719" y="3555491"/>
            <a:ext cx="5640705" cy="15875"/>
          </a:xfrm>
          <a:custGeom>
            <a:avLst/>
            <a:gdLst/>
            <a:ahLst/>
            <a:cxnLst/>
            <a:rect l="l" t="t" r="r" b="b"/>
            <a:pathLst>
              <a:path w="5640705" h="15875">
                <a:moveTo>
                  <a:pt x="0" y="15367"/>
                </a:moveTo>
                <a:lnTo>
                  <a:pt x="5640705" y="0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6766" y="3162300"/>
            <a:ext cx="76200" cy="393065"/>
          </a:xfrm>
          <a:custGeom>
            <a:avLst/>
            <a:gdLst/>
            <a:ahLst/>
            <a:cxnLst/>
            <a:rect l="l" t="t" r="r" b="b"/>
            <a:pathLst>
              <a:path w="76200" h="393064">
                <a:moveTo>
                  <a:pt x="31744" y="76072"/>
                </a:moveTo>
                <a:lnTo>
                  <a:pt x="25603" y="392302"/>
                </a:lnTo>
                <a:lnTo>
                  <a:pt x="38303" y="392557"/>
                </a:lnTo>
                <a:lnTo>
                  <a:pt x="44444" y="76327"/>
                </a:lnTo>
                <a:lnTo>
                  <a:pt x="31744" y="76072"/>
                </a:lnTo>
                <a:close/>
              </a:path>
              <a:path w="76200" h="393064">
                <a:moveTo>
                  <a:pt x="69722" y="63373"/>
                </a:moveTo>
                <a:lnTo>
                  <a:pt x="31991" y="63373"/>
                </a:lnTo>
                <a:lnTo>
                  <a:pt x="44691" y="63626"/>
                </a:lnTo>
                <a:lnTo>
                  <a:pt x="44444" y="76327"/>
                </a:lnTo>
                <a:lnTo>
                  <a:pt x="76187" y="76962"/>
                </a:lnTo>
                <a:lnTo>
                  <a:pt x="69722" y="63373"/>
                </a:lnTo>
                <a:close/>
              </a:path>
              <a:path w="76200" h="393064">
                <a:moveTo>
                  <a:pt x="31991" y="63373"/>
                </a:moveTo>
                <a:lnTo>
                  <a:pt x="31744" y="76072"/>
                </a:lnTo>
                <a:lnTo>
                  <a:pt x="44444" y="76327"/>
                </a:lnTo>
                <a:lnTo>
                  <a:pt x="44691" y="63626"/>
                </a:lnTo>
                <a:lnTo>
                  <a:pt x="31991" y="63373"/>
                </a:lnTo>
                <a:close/>
              </a:path>
              <a:path w="76200" h="393064">
                <a:moveTo>
                  <a:pt x="39573" y="0"/>
                </a:moveTo>
                <a:lnTo>
                  <a:pt x="0" y="75437"/>
                </a:lnTo>
                <a:lnTo>
                  <a:pt x="31744" y="76072"/>
                </a:lnTo>
                <a:lnTo>
                  <a:pt x="31991" y="63373"/>
                </a:lnTo>
                <a:lnTo>
                  <a:pt x="69722" y="63373"/>
                </a:lnTo>
                <a:lnTo>
                  <a:pt x="3957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90943" y="3083051"/>
            <a:ext cx="76200" cy="472440"/>
          </a:xfrm>
          <a:custGeom>
            <a:avLst/>
            <a:gdLst/>
            <a:ahLst/>
            <a:cxnLst/>
            <a:rect l="l" t="t" r="r" b="b"/>
            <a:pathLst>
              <a:path w="76200" h="472439">
                <a:moveTo>
                  <a:pt x="44450" y="63500"/>
                </a:moveTo>
                <a:lnTo>
                  <a:pt x="31750" y="63500"/>
                </a:lnTo>
                <a:lnTo>
                  <a:pt x="31750" y="472059"/>
                </a:lnTo>
                <a:lnTo>
                  <a:pt x="44450" y="472059"/>
                </a:lnTo>
                <a:lnTo>
                  <a:pt x="44450" y="63500"/>
                </a:lnTo>
                <a:close/>
              </a:path>
              <a:path w="76200" h="47243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7243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06596" y="3570732"/>
            <a:ext cx="76200" cy="453390"/>
          </a:xfrm>
          <a:custGeom>
            <a:avLst/>
            <a:gdLst/>
            <a:ahLst/>
            <a:cxnLst/>
            <a:rect l="l" t="t" r="r" b="b"/>
            <a:pathLst>
              <a:path w="76200" h="453389">
                <a:moveTo>
                  <a:pt x="31750" y="377062"/>
                </a:moveTo>
                <a:lnTo>
                  <a:pt x="0" y="377062"/>
                </a:lnTo>
                <a:lnTo>
                  <a:pt x="38100" y="453262"/>
                </a:lnTo>
                <a:lnTo>
                  <a:pt x="69850" y="389762"/>
                </a:lnTo>
                <a:lnTo>
                  <a:pt x="31750" y="389762"/>
                </a:lnTo>
                <a:lnTo>
                  <a:pt x="31750" y="377062"/>
                </a:lnTo>
                <a:close/>
              </a:path>
              <a:path w="76200" h="453389">
                <a:moveTo>
                  <a:pt x="44450" y="0"/>
                </a:moveTo>
                <a:lnTo>
                  <a:pt x="31750" y="0"/>
                </a:lnTo>
                <a:lnTo>
                  <a:pt x="31750" y="389762"/>
                </a:lnTo>
                <a:lnTo>
                  <a:pt x="44450" y="389762"/>
                </a:lnTo>
                <a:lnTo>
                  <a:pt x="44450" y="0"/>
                </a:lnTo>
                <a:close/>
              </a:path>
              <a:path w="76200" h="453389">
                <a:moveTo>
                  <a:pt x="76200" y="377062"/>
                </a:moveTo>
                <a:lnTo>
                  <a:pt x="44450" y="377062"/>
                </a:lnTo>
                <a:lnTo>
                  <a:pt x="44450" y="389762"/>
                </a:lnTo>
                <a:lnTo>
                  <a:pt x="69850" y="389762"/>
                </a:lnTo>
                <a:lnTo>
                  <a:pt x="76200" y="37706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4714" y="4107941"/>
            <a:ext cx="2761615" cy="777240"/>
          </a:xfrm>
          <a:custGeom>
            <a:avLst/>
            <a:gdLst/>
            <a:ahLst/>
            <a:cxnLst/>
            <a:rect l="l" t="t" r="r" b="b"/>
            <a:pathLst>
              <a:path w="2761615" h="777239">
                <a:moveTo>
                  <a:pt x="2631948" y="0"/>
                </a:moveTo>
                <a:lnTo>
                  <a:pt x="129540" y="0"/>
                </a:lnTo>
                <a:lnTo>
                  <a:pt x="79134" y="10185"/>
                </a:lnTo>
                <a:lnTo>
                  <a:pt x="37957" y="37957"/>
                </a:lnTo>
                <a:lnTo>
                  <a:pt x="10185" y="79134"/>
                </a:lnTo>
                <a:lnTo>
                  <a:pt x="0" y="129539"/>
                </a:lnTo>
                <a:lnTo>
                  <a:pt x="0" y="647699"/>
                </a:lnTo>
                <a:lnTo>
                  <a:pt x="10185" y="698105"/>
                </a:lnTo>
                <a:lnTo>
                  <a:pt x="37957" y="739282"/>
                </a:lnTo>
                <a:lnTo>
                  <a:pt x="79134" y="767054"/>
                </a:lnTo>
                <a:lnTo>
                  <a:pt x="129540" y="777239"/>
                </a:lnTo>
                <a:lnTo>
                  <a:pt x="2631948" y="777239"/>
                </a:lnTo>
                <a:lnTo>
                  <a:pt x="2682353" y="767054"/>
                </a:lnTo>
                <a:lnTo>
                  <a:pt x="2723530" y="739282"/>
                </a:lnTo>
                <a:lnTo>
                  <a:pt x="2751302" y="698105"/>
                </a:lnTo>
                <a:lnTo>
                  <a:pt x="2761488" y="647699"/>
                </a:lnTo>
                <a:lnTo>
                  <a:pt x="2761488" y="129539"/>
                </a:lnTo>
                <a:lnTo>
                  <a:pt x="2751302" y="79134"/>
                </a:lnTo>
                <a:lnTo>
                  <a:pt x="2723530" y="37957"/>
                </a:lnTo>
                <a:lnTo>
                  <a:pt x="2682353" y="10185"/>
                </a:lnTo>
                <a:lnTo>
                  <a:pt x="2631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4714" y="4107941"/>
            <a:ext cx="2761615" cy="777240"/>
          </a:xfrm>
          <a:custGeom>
            <a:avLst/>
            <a:gdLst/>
            <a:ahLst/>
            <a:cxnLst/>
            <a:rect l="l" t="t" r="r" b="b"/>
            <a:pathLst>
              <a:path w="2761615" h="777239">
                <a:moveTo>
                  <a:pt x="0" y="129539"/>
                </a:moveTo>
                <a:lnTo>
                  <a:pt x="10185" y="79134"/>
                </a:lnTo>
                <a:lnTo>
                  <a:pt x="37957" y="37957"/>
                </a:lnTo>
                <a:lnTo>
                  <a:pt x="79134" y="10185"/>
                </a:lnTo>
                <a:lnTo>
                  <a:pt x="129540" y="0"/>
                </a:lnTo>
                <a:lnTo>
                  <a:pt x="2631948" y="0"/>
                </a:lnTo>
                <a:lnTo>
                  <a:pt x="2682353" y="10185"/>
                </a:lnTo>
                <a:lnTo>
                  <a:pt x="2723530" y="37957"/>
                </a:lnTo>
                <a:lnTo>
                  <a:pt x="2751302" y="79134"/>
                </a:lnTo>
                <a:lnTo>
                  <a:pt x="2761488" y="129539"/>
                </a:lnTo>
                <a:lnTo>
                  <a:pt x="2761488" y="647699"/>
                </a:lnTo>
                <a:lnTo>
                  <a:pt x="2751302" y="698105"/>
                </a:lnTo>
                <a:lnTo>
                  <a:pt x="2723530" y="739282"/>
                </a:lnTo>
                <a:lnTo>
                  <a:pt x="2682353" y="767054"/>
                </a:lnTo>
                <a:lnTo>
                  <a:pt x="2631948" y="777239"/>
                </a:lnTo>
                <a:lnTo>
                  <a:pt x="129540" y="777239"/>
                </a:lnTo>
                <a:lnTo>
                  <a:pt x="79134" y="767054"/>
                </a:lnTo>
                <a:lnTo>
                  <a:pt x="37957" y="739282"/>
                </a:lnTo>
                <a:lnTo>
                  <a:pt x="10185" y="698105"/>
                </a:lnTo>
                <a:lnTo>
                  <a:pt x="0" y="647699"/>
                </a:lnTo>
                <a:lnTo>
                  <a:pt x="0" y="129539"/>
                </a:lnTo>
                <a:close/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904489" y="4154804"/>
            <a:ext cx="22796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Verdana"/>
                <a:cs typeface="Verdana"/>
              </a:rPr>
              <a:t>Sesión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del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Comité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para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la  </a:t>
            </a:r>
            <a:r>
              <a:rPr sz="1400" spc="10" dirty="0">
                <a:latin typeface="Verdana"/>
                <a:cs typeface="Verdana"/>
              </a:rPr>
              <a:t>autorización </a:t>
            </a:r>
            <a:r>
              <a:rPr sz="1400" spc="45" dirty="0">
                <a:latin typeface="Verdana"/>
                <a:cs typeface="Verdana"/>
              </a:rPr>
              <a:t>de</a:t>
            </a:r>
            <a:r>
              <a:rPr sz="1400" spc="-35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estímulo  </a:t>
            </a:r>
            <a:r>
              <a:rPr sz="1400" spc="-5" dirty="0">
                <a:latin typeface="Verdana"/>
                <a:cs typeface="Verdana"/>
              </a:rPr>
              <a:t>fiscal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38388" y="1790700"/>
            <a:ext cx="253365" cy="4486910"/>
          </a:xfrm>
          <a:custGeom>
            <a:avLst/>
            <a:gdLst/>
            <a:ahLst/>
            <a:cxnLst/>
            <a:rect l="l" t="t" r="r" b="b"/>
            <a:pathLst>
              <a:path w="253365" h="4486910">
                <a:moveTo>
                  <a:pt x="0" y="0"/>
                </a:moveTo>
                <a:lnTo>
                  <a:pt x="49232" y="1650"/>
                </a:lnTo>
                <a:lnTo>
                  <a:pt x="89439" y="6159"/>
                </a:lnTo>
                <a:lnTo>
                  <a:pt x="116550" y="12858"/>
                </a:lnTo>
                <a:lnTo>
                  <a:pt x="126491" y="21082"/>
                </a:lnTo>
                <a:lnTo>
                  <a:pt x="126491" y="2222246"/>
                </a:lnTo>
                <a:lnTo>
                  <a:pt x="136433" y="2230469"/>
                </a:lnTo>
                <a:lnTo>
                  <a:pt x="163544" y="2237168"/>
                </a:lnTo>
                <a:lnTo>
                  <a:pt x="203751" y="2241677"/>
                </a:lnTo>
                <a:lnTo>
                  <a:pt x="252983" y="2243328"/>
                </a:lnTo>
                <a:lnTo>
                  <a:pt x="203751" y="2244979"/>
                </a:lnTo>
                <a:lnTo>
                  <a:pt x="163544" y="2249487"/>
                </a:lnTo>
                <a:lnTo>
                  <a:pt x="136433" y="2256186"/>
                </a:lnTo>
                <a:lnTo>
                  <a:pt x="126491" y="2264410"/>
                </a:lnTo>
                <a:lnTo>
                  <a:pt x="126491" y="4465574"/>
                </a:lnTo>
                <a:lnTo>
                  <a:pt x="116550" y="4473781"/>
                </a:lnTo>
                <a:lnTo>
                  <a:pt x="89439" y="4480482"/>
                </a:lnTo>
                <a:lnTo>
                  <a:pt x="49232" y="4484999"/>
                </a:lnTo>
                <a:lnTo>
                  <a:pt x="0" y="4486656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788755" y="3177501"/>
            <a:ext cx="165100" cy="492759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spc="-65" dirty="0">
                <a:latin typeface="Verdana"/>
                <a:cs typeface="Verdana"/>
              </a:rPr>
              <a:t>3</a:t>
            </a:r>
            <a:r>
              <a:rPr sz="900" spc="-140" dirty="0">
                <a:latin typeface="Verdana"/>
                <a:cs typeface="Verdana"/>
              </a:rPr>
              <a:t> </a:t>
            </a:r>
            <a:r>
              <a:rPr sz="900" spc="5" dirty="0">
                <a:latin typeface="Verdana"/>
                <a:cs typeface="Verdana"/>
              </a:rPr>
              <a:t>meses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81605" y="4969002"/>
            <a:ext cx="3896995" cy="1388745"/>
          </a:xfrm>
          <a:custGeom>
            <a:avLst/>
            <a:gdLst/>
            <a:ahLst/>
            <a:cxnLst/>
            <a:rect l="l" t="t" r="r" b="b"/>
            <a:pathLst>
              <a:path w="3896995" h="1388745">
                <a:moveTo>
                  <a:pt x="3896868" y="486283"/>
                </a:moveTo>
                <a:lnTo>
                  <a:pt x="0" y="486283"/>
                </a:lnTo>
                <a:lnTo>
                  <a:pt x="0" y="1388364"/>
                </a:lnTo>
                <a:lnTo>
                  <a:pt x="3896868" y="1388364"/>
                </a:lnTo>
                <a:lnTo>
                  <a:pt x="3896868" y="486283"/>
                </a:lnTo>
                <a:close/>
              </a:path>
              <a:path w="3896995" h="1388745">
                <a:moveTo>
                  <a:pt x="2121916" y="347091"/>
                </a:moveTo>
                <a:lnTo>
                  <a:pt x="1774952" y="347091"/>
                </a:lnTo>
                <a:lnTo>
                  <a:pt x="1774952" y="486283"/>
                </a:lnTo>
                <a:lnTo>
                  <a:pt x="2121916" y="486283"/>
                </a:lnTo>
                <a:lnTo>
                  <a:pt x="2121916" y="347091"/>
                </a:lnTo>
                <a:close/>
              </a:path>
              <a:path w="3896995" h="1388745">
                <a:moveTo>
                  <a:pt x="1948433" y="0"/>
                </a:moveTo>
                <a:lnTo>
                  <a:pt x="1601343" y="347091"/>
                </a:lnTo>
                <a:lnTo>
                  <a:pt x="2295524" y="347091"/>
                </a:lnTo>
                <a:lnTo>
                  <a:pt x="1948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81605" y="4969002"/>
            <a:ext cx="3896995" cy="1388745"/>
          </a:xfrm>
          <a:custGeom>
            <a:avLst/>
            <a:gdLst/>
            <a:ahLst/>
            <a:cxnLst/>
            <a:rect l="l" t="t" r="r" b="b"/>
            <a:pathLst>
              <a:path w="3896995" h="1388745">
                <a:moveTo>
                  <a:pt x="0" y="486283"/>
                </a:moveTo>
                <a:lnTo>
                  <a:pt x="1774952" y="486283"/>
                </a:lnTo>
                <a:lnTo>
                  <a:pt x="1774952" y="347091"/>
                </a:lnTo>
                <a:lnTo>
                  <a:pt x="1601343" y="347091"/>
                </a:lnTo>
                <a:lnTo>
                  <a:pt x="1948433" y="0"/>
                </a:lnTo>
                <a:lnTo>
                  <a:pt x="2295524" y="347091"/>
                </a:lnTo>
                <a:lnTo>
                  <a:pt x="2121916" y="347091"/>
                </a:lnTo>
                <a:lnTo>
                  <a:pt x="2121916" y="486283"/>
                </a:lnTo>
                <a:lnTo>
                  <a:pt x="3896868" y="486283"/>
                </a:lnTo>
                <a:lnTo>
                  <a:pt x="3896868" y="1388364"/>
                </a:lnTo>
                <a:lnTo>
                  <a:pt x="0" y="1388364"/>
                </a:lnTo>
                <a:lnTo>
                  <a:pt x="0" y="486283"/>
                </a:lnTo>
                <a:close/>
              </a:path>
            </a:pathLst>
          </a:custGeom>
          <a:ln w="198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45535" y="5416296"/>
            <a:ext cx="1967484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06827" y="5467299"/>
            <a:ext cx="36410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C00000"/>
                </a:solidFill>
                <a:latin typeface="Trebuchet MS"/>
                <a:cs typeface="Trebuchet MS"/>
              </a:rPr>
              <a:t>Secretaría</a:t>
            </a:r>
            <a:r>
              <a:rPr sz="1800" spc="-1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135" dirty="0">
                <a:solidFill>
                  <a:srgbClr val="C00000"/>
                </a:solidFill>
                <a:latin typeface="Trebuchet MS"/>
                <a:cs typeface="Trebuchet MS"/>
              </a:rPr>
              <a:t>Técnica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spc="-90" dirty="0">
                <a:latin typeface="Trebuchet MS"/>
                <a:cs typeface="Trebuchet MS"/>
              </a:rPr>
              <a:t>Notifica </a:t>
            </a:r>
            <a:r>
              <a:rPr sz="1800" spc="-85" dirty="0">
                <a:latin typeface="Trebuchet MS"/>
                <a:cs typeface="Trebuchet MS"/>
              </a:rPr>
              <a:t>a </a:t>
            </a:r>
            <a:r>
              <a:rPr sz="1800" spc="-90" dirty="0">
                <a:latin typeface="Trebuchet MS"/>
                <a:cs typeface="Trebuchet MS"/>
              </a:rPr>
              <a:t>través del </a:t>
            </a:r>
            <a:r>
              <a:rPr sz="1800" spc="-85" dirty="0">
                <a:latin typeface="Trebuchet MS"/>
                <a:cs typeface="Trebuchet MS"/>
              </a:rPr>
              <a:t>Sistema </a:t>
            </a:r>
            <a:r>
              <a:rPr sz="1800" spc="-65" dirty="0">
                <a:latin typeface="Trebuchet MS"/>
                <a:cs typeface="Trebuchet MS"/>
              </a:rPr>
              <a:t>en </a:t>
            </a:r>
            <a:r>
              <a:rPr sz="1800" spc="-90" dirty="0">
                <a:latin typeface="Trebuchet MS"/>
                <a:cs typeface="Trebuchet MS"/>
              </a:rPr>
              <a:t>línea</a:t>
            </a:r>
            <a:r>
              <a:rPr sz="1800" spc="-41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la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spc="-75" dirty="0">
                <a:latin typeface="Trebuchet MS"/>
                <a:cs typeface="Trebuchet MS"/>
              </a:rPr>
              <a:t>resolución</a:t>
            </a:r>
            <a:r>
              <a:rPr sz="1800" spc="28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correspondiente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7</a:t>
            </a:fld>
            <a:endParaRPr spc="-2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" y="243966"/>
            <a:ext cx="674814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pc="-55" dirty="0"/>
              <a:t>Obligaciones </a:t>
            </a:r>
            <a:r>
              <a:rPr spc="-40" dirty="0"/>
              <a:t>de </a:t>
            </a:r>
            <a:r>
              <a:rPr spc="-85" dirty="0"/>
              <a:t>los </a:t>
            </a:r>
            <a:r>
              <a:rPr spc="-60" dirty="0"/>
              <a:t>contribuyentes </a:t>
            </a:r>
            <a:r>
              <a:rPr spc="-75" dirty="0"/>
              <a:t>autorizados </a:t>
            </a:r>
            <a:r>
              <a:rPr spc="-35" dirty="0"/>
              <a:t>con </a:t>
            </a:r>
            <a:r>
              <a:rPr spc="-70" dirty="0"/>
              <a:t>el  </a:t>
            </a:r>
            <a:r>
              <a:rPr spc="-114" dirty="0"/>
              <a:t>EFIDT</a:t>
            </a:r>
          </a:p>
        </p:txBody>
      </p:sp>
      <p:sp>
        <p:nvSpPr>
          <p:cNvPr id="3" name="object 3"/>
          <p:cNvSpPr/>
          <p:nvPr/>
        </p:nvSpPr>
        <p:spPr>
          <a:xfrm>
            <a:off x="747674" y="1060958"/>
            <a:ext cx="3137636" cy="38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2964" y="1060958"/>
            <a:ext cx="677418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3147" y="1060958"/>
            <a:ext cx="881252" cy="388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7735" y="1060958"/>
            <a:ext cx="540867" cy="388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2538" y="1060958"/>
            <a:ext cx="1651368" cy="388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3697" y="1060958"/>
            <a:ext cx="759333" cy="388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7674" y="1335277"/>
            <a:ext cx="7751292" cy="388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7674" y="1609674"/>
            <a:ext cx="1222832" cy="388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4557" y="1609674"/>
            <a:ext cx="1535303" cy="3889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94634" y="1609674"/>
            <a:ext cx="85344" cy="3889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5217" y="1609674"/>
            <a:ext cx="1097534" cy="3889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4171" y="1609674"/>
            <a:ext cx="936409" cy="3889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6944" y="1609674"/>
            <a:ext cx="115824" cy="3889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7674" y="4079189"/>
            <a:ext cx="3059455" cy="3889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5841" y="4079189"/>
            <a:ext cx="233629" cy="3889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62984" y="4079189"/>
            <a:ext cx="4450715" cy="3889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7674" y="4353128"/>
            <a:ext cx="1520075" cy="3889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4785" y="4353128"/>
            <a:ext cx="294894" cy="3889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0817" y="4353128"/>
            <a:ext cx="1234439" cy="3889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75634" y="4353128"/>
            <a:ext cx="754126" cy="3889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94632" y="4353128"/>
            <a:ext cx="115824" cy="3889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7674" y="4902453"/>
            <a:ext cx="1052703" cy="3886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2820" y="4902453"/>
            <a:ext cx="706221" cy="3886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07666" y="4902453"/>
            <a:ext cx="908684" cy="3886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74821" y="4902453"/>
            <a:ext cx="1579117" cy="3886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68596" y="4902453"/>
            <a:ext cx="438912" cy="3886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7215" y="4902453"/>
            <a:ext cx="3375533" cy="3886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7674" y="5176773"/>
            <a:ext cx="575056" cy="3886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38402" y="5176773"/>
            <a:ext cx="1286611" cy="3886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73198" y="5176773"/>
            <a:ext cx="2082571" cy="3886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59223" y="5176773"/>
            <a:ext cx="115824" cy="3886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4112" y="2345435"/>
            <a:ext cx="2685415" cy="1473835"/>
          </a:xfrm>
          <a:custGeom>
            <a:avLst/>
            <a:gdLst/>
            <a:ahLst/>
            <a:cxnLst/>
            <a:rect l="l" t="t" r="r" b="b"/>
            <a:pathLst>
              <a:path w="2685415" h="1473835">
                <a:moveTo>
                  <a:pt x="1948433" y="0"/>
                </a:moveTo>
                <a:lnTo>
                  <a:pt x="0" y="0"/>
                </a:lnTo>
                <a:lnTo>
                  <a:pt x="736854" y="736853"/>
                </a:lnTo>
                <a:lnTo>
                  <a:pt x="0" y="1473708"/>
                </a:lnTo>
                <a:lnTo>
                  <a:pt x="1948433" y="1473708"/>
                </a:lnTo>
                <a:lnTo>
                  <a:pt x="2685288" y="736853"/>
                </a:lnTo>
                <a:lnTo>
                  <a:pt x="194843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4112" y="2345435"/>
            <a:ext cx="2685415" cy="1473835"/>
          </a:xfrm>
          <a:custGeom>
            <a:avLst/>
            <a:gdLst/>
            <a:ahLst/>
            <a:cxnLst/>
            <a:rect l="l" t="t" r="r" b="b"/>
            <a:pathLst>
              <a:path w="2685415" h="1473835">
                <a:moveTo>
                  <a:pt x="0" y="0"/>
                </a:moveTo>
                <a:lnTo>
                  <a:pt x="1948433" y="0"/>
                </a:lnTo>
                <a:lnTo>
                  <a:pt x="2685288" y="736853"/>
                </a:lnTo>
                <a:lnTo>
                  <a:pt x="1948433" y="1473708"/>
                </a:lnTo>
                <a:lnTo>
                  <a:pt x="0" y="1473708"/>
                </a:lnTo>
                <a:lnTo>
                  <a:pt x="736854" y="73685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68451" y="2420569"/>
            <a:ext cx="101473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 marR="5080" indent="-762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Informe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de  </a:t>
            </a:r>
            <a:r>
              <a:rPr sz="1400" spc="30" dirty="0">
                <a:latin typeface="Verdana"/>
                <a:cs typeface="Verdana"/>
              </a:rPr>
              <a:t>impactos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y  </a:t>
            </a:r>
            <a:r>
              <a:rPr sz="1400" spc="15" dirty="0">
                <a:latin typeface="Verdana"/>
                <a:cs typeface="Verdana"/>
              </a:rPr>
              <a:t>beneficios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9995" y="3274567"/>
            <a:ext cx="6921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8B122C"/>
                </a:solidFill>
                <a:latin typeface="Verdana"/>
                <a:cs typeface="Verdana"/>
              </a:rPr>
              <a:t>E</a:t>
            </a:r>
            <a:r>
              <a:rPr sz="1400" b="1" spc="-50" dirty="0">
                <a:solidFill>
                  <a:srgbClr val="8B122C"/>
                </a:solidFill>
                <a:latin typeface="Verdana"/>
                <a:cs typeface="Verdana"/>
              </a:rPr>
              <a:t>N</a:t>
            </a:r>
            <a:r>
              <a:rPr sz="1400" b="1" spc="-10" dirty="0">
                <a:solidFill>
                  <a:srgbClr val="8B122C"/>
                </a:solidFill>
                <a:latin typeface="Verdana"/>
                <a:cs typeface="Verdana"/>
              </a:rPr>
              <a:t>E</a:t>
            </a:r>
            <a:r>
              <a:rPr sz="1400" b="1" spc="-75" dirty="0">
                <a:solidFill>
                  <a:srgbClr val="8B122C"/>
                </a:solidFill>
                <a:latin typeface="Verdana"/>
                <a:cs typeface="Verdana"/>
              </a:rPr>
              <a:t>R</a:t>
            </a:r>
            <a:r>
              <a:rPr sz="1400" b="1" spc="-10" dirty="0">
                <a:solidFill>
                  <a:srgbClr val="8B122C"/>
                </a:solidFill>
                <a:latin typeface="Verdana"/>
                <a:cs typeface="Verdana"/>
              </a:rPr>
              <a:t>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29611" y="2345435"/>
            <a:ext cx="2609215" cy="1473835"/>
          </a:xfrm>
          <a:custGeom>
            <a:avLst/>
            <a:gdLst/>
            <a:ahLst/>
            <a:cxnLst/>
            <a:rect l="l" t="t" r="r" b="b"/>
            <a:pathLst>
              <a:path w="2609215" h="1473835">
                <a:moveTo>
                  <a:pt x="1872234" y="0"/>
                </a:moveTo>
                <a:lnTo>
                  <a:pt x="0" y="0"/>
                </a:lnTo>
                <a:lnTo>
                  <a:pt x="736854" y="736853"/>
                </a:lnTo>
                <a:lnTo>
                  <a:pt x="0" y="1473708"/>
                </a:lnTo>
                <a:lnTo>
                  <a:pt x="1872234" y="1473708"/>
                </a:lnTo>
                <a:lnTo>
                  <a:pt x="2609088" y="736853"/>
                </a:lnTo>
                <a:lnTo>
                  <a:pt x="1872234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29611" y="2345435"/>
            <a:ext cx="2609215" cy="1473835"/>
          </a:xfrm>
          <a:custGeom>
            <a:avLst/>
            <a:gdLst/>
            <a:ahLst/>
            <a:cxnLst/>
            <a:rect l="l" t="t" r="r" b="b"/>
            <a:pathLst>
              <a:path w="2609215" h="1473835">
                <a:moveTo>
                  <a:pt x="0" y="0"/>
                </a:moveTo>
                <a:lnTo>
                  <a:pt x="1872234" y="0"/>
                </a:lnTo>
                <a:lnTo>
                  <a:pt x="2609088" y="736853"/>
                </a:lnTo>
                <a:lnTo>
                  <a:pt x="1872234" y="1473708"/>
                </a:lnTo>
                <a:lnTo>
                  <a:pt x="0" y="1473708"/>
                </a:lnTo>
                <a:lnTo>
                  <a:pt x="736854" y="73685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114548" y="2527807"/>
            <a:ext cx="84137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Informe  </a:t>
            </a:r>
            <a:r>
              <a:rPr sz="1400" spc="45" dirty="0">
                <a:latin typeface="Verdana"/>
                <a:cs typeface="Verdana"/>
              </a:rPr>
              <a:t>de   con</a:t>
            </a:r>
            <a:r>
              <a:rPr sz="1400" spc="35" dirty="0">
                <a:latin typeface="Verdana"/>
                <a:cs typeface="Verdana"/>
              </a:rPr>
              <a:t>t</a:t>
            </a:r>
            <a:r>
              <a:rPr sz="1400" spc="15" dirty="0">
                <a:latin typeface="Verdana"/>
                <a:cs typeface="Verdana"/>
              </a:rPr>
              <a:t>ador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68827" y="3381247"/>
            <a:ext cx="93154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8B122C"/>
                </a:solidFill>
                <a:latin typeface="Verdana"/>
                <a:cs typeface="Verdana"/>
              </a:rPr>
              <a:t>FEBRERO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229100" y="2357627"/>
            <a:ext cx="2705100" cy="1461770"/>
          </a:xfrm>
          <a:custGeom>
            <a:avLst/>
            <a:gdLst/>
            <a:ahLst/>
            <a:cxnLst/>
            <a:rect l="l" t="t" r="r" b="b"/>
            <a:pathLst>
              <a:path w="2705100" h="1461770">
                <a:moveTo>
                  <a:pt x="1974341" y="0"/>
                </a:moveTo>
                <a:lnTo>
                  <a:pt x="0" y="0"/>
                </a:lnTo>
                <a:lnTo>
                  <a:pt x="730758" y="730758"/>
                </a:lnTo>
                <a:lnTo>
                  <a:pt x="0" y="1461516"/>
                </a:lnTo>
                <a:lnTo>
                  <a:pt x="1974341" y="1461516"/>
                </a:lnTo>
                <a:lnTo>
                  <a:pt x="2705100" y="730758"/>
                </a:lnTo>
                <a:lnTo>
                  <a:pt x="197434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29100" y="2357627"/>
            <a:ext cx="2705100" cy="1461770"/>
          </a:xfrm>
          <a:custGeom>
            <a:avLst/>
            <a:gdLst/>
            <a:ahLst/>
            <a:cxnLst/>
            <a:rect l="l" t="t" r="r" b="b"/>
            <a:pathLst>
              <a:path w="2705100" h="1461770">
                <a:moveTo>
                  <a:pt x="0" y="0"/>
                </a:moveTo>
                <a:lnTo>
                  <a:pt x="1974341" y="0"/>
                </a:lnTo>
                <a:lnTo>
                  <a:pt x="2705100" y="730758"/>
                </a:lnTo>
                <a:lnTo>
                  <a:pt x="1974341" y="1461516"/>
                </a:lnTo>
                <a:lnTo>
                  <a:pt x="0" y="1461516"/>
                </a:lnTo>
                <a:lnTo>
                  <a:pt x="730758" y="73075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057013" y="2489707"/>
            <a:ext cx="105156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300" spc="10" dirty="0">
                <a:latin typeface="Verdana"/>
                <a:cs typeface="Verdana"/>
              </a:rPr>
              <a:t>Avance </a:t>
            </a:r>
            <a:r>
              <a:rPr sz="1300" spc="35" dirty="0">
                <a:latin typeface="Verdana"/>
                <a:cs typeface="Verdana"/>
              </a:rPr>
              <a:t>de  </a:t>
            </a:r>
            <a:r>
              <a:rPr sz="1300" spc="10" dirty="0">
                <a:latin typeface="Verdana"/>
                <a:cs typeface="Verdana"/>
              </a:rPr>
              <a:t>entregables  </a:t>
            </a:r>
            <a:r>
              <a:rPr sz="1300" spc="-70" dirty="0">
                <a:latin typeface="Verdana"/>
                <a:cs typeface="Verdana"/>
              </a:rPr>
              <a:t>y</a:t>
            </a:r>
            <a:r>
              <a:rPr sz="1300" spc="-16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registro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spc="2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patentes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83504" y="3480561"/>
            <a:ext cx="798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8B122C"/>
                </a:solidFill>
                <a:latin typeface="Verdana"/>
                <a:cs typeface="Verdana"/>
              </a:rPr>
              <a:t>FEB</a:t>
            </a:r>
            <a:r>
              <a:rPr sz="1200" b="1" spc="-60" dirty="0">
                <a:solidFill>
                  <a:srgbClr val="8B122C"/>
                </a:solidFill>
                <a:latin typeface="Verdana"/>
                <a:cs typeface="Verdana"/>
              </a:rPr>
              <a:t>R</a:t>
            </a:r>
            <a:r>
              <a:rPr sz="1200" b="1" spc="-40" dirty="0">
                <a:solidFill>
                  <a:srgbClr val="8B122C"/>
                </a:solidFill>
                <a:latin typeface="Verdana"/>
                <a:cs typeface="Verdana"/>
              </a:rPr>
              <a:t>ER</a:t>
            </a:r>
            <a:r>
              <a:rPr sz="1200" b="1" spc="-10" dirty="0">
                <a:solidFill>
                  <a:srgbClr val="8B122C"/>
                </a:solidFill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358128" y="2345435"/>
            <a:ext cx="2691765" cy="1473835"/>
          </a:xfrm>
          <a:custGeom>
            <a:avLst/>
            <a:gdLst/>
            <a:ahLst/>
            <a:cxnLst/>
            <a:rect l="l" t="t" r="r" b="b"/>
            <a:pathLst>
              <a:path w="2691765" h="1473835">
                <a:moveTo>
                  <a:pt x="1954529" y="0"/>
                </a:moveTo>
                <a:lnTo>
                  <a:pt x="0" y="0"/>
                </a:lnTo>
                <a:lnTo>
                  <a:pt x="736853" y="736853"/>
                </a:lnTo>
                <a:lnTo>
                  <a:pt x="0" y="1473708"/>
                </a:lnTo>
                <a:lnTo>
                  <a:pt x="1954529" y="1473708"/>
                </a:lnTo>
                <a:lnTo>
                  <a:pt x="2691383" y="736853"/>
                </a:lnTo>
                <a:lnTo>
                  <a:pt x="1954529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58128" y="2345435"/>
            <a:ext cx="2691765" cy="1473835"/>
          </a:xfrm>
          <a:custGeom>
            <a:avLst/>
            <a:gdLst/>
            <a:ahLst/>
            <a:cxnLst/>
            <a:rect l="l" t="t" r="r" b="b"/>
            <a:pathLst>
              <a:path w="2691765" h="1473835">
                <a:moveTo>
                  <a:pt x="0" y="0"/>
                </a:moveTo>
                <a:lnTo>
                  <a:pt x="1954529" y="0"/>
                </a:lnTo>
                <a:lnTo>
                  <a:pt x="2691383" y="736853"/>
                </a:lnTo>
                <a:lnTo>
                  <a:pt x="1954529" y="1473708"/>
                </a:lnTo>
                <a:lnTo>
                  <a:pt x="0" y="1473708"/>
                </a:lnTo>
                <a:lnTo>
                  <a:pt x="736853" y="736853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218680" y="2359609"/>
            <a:ext cx="9709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35" dirty="0">
                <a:solidFill>
                  <a:srgbClr val="8B122C"/>
                </a:solidFill>
                <a:latin typeface="Verdana"/>
                <a:cs typeface="Verdana"/>
              </a:rPr>
              <a:t>VISITAS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400" b="1" spc="-30" dirty="0">
                <a:solidFill>
                  <a:srgbClr val="8B122C"/>
                </a:solidFill>
                <a:latin typeface="Verdana"/>
                <a:cs typeface="Verdana"/>
              </a:rPr>
              <a:t>TÉC</a:t>
            </a:r>
            <a:r>
              <a:rPr sz="1400" b="1" spc="-55" dirty="0">
                <a:solidFill>
                  <a:srgbClr val="8B122C"/>
                </a:solidFill>
                <a:latin typeface="Verdana"/>
                <a:cs typeface="Verdana"/>
              </a:rPr>
              <a:t>N</a:t>
            </a:r>
            <a:r>
              <a:rPr sz="1400" b="1" spc="-310" dirty="0">
                <a:solidFill>
                  <a:srgbClr val="8B122C"/>
                </a:solidFill>
                <a:latin typeface="Verdana"/>
                <a:cs typeface="Verdana"/>
              </a:rPr>
              <a:t>I</a:t>
            </a:r>
            <a:r>
              <a:rPr sz="1400" b="1" dirty="0">
                <a:solidFill>
                  <a:srgbClr val="8B122C"/>
                </a:solidFill>
                <a:latin typeface="Verdana"/>
                <a:cs typeface="Verdana"/>
              </a:rPr>
              <a:t>C</a:t>
            </a:r>
            <a:r>
              <a:rPr sz="1400" b="1" spc="5" dirty="0">
                <a:solidFill>
                  <a:srgbClr val="8B122C"/>
                </a:solidFill>
                <a:latin typeface="Verdana"/>
                <a:cs typeface="Verdana"/>
              </a:rPr>
              <a:t>A</a:t>
            </a:r>
            <a:r>
              <a:rPr sz="1400" b="1" spc="-100" dirty="0">
                <a:solidFill>
                  <a:srgbClr val="8B122C"/>
                </a:solidFill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8</a:t>
            </a:fld>
            <a:endParaRPr spc="-225" dirty="0"/>
          </a:p>
        </p:txBody>
      </p:sp>
      <p:sp>
        <p:nvSpPr>
          <p:cNvPr id="49" name="object 49"/>
          <p:cNvSpPr txBox="1"/>
          <p:nvPr/>
        </p:nvSpPr>
        <p:spPr>
          <a:xfrm>
            <a:off x="7188200" y="3001772"/>
            <a:ext cx="1033144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250" spc="15" dirty="0">
                <a:latin typeface="Verdana"/>
                <a:cs typeface="Verdana"/>
              </a:rPr>
              <a:t>Para </a:t>
            </a:r>
            <a:r>
              <a:rPr sz="1250" spc="5" dirty="0">
                <a:latin typeface="Verdana"/>
                <a:cs typeface="Verdana"/>
              </a:rPr>
              <a:t>dar  </a:t>
            </a:r>
            <a:r>
              <a:rPr sz="1250" spc="-20" dirty="0">
                <a:latin typeface="Verdana"/>
                <a:cs typeface="Verdana"/>
              </a:rPr>
              <a:t>se</a:t>
            </a:r>
            <a:r>
              <a:rPr sz="1250" spc="70" dirty="0">
                <a:latin typeface="Verdana"/>
                <a:cs typeface="Verdana"/>
              </a:rPr>
              <a:t>g</a:t>
            </a:r>
            <a:r>
              <a:rPr sz="1250" spc="35" dirty="0">
                <a:latin typeface="Verdana"/>
                <a:cs typeface="Verdana"/>
              </a:rPr>
              <a:t>ui</a:t>
            </a:r>
            <a:r>
              <a:rPr sz="1250" spc="70" dirty="0">
                <a:latin typeface="Verdana"/>
                <a:cs typeface="Verdana"/>
              </a:rPr>
              <a:t>m</a:t>
            </a:r>
            <a:r>
              <a:rPr sz="1250" spc="15" dirty="0">
                <a:latin typeface="Verdana"/>
                <a:cs typeface="Verdana"/>
              </a:rPr>
              <a:t>ien</a:t>
            </a:r>
            <a:r>
              <a:rPr sz="1250" spc="5" dirty="0">
                <a:latin typeface="Verdana"/>
                <a:cs typeface="Verdana"/>
              </a:rPr>
              <a:t>t</a:t>
            </a:r>
            <a:r>
              <a:rPr sz="1250" spc="15" dirty="0">
                <a:latin typeface="Verdana"/>
                <a:cs typeface="Verdana"/>
              </a:rPr>
              <a:t>o  </a:t>
            </a:r>
            <a:r>
              <a:rPr sz="1250" spc="-15" dirty="0">
                <a:latin typeface="Verdana"/>
                <a:cs typeface="Verdana"/>
              </a:rPr>
              <a:t>a </a:t>
            </a:r>
            <a:r>
              <a:rPr sz="1250" spc="-10" dirty="0">
                <a:latin typeface="Verdana"/>
                <a:cs typeface="Verdana"/>
              </a:rPr>
              <a:t>los  </a:t>
            </a:r>
            <a:r>
              <a:rPr sz="1250" dirty="0">
                <a:latin typeface="Verdana"/>
                <a:cs typeface="Verdana"/>
              </a:rPr>
              <a:t>proyectos</a:t>
            </a:r>
            <a:endParaRPr sz="1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0231" y="178307"/>
            <a:ext cx="1551431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2454" y="1062482"/>
            <a:ext cx="817880" cy="3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5285" y="1062482"/>
            <a:ext cx="1358493" cy="368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829" y="1062482"/>
            <a:ext cx="1344548" cy="368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6532" y="1062482"/>
            <a:ext cx="390143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4003" y="1062482"/>
            <a:ext cx="1654556" cy="368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9697" y="1062482"/>
            <a:ext cx="778154" cy="368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20738" y="1062482"/>
            <a:ext cx="109727" cy="368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2454" y="1473961"/>
            <a:ext cx="418338" cy="368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4686" y="1473961"/>
            <a:ext cx="857072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3429" y="1473961"/>
            <a:ext cx="501015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99105" y="1473961"/>
            <a:ext cx="1658721" cy="3688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6323" y="1473961"/>
            <a:ext cx="306324" cy="3688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6928" y="1473961"/>
            <a:ext cx="1979320" cy="368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7234" y="1473961"/>
            <a:ext cx="390143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64706" y="1473961"/>
            <a:ext cx="970788" cy="3688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25766" y="1473961"/>
            <a:ext cx="109727" cy="368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2454" y="1885137"/>
            <a:ext cx="418338" cy="369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4686" y="1885137"/>
            <a:ext cx="2181199" cy="3691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7117" y="1885137"/>
            <a:ext cx="1247648" cy="3691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2855" y="1885137"/>
            <a:ext cx="1088961" cy="3691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61076" y="1885137"/>
            <a:ext cx="109727" cy="369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2454" y="2297302"/>
            <a:ext cx="418338" cy="368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4686" y="2297302"/>
            <a:ext cx="861021" cy="3688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41905" y="2297302"/>
            <a:ext cx="1375257" cy="3688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78453" y="2297302"/>
            <a:ext cx="1115898" cy="3688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54652" y="2297302"/>
            <a:ext cx="310896" cy="3688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16779" y="2297302"/>
            <a:ext cx="544576" cy="3688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78552" y="2297302"/>
            <a:ext cx="1371625" cy="3688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09257" y="2297302"/>
            <a:ext cx="1136713" cy="3688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54721" y="2297302"/>
            <a:ext cx="109727" cy="368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2454" y="2708782"/>
            <a:ext cx="306324" cy="3688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3058" y="2708782"/>
            <a:ext cx="1282192" cy="3688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95473" y="2708782"/>
            <a:ext cx="976884" cy="3688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23590" y="2708782"/>
            <a:ext cx="1315466" cy="3688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82667" y="2708782"/>
            <a:ext cx="1309268" cy="3688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15584" y="2708782"/>
            <a:ext cx="79248" cy="3688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2454" y="3119958"/>
            <a:ext cx="418338" cy="369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24686" y="3119958"/>
            <a:ext cx="1109027" cy="36911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88794" y="3119958"/>
            <a:ext cx="1623402" cy="36911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36491" y="3119958"/>
            <a:ext cx="414527" cy="36911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02252" y="3119958"/>
            <a:ext cx="2060359" cy="36911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05982" y="3119958"/>
            <a:ext cx="109727" cy="369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64642" y="367410"/>
            <a:ext cx="4044315" cy="343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Verdana"/>
                <a:cs typeface="Verdana"/>
              </a:rPr>
              <a:t>Causales </a:t>
            </a:r>
            <a:r>
              <a:rPr sz="1800" b="1" spc="-40" dirty="0">
                <a:latin typeface="Verdana"/>
                <a:cs typeface="Verdana"/>
              </a:rPr>
              <a:t>de </a:t>
            </a:r>
            <a:r>
              <a:rPr sz="1800" b="1" spc="-60" dirty="0">
                <a:latin typeface="Verdana"/>
                <a:cs typeface="Verdana"/>
              </a:rPr>
              <a:t>revocación </a:t>
            </a:r>
            <a:r>
              <a:rPr sz="1800" b="1" spc="-50" dirty="0">
                <a:latin typeface="Verdana"/>
                <a:cs typeface="Verdana"/>
              </a:rPr>
              <a:t>del</a:t>
            </a:r>
            <a:r>
              <a:rPr sz="1800" b="1" spc="-285" dirty="0">
                <a:latin typeface="Verdana"/>
                <a:cs typeface="Verdana"/>
              </a:rPr>
              <a:t> </a:t>
            </a:r>
            <a:r>
              <a:rPr sz="1800" b="1" spc="-114" dirty="0">
                <a:latin typeface="Verdana"/>
                <a:cs typeface="Verdana"/>
              </a:rPr>
              <a:t>EFIDT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 marL="241300">
              <a:lnSpc>
                <a:spcPct val="100000"/>
              </a:lnSpc>
              <a:spcBef>
                <a:spcPts val="1200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 marL="241300">
              <a:lnSpc>
                <a:spcPct val="100000"/>
              </a:lnSpc>
              <a:spcBef>
                <a:spcPts val="1200"/>
              </a:spcBef>
            </a:pPr>
            <a:r>
              <a:rPr sz="1700" spc="5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 marL="241300">
              <a:lnSpc>
                <a:spcPct val="100000"/>
              </a:lnSpc>
              <a:spcBef>
                <a:spcPts val="1200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 marL="241300">
              <a:lnSpc>
                <a:spcPct val="100000"/>
              </a:lnSpc>
              <a:spcBef>
                <a:spcPts val="1200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 marL="241300">
              <a:lnSpc>
                <a:spcPct val="100000"/>
              </a:lnSpc>
              <a:spcBef>
                <a:spcPts val="1200"/>
              </a:spcBef>
            </a:pPr>
            <a:r>
              <a:rPr sz="1700" spc="5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  <a:p>
            <a:pPr marL="241300">
              <a:lnSpc>
                <a:spcPct val="100000"/>
              </a:lnSpc>
              <a:spcBef>
                <a:spcPts val="1205"/>
              </a:spcBef>
            </a:pPr>
            <a:r>
              <a:rPr sz="1700" dirty="0">
                <a:solidFill>
                  <a:srgbClr val="C00000"/>
                </a:solidFill>
                <a:latin typeface="Wingdings"/>
                <a:cs typeface="Wingdings"/>
              </a:rPr>
              <a:t>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92454" y="3531996"/>
            <a:ext cx="320040" cy="36880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2202" y="3531996"/>
            <a:ext cx="905598" cy="36880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22094" y="3531996"/>
            <a:ext cx="414528" cy="36880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87854" y="3531996"/>
            <a:ext cx="1264920" cy="36880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04005" y="3531996"/>
            <a:ext cx="947674" cy="36880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09515" y="3531996"/>
            <a:ext cx="963510" cy="36880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76671" y="3531996"/>
            <a:ext cx="109727" cy="3688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1286" y="3941953"/>
            <a:ext cx="871347" cy="38861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72133" y="3941953"/>
            <a:ext cx="1427353" cy="38861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14217" y="3941953"/>
            <a:ext cx="233171" cy="38861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76346" y="3941953"/>
            <a:ext cx="3675888" cy="38861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71030" y="3941953"/>
            <a:ext cx="1074826" cy="38861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61070" y="3941953"/>
            <a:ext cx="483616" cy="38861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1286" y="4215968"/>
            <a:ext cx="1624965" cy="38892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50694" y="4215968"/>
            <a:ext cx="438912" cy="38892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37789" y="4215968"/>
            <a:ext cx="789000" cy="38892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84550" y="4215968"/>
            <a:ext cx="1213358" cy="38892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49140" y="4215968"/>
            <a:ext cx="354329" cy="38892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43271" y="4215968"/>
            <a:ext cx="1936115" cy="38892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39381" y="4215968"/>
            <a:ext cx="538733" cy="38892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01154" y="4215968"/>
            <a:ext cx="115824" cy="38892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25" dirty="0"/>
              <a:t>9</a:t>
            </a:fld>
            <a:endParaRPr spc="-2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1379</Words>
  <Application>Microsoft Office PowerPoint</Application>
  <PresentationFormat>Presentación en pantalla (4:3)</PresentationFormat>
  <Paragraphs>211</Paragraphs>
  <Slides>16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</vt:lpstr>
      <vt:lpstr>Times New Roman</vt:lpstr>
      <vt:lpstr>Trebuchet MS</vt:lpstr>
      <vt:lpstr>Verdana</vt:lpstr>
      <vt:lpstr>Wingdings</vt:lpstr>
      <vt:lpstr>Office Theme</vt:lpstr>
      <vt:lpstr>Presentación de PowerPoint</vt:lpstr>
      <vt:lpstr>¿Qué es el Estímulo Fiscal  Desarrollo de Tecnología?</vt:lpstr>
      <vt:lpstr>Procedimiento para la aplicación del estímulo fiscal por  parte de los solicitantes</vt:lpstr>
      <vt:lpstr>Aspectos importantes que se deben cumplir previo al  envío de la solicitud</vt:lpstr>
      <vt:lpstr>Procedimiento para la autorización del estímulo fiscal</vt:lpstr>
      <vt:lpstr>Criterios para la autorización del estímulo fiscal que  debe observar el Comité Interinstitucional</vt:lpstr>
      <vt:lpstr>Proceso de autorización del EFIDT</vt:lpstr>
      <vt:lpstr>Obligaciones de los contribuyentes autorizados con el  EFIDT</vt:lpstr>
      <vt:lpstr>Presentación de PowerPoint</vt:lpstr>
      <vt:lpstr>Lineamientos de Operación</vt:lpstr>
      <vt:lpstr>Proceso de evaluación</vt:lpstr>
      <vt:lpstr>Puntos destacados</vt:lpstr>
      <vt:lpstr>Programas Nacionales Estratégicos  (PRONACES)</vt:lpstr>
      <vt:lpstr>Zonas Económicas Especiales</vt:lpstr>
      <vt:lpstr>Elementos a evaluar</vt:lpstr>
      <vt:lpstr>Fechas importantes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DGALACE</dc:creator>
  <cp:lastModifiedBy>Viridiana Valencia Zetina</cp:lastModifiedBy>
  <cp:revision>2</cp:revision>
  <dcterms:created xsi:type="dcterms:W3CDTF">2019-04-01T15:02:15Z</dcterms:created>
  <dcterms:modified xsi:type="dcterms:W3CDTF">2019-04-08T20:04:00Z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2019-04-01T00:00:00Z</vt:filetime>
  </property>
</Properties>
</file>