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256" r:id="rId2"/>
    <p:sldId id="257" r:id="rId3"/>
    <p:sldId id="273" r:id="rId4"/>
    <p:sldId id="271" r:id="rId5"/>
    <p:sldId id="294" r:id="rId6"/>
    <p:sldId id="258" r:id="rId7"/>
    <p:sldId id="259" r:id="rId8"/>
    <p:sldId id="260" r:id="rId9"/>
    <p:sldId id="261" r:id="rId10"/>
    <p:sldId id="279" r:id="rId11"/>
    <p:sldId id="287" r:id="rId12"/>
    <p:sldId id="315" r:id="rId13"/>
    <p:sldId id="313" r:id="rId14"/>
    <p:sldId id="280" r:id="rId15"/>
    <p:sldId id="281" r:id="rId16"/>
    <p:sldId id="296" r:id="rId17"/>
    <p:sldId id="293" r:id="rId18"/>
    <p:sldId id="297" r:id="rId19"/>
    <p:sldId id="276" r:id="rId20"/>
    <p:sldId id="267" r:id="rId21"/>
    <p:sldId id="300" r:id="rId22"/>
    <p:sldId id="301" r:id="rId23"/>
    <p:sldId id="314" r:id="rId24"/>
    <p:sldId id="302" r:id="rId25"/>
    <p:sldId id="303" r:id="rId26"/>
    <p:sldId id="299" r:id="rId27"/>
    <p:sldId id="305" r:id="rId28"/>
    <p:sldId id="306" r:id="rId29"/>
    <p:sldId id="307" r:id="rId30"/>
    <p:sldId id="308" r:id="rId31"/>
    <p:sldId id="278" r:id="rId32"/>
    <p:sldId id="310" r:id="rId33"/>
    <p:sldId id="309" r:id="rId34"/>
    <p:sldId id="312" r:id="rId35"/>
    <p:sldId id="311" r:id="rId36"/>
    <p:sldId id="268" r:id="rId37"/>
    <p:sldId id="269" r:id="rId38"/>
    <p:sldId id="290" r:id="rId39"/>
    <p:sldId id="289" r:id="rId40"/>
    <p:sldId id="291" r:id="rId41"/>
    <p:sldId id="292" r:id="rId42"/>
    <p:sldId id="295" r:id="rId43"/>
    <p:sldId id="270" r:id="rId44"/>
  </p:sldIdLst>
  <p:sldSz cx="9144000" cy="6858000" type="letter"/>
  <p:notesSz cx="6797675" cy="9926638"/>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C0504D"/>
    <a:srgbClr val="F79646"/>
    <a:srgbClr val="FFEEB7"/>
    <a:srgbClr val="FFE181"/>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5" autoAdjust="0"/>
    <p:restoredTop sz="86459" autoAdjust="0"/>
  </p:normalViewPr>
  <p:slideViewPr>
    <p:cSldViewPr snapToGrid="0" snapToObjects="1" showGuides="1">
      <p:cViewPr varScale="1">
        <p:scale>
          <a:sx n="96" d="100"/>
          <a:sy n="96" d="100"/>
        </p:scale>
        <p:origin x="115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Gasto en Investigación y Desarrollo Experimental Público</c:v>
                </c:pt>
              </c:strCache>
            </c:strRef>
          </c:tx>
          <c:spPr>
            <a:ln w="34925" cap="rnd">
              <a:solidFill>
                <a:schemeClr val="accent1"/>
              </a:solidFill>
              <a:round/>
            </a:ln>
            <a:effectLst>
              <a:outerShdw blurRad="40000" dist="23000" dir="5400000" rotWithShape="0">
                <a:srgbClr val="000000">
                  <a:alpha val="35000"/>
                </a:srgbClr>
              </a:outerShdw>
            </a:effectLst>
          </c:spPr>
          <c:marker>
            <c:symbol val="none"/>
          </c:marker>
          <c:dLbls>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2007</c:v>
                </c:pt>
                <c:pt idx="1">
                  <c:v>2008</c:v>
                </c:pt>
                <c:pt idx="2">
                  <c:v>2009</c:v>
                </c:pt>
                <c:pt idx="3">
                  <c:v>2010</c:v>
                </c:pt>
                <c:pt idx="4">
                  <c:v>2011</c:v>
                </c:pt>
                <c:pt idx="5">
                  <c:v>2012</c:v>
                </c:pt>
                <c:pt idx="6">
                  <c:v>2013</c:v>
                </c:pt>
                <c:pt idx="7">
                  <c:v>2014e</c:v>
                </c:pt>
                <c:pt idx="8">
                  <c:v>2015e</c:v>
                </c:pt>
                <c:pt idx="9">
                  <c:v>2016e</c:v>
                </c:pt>
                <c:pt idx="10">
                  <c:v>2017e</c:v>
                </c:pt>
              </c:strCache>
            </c:strRef>
          </c:cat>
          <c:val>
            <c:numRef>
              <c:f>Hoja1!$B$2:$B$12</c:f>
              <c:numCache>
                <c:formatCode>0%</c:formatCode>
                <c:ptCount val="11"/>
                <c:pt idx="0">
                  <c:v>0.54436153471389248</c:v>
                </c:pt>
                <c:pt idx="1">
                  <c:v>0.58112765369745001</c:v>
                </c:pt>
                <c:pt idx="2">
                  <c:v>0.5629512895824148</c:v>
                </c:pt>
                <c:pt idx="3">
                  <c:v>0.62409400898059686</c:v>
                </c:pt>
                <c:pt idx="4">
                  <c:v>0.62908241574539581</c:v>
                </c:pt>
                <c:pt idx="5">
                  <c:v>0.67783293595546301</c:v>
                </c:pt>
                <c:pt idx="6">
                  <c:v>0.70761906720599033</c:v>
                </c:pt>
                <c:pt idx="7">
                  <c:v>0.71769615496935668</c:v>
                </c:pt>
                <c:pt idx="8">
                  <c:v>0.70262889481358903</c:v>
                </c:pt>
                <c:pt idx="9">
                  <c:v>0.67354722149843493</c:v>
                </c:pt>
                <c:pt idx="10">
                  <c:v>0.62937448269408824</c:v>
                </c:pt>
              </c:numCache>
            </c:numRef>
          </c:val>
          <c:smooth val="1"/>
          <c:extLst>
            <c:ext xmlns:c16="http://schemas.microsoft.com/office/drawing/2014/chart" uri="{C3380CC4-5D6E-409C-BE32-E72D297353CC}">
              <c16:uniqueId val="{00000000-88F3-426A-8188-6ADFF3591C1E}"/>
            </c:ext>
          </c:extLst>
        </c:ser>
        <c:ser>
          <c:idx val="1"/>
          <c:order val="1"/>
          <c:tx>
            <c:strRef>
              <c:f>Hoja1!$C$1</c:f>
              <c:strCache>
                <c:ptCount val="1"/>
                <c:pt idx="0">
                  <c:v>Gasto en investigación y Desarrollo Experimental de las Empresa</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dLbls>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2007</c:v>
                </c:pt>
                <c:pt idx="1">
                  <c:v>2008</c:v>
                </c:pt>
                <c:pt idx="2">
                  <c:v>2009</c:v>
                </c:pt>
                <c:pt idx="3">
                  <c:v>2010</c:v>
                </c:pt>
                <c:pt idx="4">
                  <c:v>2011</c:v>
                </c:pt>
                <c:pt idx="5">
                  <c:v>2012</c:v>
                </c:pt>
                <c:pt idx="6">
                  <c:v>2013</c:v>
                </c:pt>
                <c:pt idx="7">
                  <c:v>2014e</c:v>
                </c:pt>
                <c:pt idx="8">
                  <c:v>2015e</c:v>
                </c:pt>
                <c:pt idx="9">
                  <c:v>2016e</c:v>
                </c:pt>
                <c:pt idx="10">
                  <c:v>2017e</c:v>
                </c:pt>
              </c:strCache>
            </c:strRef>
          </c:cat>
          <c:val>
            <c:numRef>
              <c:f>Hoja1!$C$2:$C$12</c:f>
              <c:numCache>
                <c:formatCode>0%</c:formatCode>
                <c:ptCount val="11"/>
                <c:pt idx="0">
                  <c:v>0.38905708915536996</c:v>
                </c:pt>
                <c:pt idx="1">
                  <c:v>0.33107867480966868</c:v>
                </c:pt>
                <c:pt idx="2">
                  <c:v>0.33837544242462114</c:v>
                </c:pt>
                <c:pt idx="3">
                  <c:v>0.32792617162783216</c:v>
                </c:pt>
                <c:pt idx="4">
                  <c:v>0.32410129656149816</c:v>
                </c:pt>
                <c:pt idx="5">
                  <c:v>0.24495809423351333</c:v>
                </c:pt>
                <c:pt idx="6">
                  <c:v>0.20897249878107313</c:v>
                </c:pt>
                <c:pt idx="7">
                  <c:v>0.19444395456553465</c:v>
                </c:pt>
                <c:pt idx="8">
                  <c:v>0.19673509160743685</c:v>
                </c:pt>
                <c:pt idx="9">
                  <c:v>0.20673459273629116</c:v>
                </c:pt>
                <c:pt idx="10">
                  <c:v>0.2260481555891492</c:v>
                </c:pt>
              </c:numCache>
            </c:numRef>
          </c:val>
          <c:smooth val="1"/>
          <c:extLst>
            <c:ext xmlns:c16="http://schemas.microsoft.com/office/drawing/2014/chart" uri="{C3380CC4-5D6E-409C-BE32-E72D297353CC}">
              <c16:uniqueId val="{00000001-88F3-426A-8188-6ADFF3591C1E}"/>
            </c:ext>
          </c:extLst>
        </c:ser>
        <c:dLbls>
          <c:showLegendKey val="0"/>
          <c:showVal val="1"/>
          <c:showCatName val="0"/>
          <c:showSerName val="0"/>
          <c:showPercent val="0"/>
          <c:showBubbleSize val="0"/>
        </c:dLbls>
        <c:smooth val="0"/>
        <c:axId val="417387632"/>
        <c:axId val="417384024"/>
      </c:lineChart>
      <c:catAx>
        <c:axId val="417387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MX"/>
          </a:p>
        </c:txPr>
        <c:crossAx val="417384024"/>
        <c:crosses val="autoZero"/>
        <c:auto val="1"/>
        <c:lblAlgn val="ctr"/>
        <c:lblOffset val="100"/>
        <c:noMultiLvlLbl val="0"/>
      </c:catAx>
      <c:valAx>
        <c:axId val="4173840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MX"/>
          </a:p>
        </c:txPr>
        <c:crossAx val="41738763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MX"/>
        </a:p>
      </c:txPr>
    </c:legend>
    <c:plotVisOnly val="1"/>
    <c:dispBlanksAs val="zero"/>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Estímulo autorizado</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A-6532-4B10-A3A4-5D94650AE902}"/>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4-6532-4B10-A3A4-5D94650AE902}"/>
              </c:ext>
            </c:extLst>
          </c:dPt>
          <c:dPt>
            <c:idx val="2"/>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7-6532-4B10-A3A4-5D94650AE902}"/>
              </c:ext>
            </c:extLst>
          </c:dPt>
          <c:dPt>
            <c:idx val="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3-6532-4B10-A3A4-5D94650AE902}"/>
              </c:ext>
            </c:extLst>
          </c:dPt>
          <c:dPt>
            <c:idx val="4"/>
            <c:bubble3D val="0"/>
            <c:spPr>
              <a:solidFill>
                <a:srgbClr val="FFC000"/>
              </a:solidFill>
              <a:ln w="19050">
                <a:solidFill>
                  <a:schemeClr val="lt1"/>
                </a:solidFill>
              </a:ln>
              <a:effectLst/>
            </c:spPr>
            <c:extLst>
              <c:ext xmlns:c16="http://schemas.microsoft.com/office/drawing/2014/chart" uri="{C3380CC4-5D6E-409C-BE32-E72D297353CC}">
                <c16:uniqueId val="{00000008-6532-4B10-A3A4-5D94650AE902}"/>
              </c:ext>
            </c:extLst>
          </c:dPt>
          <c:dPt>
            <c:idx val="5"/>
            <c:bubble3D val="0"/>
            <c:spPr>
              <a:solidFill>
                <a:schemeClr val="accent3"/>
              </a:solidFill>
              <a:ln w="19050">
                <a:solidFill>
                  <a:schemeClr val="lt1"/>
                </a:solidFill>
              </a:ln>
              <a:effectLst/>
            </c:spPr>
            <c:extLst>
              <c:ext xmlns:c16="http://schemas.microsoft.com/office/drawing/2014/chart" uri="{C3380CC4-5D6E-409C-BE32-E72D297353CC}">
                <c16:uniqueId val="{00000009-6532-4B10-A3A4-5D94650AE902}"/>
              </c:ext>
            </c:extLst>
          </c:dPt>
          <c:dLbls>
            <c:dLbl>
              <c:idx val="0"/>
              <c:layout>
                <c:manualLayout>
                  <c:x val="-9.5312304687564076E-2"/>
                  <c:y val="-4.958652952666312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A-6532-4B10-A3A4-5D94650AE902}"/>
                </c:ext>
              </c:extLst>
            </c:dLbl>
            <c:dLbl>
              <c:idx val="1"/>
              <c:layout>
                <c:manualLayout>
                  <c:x val="4.8806414433590989E-2"/>
                  <c:y val="-3.399975347037852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6532-4B10-A3A4-5D94650AE902}"/>
                </c:ext>
              </c:extLst>
            </c:dLbl>
            <c:dLbl>
              <c:idx val="2"/>
              <c:layout>
                <c:manualLayout>
                  <c:x val="0.13865809099143997"/>
                  <c:y val="3.387145139573693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532-4B10-A3A4-5D94650AE902}"/>
                </c:ext>
              </c:extLst>
            </c:dLbl>
            <c:dLbl>
              <c:idx val="3"/>
              <c:layout>
                <c:manualLayout>
                  <c:x val="-0.1416744942012815"/>
                  <c:y val="-0.26235077846468946"/>
                </c:manualLayout>
              </c:layout>
              <c:tx>
                <c:rich>
                  <a:bodyPr rot="0" spcFirstLastPara="1" vertOverflow="ellipsis" vert="horz"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fld id="{E662B9E6-D31A-4EB4-82FC-C9CB4F1EFB48}" type="PERCENTAGE">
                      <a:rPr lang="en-US" sz="1400"/>
                      <a:pPr>
                        <a:defRPr sz="1400"/>
                      </a:pPr>
                      <a:t>[PORCENTAJE]</a:t>
                    </a:fld>
                    <a:endParaRPr lang="es-MX"/>
                  </a:p>
                </c:rich>
              </c:tx>
              <c:numFmt formatCode="General"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MX"/>
                </a:p>
              </c:txPr>
              <c:dLblPos val="bestFit"/>
              <c:showLegendKey val="0"/>
              <c:showVal val="0"/>
              <c:showCatName val="0"/>
              <c:showSerName val="0"/>
              <c:showPercent val="1"/>
              <c:showBubbleSize val="0"/>
              <c:extLst>
                <c:ext xmlns:c15="http://schemas.microsoft.com/office/drawing/2012/chart" uri="{CE6537A1-D6FC-4f65-9D91-7224C49458BB}">
                  <c15:layout>
                    <c:manualLayout>
                      <c:w val="0.17637494213420535"/>
                      <c:h val="9.5583564059773932E-2"/>
                    </c:manualLayout>
                  </c15:layout>
                  <c15:dlblFieldTable/>
                  <c15:showDataLabelsRange val="0"/>
                </c:ext>
                <c:ext xmlns:c16="http://schemas.microsoft.com/office/drawing/2014/chart" uri="{C3380CC4-5D6E-409C-BE32-E72D297353CC}">
                  <c16:uniqueId val="{00000003-6532-4B10-A3A4-5D94650AE902}"/>
                </c:ext>
              </c:extLst>
            </c:dLbl>
            <c:dLbl>
              <c:idx val="4"/>
              <c:layout>
                <c:manualLayout>
                  <c:x val="-0.11738053891714602"/>
                  <c:y val="2.547196199651063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6532-4B10-A3A4-5D94650AE902}"/>
                </c:ext>
              </c:extLst>
            </c:dLbl>
            <c:dLbl>
              <c:idx val="5"/>
              <c:layout>
                <c:manualLayout>
                  <c:x val="-0.14038709304885399"/>
                  <c:y val="1.12982866191307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532-4B10-A3A4-5D94650AE902}"/>
                </c:ext>
              </c:extLst>
            </c:dLbl>
            <c:dLbl>
              <c:idx val="8"/>
              <c:layout>
                <c:manualLayout>
                  <c:x val="-8.7763671296345144E-2"/>
                  <c:y val="3.912758432591763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532-4B10-A3A4-5D94650AE902}"/>
                </c:ext>
              </c:extLst>
            </c:dLbl>
            <c:dLbl>
              <c:idx val="9"/>
              <c:layout>
                <c:manualLayout>
                  <c:x val="-0.10417872382564963"/>
                  <c:y val="-3.197461749970335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6532-4B10-A3A4-5D94650AE902}"/>
                </c:ext>
              </c:extLst>
            </c:dLbl>
            <c:numFmt formatCode="General"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MX"/>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Hoja1!$A$2:$A$7</c:f>
              <c:strCache>
                <c:ptCount val="6"/>
                <c:pt idx="0">
                  <c:v>Agricultura, cría y explotación de animales, aprovechamiento forestal, pesca y caza</c:v>
                </c:pt>
                <c:pt idx="1">
                  <c:v>Comercio al por mayor</c:v>
                </c:pt>
                <c:pt idx="2">
                  <c:v>Generación, transmisión y distribución de energía eléctrica, suministro de agua y de gas por ductos al consumidor final</c:v>
                </c:pt>
                <c:pt idx="3">
                  <c:v>Industrias manufactureras</c:v>
                </c:pt>
                <c:pt idx="4">
                  <c:v>Servicios profesionales, científicos y técnicos</c:v>
                </c:pt>
                <c:pt idx="5">
                  <c:v>Transportes, correos y almacenamiento</c:v>
                </c:pt>
              </c:strCache>
            </c:strRef>
          </c:cat>
          <c:val>
            <c:numRef>
              <c:f>Hoja1!$B$2:$B$7</c:f>
              <c:numCache>
                <c:formatCode>General</c:formatCode>
                <c:ptCount val="6"/>
                <c:pt idx="0">
                  <c:v>19</c:v>
                </c:pt>
                <c:pt idx="1">
                  <c:v>10</c:v>
                </c:pt>
                <c:pt idx="2">
                  <c:v>0.5</c:v>
                </c:pt>
                <c:pt idx="3">
                  <c:v>845.8</c:v>
                </c:pt>
                <c:pt idx="4">
                  <c:v>65</c:v>
                </c:pt>
                <c:pt idx="5">
                  <c:v>49</c:v>
                </c:pt>
              </c:numCache>
            </c:numRef>
          </c:val>
          <c:extLst>
            <c:ext xmlns:c16="http://schemas.microsoft.com/office/drawing/2014/chart" uri="{C3380CC4-5D6E-409C-BE32-E72D297353CC}">
              <c16:uniqueId val="{00000000-6532-4B10-A3A4-5D94650AE90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MX" sz="1200" dirty="0" smtClean="0"/>
              <a:t>Monto</a:t>
            </a:r>
            <a:r>
              <a:rPr lang="es-MX" sz="1200" baseline="0" dirty="0" smtClean="0"/>
              <a:t> asignado (MDP)</a:t>
            </a:r>
            <a:endParaRPr lang="es-MX"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MX"/>
        </a:p>
      </c:txPr>
    </c:title>
    <c:autoTitleDeleted val="0"/>
    <c:plotArea>
      <c:layout/>
      <c:barChart>
        <c:barDir val="col"/>
        <c:grouping val="clustered"/>
        <c:varyColors val="0"/>
        <c:ser>
          <c:idx val="0"/>
          <c:order val="0"/>
          <c:tx>
            <c:strRef>
              <c:f>Hoja1!$A$2</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Hoja1!$B$1:$C$1</c:f>
              <c:strCache>
                <c:ptCount val="2"/>
                <c:pt idx="0">
                  <c:v>2017</c:v>
                </c:pt>
                <c:pt idx="1">
                  <c:v>2018</c:v>
                </c:pt>
              </c:strCache>
            </c:strRef>
          </c:cat>
          <c:val>
            <c:numRef>
              <c:f>Hoja1!$B$2:$C$2</c:f>
              <c:numCache>
                <c:formatCode>General</c:formatCode>
                <c:ptCount val="2"/>
                <c:pt idx="0">
                  <c:v>658.4</c:v>
                </c:pt>
                <c:pt idx="1">
                  <c:v>331</c:v>
                </c:pt>
              </c:numCache>
            </c:numRef>
          </c:val>
          <c:extLst>
            <c:ext xmlns:c16="http://schemas.microsoft.com/office/drawing/2014/chart" uri="{C3380CC4-5D6E-409C-BE32-E72D297353CC}">
              <c16:uniqueId val="{00000000-FA43-40D7-B87E-7692ABDF8CA6}"/>
            </c:ext>
          </c:extLst>
        </c:ser>
        <c:dLbls>
          <c:showLegendKey val="0"/>
          <c:showVal val="0"/>
          <c:showCatName val="0"/>
          <c:showSerName val="0"/>
          <c:showPercent val="0"/>
          <c:showBubbleSize val="0"/>
        </c:dLbls>
        <c:gapWidth val="219"/>
        <c:overlap val="-27"/>
        <c:axId val="384408784"/>
        <c:axId val="384409112"/>
      </c:barChart>
      <c:catAx>
        <c:axId val="3844087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MX"/>
          </a:p>
        </c:txPr>
        <c:crossAx val="384409112"/>
        <c:crosses val="autoZero"/>
        <c:auto val="1"/>
        <c:lblAlgn val="ctr"/>
        <c:lblOffset val="100"/>
        <c:noMultiLvlLbl val="0"/>
      </c:catAx>
      <c:valAx>
        <c:axId val="384409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MX"/>
          </a:p>
        </c:txPr>
        <c:crossAx val="38440878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Estímulo autorizado</c:v>
                </c:pt>
              </c:strCache>
            </c:strRef>
          </c:tx>
          <c:dPt>
            <c:idx val="0"/>
            <c:bubble3D val="0"/>
            <c:spPr>
              <a:solidFill>
                <a:srgbClr val="A51F4F"/>
              </a:solidFill>
              <a:ln w="19050">
                <a:solidFill>
                  <a:schemeClr val="lt1"/>
                </a:solidFill>
              </a:ln>
              <a:effectLst/>
            </c:spPr>
            <c:extLst>
              <c:ext xmlns:c16="http://schemas.microsoft.com/office/drawing/2014/chart" uri="{C3380CC4-5D6E-409C-BE32-E72D297353CC}">
                <c16:uniqueId val="{0000000A-6532-4B10-A3A4-5D94650AE902}"/>
              </c:ext>
            </c:extLst>
          </c:dPt>
          <c:dPt>
            <c:idx val="1"/>
            <c:bubble3D val="0"/>
            <c:spPr>
              <a:solidFill>
                <a:srgbClr val="FFEEB7"/>
              </a:solidFill>
              <a:ln w="19050">
                <a:solidFill>
                  <a:schemeClr val="lt1"/>
                </a:solidFill>
              </a:ln>
              <a:effectLst/>
            </c:spPr>
            <c:extLst>
              <c:ext xmlns:c16="http://schemas.microsoft.com/office/drawing/2014/chart" uri="{C3380CC4-5D6E-409C-BE32-E72D297353CC}">
                <c16:uniqueId val="{00000004-6532-4B10-A3A4-5D94650AE902}"/>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7-6532-4B10-A3A4-5D94650AE902}"/>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3-6532-4B10-A3A4-5D94650AE902}"/>
              </c:ext>
            </c:extLst>
          </c:dPt>
          <c:dPt>
            <c:idx val="4"/>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8-6532-4B10-A3A4-5D94650AE902}"/>
              </c:ext>
            </c:extLst>
          </c:dPt>
          <c:dPt>
            <c:idx val="5"/>
            <c:bubble3D val="0"/>
            <c:spPr>
              <a:solidFill>
                <a:srgbClr val="A47170"/>
              </a:solidFill>
              <a:ln w="19050">
                <a:solidFill>
                  <a:schemeClr val="lt1"/>
                </a:solidFill>
              </a:ln>
              <a:effectLst/>
            </c:spPr>
            <c:extLst>
              <c:ext xmlns:c16="http://schemas.microsoft.com/office/drawing/2014/chart" uri="{C3380CC4-5D6E-409C-BE32-E72D297353CC}">
                <c16:uniqueId val="{00000009-6532-4B10-A3A4-5D94650AE902}"/>
              </c:ext>
            </c:extLst>
          </c:dPt>
          <c:dPt>
            <c:idx val="6"/>
            <c:bubble3D val="0"/>
            <c:spPr>
              <a:solidFill>
                <a:srgbClr val="46CC53"/>
              </a:solidFill>
              <a:ln w="19050">
                <a:solidFill>
                  <a:schemeClr val="lt1"/>
                </a:solidFill>
              </a:ln>
              <a:effectLst/>
            </c:spPr>
            <c:extLst>
              <c:ext xmlns:c16="http://schemas.microsoft.com/office/drawing/2014/chart" uri="{C3380CC4-5D6E-409C-BE32-E72D297353CC}">
                <c16:uniqueId val="{00000000-490F-4724-9C51-36C66035C337}"/>
              </c:ext>
            </c:extLst>
          </c:dPt>
          <c:dPt>
            <c:idx val="7"/>
            <c:bubble3D val="0"/>
            <c:spPr>
              <a:solidFill>
                <a:schemeClr val="accent6"/>
              </a:solidFill>
              <a:ln w="19050">
                <a:solidFill>
                  <a:schemeClr val="lt1"/>
                </a:solidFill>
              </a:ln>
              <a:effectLst/>
            </c:spPr>
            <c:extLst>
              <c:ext xmlns:c16="http://schemas.microsoft.com/office/drawing/2014/chart" uri="{C3380CC4-5D6E-409C-BE32-E72D297353CC}">
                <c16:uniqueId val="{00000001-490F-4724-9C51-36C66035C337}"/>
              </c:ext>
            </c:extLst>
          </c:dPt>
          <c:dPt>
            <c:idx val="8"/>
            <c:bubble3D val="0"/>
            <c:spPr>
              <a:solidFill>
                <a:schemeClr val="accent3"/>
              </a:solidFill>
              <a:ln w="19050">
                <a:solidFill>
                  <a:schemeClr val="lt1"/>
                </a:solidFill>
              </a:ln>
              <a:effectLst/>
            </c:spPr>
            <c:extLst>
              <c:ext xmlns:c16="http://schemas.microsoft.com/office/drawing/2014/chart" uri="{C3380CC4-5D6E-409C-BE32-E72D297353CC}">
                <c16:uniqueId val="{00000005-6532-4B10-A3A4-5D94650AE902}"/>
              </c:ext>
            </c:extLst>
          </c:dPt>
          <c:dPt>
            <c:idx val="9"/>
            <c:bubble3D val="0"/>
            <c:spPr>
              <a:solidFill>
                <a:schemeClr val="accent4"/>
              </a:solidFill>
              <a:ln w="19050">
                <a:solidFill>
                  <a:schemeClr val="lt1"/>
                </a:solidFill>
              </a:ln>
              <a:effectLst/>
            </c:spPr>
            <c:extLst>
              <c:ext xmlns:c16="http://schemas.microsoft.com/office/drawing/2014/chart" uri="{C3380CC4-5D6E-409C-BE32-E72D297353CC}">
                <c16:uniqueId val="{00000006-6532-4B10-A3A4-5D94650AE902}"/>
              </c:ext>
            </c:extLst>
          </c:dPt>
          <c:dLbls>
            <c:dLbl>
              <c:idx val="0"/>
              <c:layout>
                <c:manualLayout>
                  <c:x val="6.9004501482686317E-2"/>
                  <c:y val="1.340287605988302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A-6532-4B10-A3A4-5D94650AE902}"/>
                </c:ext>
              </c:extLst>
            </c:dLbl>
            <c:dLbl>
              <c:idx val="1"/>
              <c:layout>
                <c:manualLayout>
                  <c:x val="-1.3935088544863675E-2"/>
                  <c:y val="-3.259543620356877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6532-4B10-A3A4-5D94650AE902}"/>
                </c:ext>
              </c:extLst>
            </c:dLbl>
            <c:dLbl>
              <c:idx val="3"/>
              <c:layout>
                <c:manualLayout>
                  <c:x val="3.0629807960734532E-2"/>
                  <c:y val="-2.9999613589742947E-2"/>
                </c:manualLayout>
              </c:layout>
              <c:tx>
                <c:rich>
                  <a:bodyPr/>
                  <a:lstStyle/>
                  <a:p>
                    <a:fld id="{E662B9E6-D31A-4EB4-82FC-C9CB4F1EFB48}" type="PERCENTAGE">
                      <a:rPr lang="en-US" sz="1400"/>
                      <a:pPr/>
                      <a:t>[PORCENTAJE]</a:t>
                    </a:fld>
                    <a:endParaRPr lang="es-MX"/>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532-4B10-A3A4-5D94650AE902}"/>
                </c:ext>
              </c:extLst>
            </c:dLbl>
            <c:dLbl>
              <c:idx val="4"/>
              <c:layout>
                <c:manualLayout>
                  <c:x val="2.8118041272613341E-2"/>
                  <c:y val="-7.6470311877556317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6532-4B10-A3A4-5D94650AE902}"/>
                </c:ext>
              </c:extLst>
            </c:dLbl>
            <c:dLbl>
              <c:idx val="5"/>
              <c:layout>
                <c:manualLayout>
                  <c:x val="2.8865540557217418E-3"/>
                  <c:y val="8.026893465034924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532-4B10-A3A4-5D94650AE902}"/>
                </c:ext>
              </c:extLst>
            </c:dLbl>
            <c:dLbl>
              <c:idx val="6"/>
              <c:layout>
                <c:manualLayout>
                  <c:x val="-3.6906886506123324E-2"/>
                  <c:y val="-2.702175267352809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490F-4724-9C51-36C66035C337}"/>
                </c:ext>
              </c:extLst>
            </c:dLbl>
            <c:dLbl>
              <c:idx val="7"/>
              <c:layout>
                <c:manualLayout>
                  <c:x val="9.5916641345966183E-2"/>
                  <c:y val="-0.2286727207889117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90F-4724-9C51-36C66035C337}"/>
                </c:ext>
              </c:extLst>
            </c:dLbl>
            <c:dLbl>
              <c:idx val="8"/>
              <c:layout>
                <c:manualLayout>
                  <c:x val="-5.0256650019280112E-2"/>
                  <c:y val="-2.538164664424975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532-4B10-A3A4-5D94650AE902}"/>
                </c:ext>
              </c:extLst>
            </c:dLbl>
            <c:numFmt formatCode="General"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MX"/>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Hoja1!$A$2:$A$11</c:f>
              <c:strCache>
                <c:ptCount val="10"/>
                <c:pt idx="0">
                  <c:v>Alimentos</c:v>
                </c:pt>
                <c:pt idx="1">
                  <c:v>Automotriz</c:v>
                </c:pt>
                <c:pt idx="2">
                  <c:v>Cuidado del Medio ambiente</c:v>
                </c:pt>
                <c:pt idx="3">
                  <c:v>Higiene</c:v>
                </c:pt>
                <c:pt idx="4">
                  <c:v>Industria 4.0</c:v>
                </c:pt>
                <c:pt idx="5">
                  <c:v>Metalúrgico</c:v>
                </c:pt>
                <c:pt idx="6">
                  <c:v>Plástico y hule</c:v>
                </c:pt>
                <c:pt idx="7">
                  <c:v>Productos industriales</c:v>
                </c:pt>
                <c:pt idx="8">
                  <c:v>Salud</c:v>
                </c:pt>
                <c:pt idx="9">
                  <c:v>Tecnología de la infomación</c:v>
                </c:pt>
              </c:strCache>
            </c:strRef>
          </c:cat>
          <c:val>
            <c:numRef>
              <c:f>Hoja1!$B$2:$B$11</c:f>
              <c:numCache>
                <c:formatCode>General</c:formatCode>
                <c:ptCount val="10"/>
                <c:pt idx="0">
                  <c:v>16.2</c:v>
                </c:pt>
                <c:pt idx="1">
                  <c:v>238.5</c:v>
                </c:pt>
                <c:pt idx="2">
                  <c:v>18.8</c:v>
                </c:pt>
                <c:pt idx="3">
                  <c:v>89.5</c:v>
                </c:pt>
                <c:pt idx="4">
                  <c:v>3.6</c:v>
                </c:pt>
                <c:pt idx="5">
                  <c:v>64.400000000000006</c:v>
                </c:pt>
                <c:pt idx="6">
                  <c:v>8.4</c:v>
                </c:pt>
                <c:pt idx="7">
                  <c:v>316.60000000000002</c:v>
                </c:pt>
                <c:pt idx="8">
                  <c:v>217.3</c:v>
                </c:pt>
                <c:pt idx="9">
                  <c:v>16.100000000000001</c:v>
                </c:pt>
              </c:numCache>
            </c:numRef>
          </c:val>
          <c:extLst>
            <c:ext xmlns:c16="http://schemas.microsoft.com/office/drawing/2014/chart" uri="{C3380CC4-5D6E-409C-BE32-E72D297353CC}">
              <c16:uniqueId val="{00000000-6532-4B10-A3A4-5D94650AE902}"/>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MX" sz="1200" dirty="0" smtClean="0"/>
              <a:t>Monto</a:t>
            </a:r>
            <a:r>
              <a:rPr lang="es-MX" sz="1200" baseline="0" dirty="0" smtClean="0"/>
              <a:t> asignado (MDP)</a:t>
            </a:r>
            <a:endParaRPr lang="es-MX"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MX"/>
        </a:p>
      </c:txPr>
    </c:title>
    <c:autoTitleDeleted val="0"/>
    <c:plotArea>
      <c:layout/>
      <c:barChart>
        <c:barDir val="col"/>
        <c:grouping val="clustered"/>
        <c:varyColors val="0"/>
        <c:ser>
          <c:idx val="0"/>
          <c:order val="0"/>
          <c:tx>
            <c:strRef>
              <c:f>Hoja1!$A$2</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Hoja1!$B$1:$C$1</c:f>
              <c:strCache>
                <c:ptCount val="2"/>
                <c:pt idx="0">
                  <c:v>2017</c:v>
                </c:pt>
                <c:pt idx="1">
                  <c:v>2018</c:v>
                </c:pt>
              </c:strCache>
            </c:strRef>
          </c:cat>
          <c:val>
            <c:numRef>
              <c:f>Hoja1!$B$2:$C$2</c:f>
              <c:numCache>
                <c:formatCode>General</c:formatCode>
                <c:ptCount val="2"/>
                <c:pt idx="0">
                  <c:v>658.4</c:v>
                </c:pt>
                <c:pt idx="1">
                  <c:v>331</c:v>
                </c:pt>
              </c:numCache>
            </c:numRef>
          </c:val>
          <c:extLst>
            <c:ext xmlns:c16="http://schemas.microsoft.com/office/drawing/2014/chart" uri="{C3380CC4-5D6E-409C-BE32-E72D297353CC}">
              <c16:uniqueId val="{00000000-9C79-4B21-BD3D-D1A81ED67F21}"/>
            </c:ext>
          </c:extLst>
        </c:ser>
        <c:dLbls>
          <c:showLegendKey val="0"/>
          <c:showVal val="0"/>
          <c:showCatName val="0"/>
          <c:showSerName val="0"/>
          <c:showPercent val="0"/>
          <c:showBubbleSize val="0"/>
        </c:dLbls>
        <c:gapWidth val="219"/>
        <c:overlap val="-27"/>
        <c:axId val="384408784"/>
        <c:axId val="384409112"/>
      </c:barChart>
      <c:catAx>
        <c:axId val="3844087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MX"/>
          </a:p>
        </c:txPr>
        <c:crossAx val="384409112"/>
        <c:crosses val="autoZero"/>
        <c:auto val="1"/>
        <c:lblAlgn val="ctr"/>
        <c:lblOffset val="100"/>
        <c:noMultiLvlLbl val="0"/>
      </c:catAx>
      <c:valAx>
        <c:axId val="384409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MX"/>
          </a:p>
        </c:txPr>
        <c:crossAx val="38440878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MX" sz="1400" b="1" dirty="0"/>
              <a:t>Estímulos autorizados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MX"/>
        </a:p>
      </c:txPr>
    </c:title>
    <c:autoTitleDeleted val="0"/>
    <c:plotArea>
      <c:layout>
        <c:manualLayout>
          <c:layoutTarget val="inner"/>
          <c:xMode val="edge"/>
          <c:yMode val="edge"/>
          <c:x val="4.7928702159544076E-2"/>
          <c:y val="0.1867761640441743"/>
          <c:w val="0.87081957449535763"/>
          <c:h val="0.42006057628839916"/>
        </c:manualLayout>
      </c:layout>
      <c:barChart>
        <c:barDir val="col"/>
        <c:grouping val="clustered"/>
        <c:varyColors val="0"/>
        <c:ser>
          <c:idx val="0"/>
          <c:order val="0"/>
          <c:tx>
            <c:strRef>
              <c:f>Hoja1!$B$1</c:f>
              <c:strCache>
                <c:ptCount val="1"/>
                <c:pt idx="0">
                  <c:v>CANTIDAD DE PROYECTOS</c:v>
                </c:pt>
              </c:strCache>
            </c:strRef>
          </c:tx>
          <c:spPr>
            <a:solidFill>
              <a:schemeClr val="accent1"/>
            </a:solidFill>
            <a:ln>
              <a:noFill/>
            </a:ln>
            <a:effectLst/>
          </c:spPr>
          <c:invertIfNegative val="0"/>
          <c:cat>
            <c:strRef>
              <c:f>Hoja1!$A$2:$A$18</c:f>
              <c:strCache>
                <c:ptCount val="17"/>
                <c:pt idx="0">
                  <c:v>Guanajuato</c:v>
                </c:pt>
                <c:pt idx="1">
                  <c:v>Coahuila</c:v>
                </c:pt>
                <c:pt idx="2">
                  <c:v>Puebla</c:v>
                </c:pt>
                <c:pt idx="3">
                  <c:v>Ciudad de México</c:v>
                </c:pt>
                <c:pt idx="4">
                  <c:v>Tlaxcala</c:v>
                </c:pt>
                <c:pt idx="5">
                  <c:v>Jalisco</c:v>
                </c:pt>
                <c:pt idx="6">
                  <c:v>Nuevo León</c:v>
                </c:pt>
                <c:pt idx="7">
                  <c:v>Querétaro</c:v>
                </c:pt>
                <c:pt idx="8">
                  <c:v>México</c:v>
                </c:pt>
                <c:pt idx="9">
                  <c:v>Michoacán</c:v>
                </c:pt>
                <c:pt idx="10">
                  <c:v>Aguascalientes</c:v>
                </c:pt>
                <c:pt idx="11">
                  <c:v>Chihuahua</c:v>
                </c:pt>
                <c:pt idx="12">
                  <c:v>Hidalgo</c:v>
                </c:pt>
                <c:pt idx="13">
                  <c:v>Baja California</c:v>
                </c:pt>
                <c:pt idx="14">
                  <c:v>Sonora</c:v>
                </c:pt>
                <c:pt idx="15">
                  <c:v>Morelos</c:v>
                </c:pt>
                <c:pt idx="16">
                  <c:v>Oaxaca</c:v>
                </c:pt>
              </c:strCache>
            </c:strRef>
          </c:cat>
          <c:val>
            <c:numRef>
              <c:f>Hoja1!$B$2:$B$18</c:f>
              <c:numCache>
                <c:formatCode>General</c:formatCode>
                <c:ptCount val="17"/>
                <c:pt idx="0">
                  <c:v>5</c:v>
                </c:pt>
                <c:pt idx="1">
                  <c:v>5</c:v>
                </c:pt>
                <c:pt idx="2">
                  <c:v>4</c:v>
                </c:pt>
                <c:pt idx="3">
                  <c:v>15</c:v>
                </c:pt>
                <c:pt idx="4">
                  <c:v>2</c:v>
                </c:pt>
                <c:pt idx="5">
                  <c:v>12</c:v>
                </c:pt>
                <c:pt idx="6">
                  <c:v>11</c:v>
                </c:pt>
                <c:pt idx="7">
                  <c:v>5</c:v>
                </c:pt>
                <c:pt idx="8">
                  <c:v>8</c:v>
                </c:pt>
                <c:pt idx="9">
                  <c:v>1</c:v>
                </c:pt>
                <c:pt idx="10">
                  <c:v>1</c:v>
                </c:pt>
                <c:pt idx="11">
                  <c:v>2</c:v>
                </c:pt>
                <c:pt idx="12">
                  <c:v>4</c:v>
                </c:pt>
                <c:pt idx="13">
                  <c:v>2</c:v>
                </c:pt>
                <c:pt idx="14">
                  <c:v>2</c:v>
                </c:pt>
                <c:pt idx="15">
                  <c:v>1</c:v>
                </c:pt>
                <c:pt idx="16">
                  <c:v>1</c:v>
                </c:pt>
              </c:numCache>
            </c:numRef>
          </c:val>
          <c:extLst>
            <c:ext xmlns:c16="http://schemas.microsoft.com/office/drawing/2014/chart" uri="{C3380CC4-5D6E-409C-BE32-E72D297353CC}">
              <c16:uniqueId val="{00000000-4557-4CCF-A35C-AD910C70AD8C}"/>
            </c:ext>
          </c:extLst>
        </c:ser>
        <c:dLbls>
          <c:showLegendKey val="0"/>
          <c:showVal val="0"/>
          <c:showCatName val="0"/>
          <c:showSerName val="0"/>
          <c:showPercent val="0"/>
          <c:showBubbleSize val="0"/>
        </c:dLbls>
        <c:gapWidth val="219"/>
        <c:axId val="546193704"/>
        <c:axId val="546188456"/>
      </c:barChart>
      <c:lineChart>
        <c:grouping val="standard"/>
        <c:varyColors val="0"/>
        <c:ser>
          <c:idx val="1"/>
          <c:order val="1"/>
          <c:tx>
            <c:strRef>
              <c:f>Hoja1!$C$1</c:f>
              <c:strCache>
                <c:ptCount val="1"/>
                <c:pt idx="0">
                  <c:v>Monto asignado (MDP)</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3"/>
              <c:layout>
                <c:manualLayout>
                  <c:x val="-3.5085175756287209E-4"/>
                  <c:y val="-8.39733401175311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557-4CCF-A35C-AD910C70AD8C}"/>
                </c:ext>
              </c:extLst>
            </c:dLbl>
            <c:dLbl>
              <c:idx val="5"/>
              <c:layout>
                <c:manualLayout>
                  <c:x val="-2.4559623029401048E-3"/>
                  <c:y val="-0.1212948246142117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557-4CCF-A35C-AD910C70AD8C}"/>
                </c:ext>
              </c:extLst>
            </c:dLbl>
            <c:dLbl>
              <c:idx val="6"/>
              <c:layout>
                <c:manualLayout>
                  <c:x val="3.5085175756287209E-4"/>
                  <c:y val="-0.1159631839718288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557-4CCF-A35C-AD910C70AD8C}"/>
                </c:ext>
              </c:extLst>
            </c:dLbl>
            <c:dLbl>
              <c:idx val="8"/>
              <c:layout>
                <c:manualLayout>
                  <c:x val="3.1576658180658486E-3"/>
                  <c:y val="-0.1212948246142117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557-4CCF-A35C-AD910C70AD8C}"/>
                </c:ext>
              </c:extLst>
            </c:dLbl>
            <c:dLbl>
              <c:idx val="12"/>
              <c:layout>
                <c:manualLayout>
                  <c:x val="-1.7191736120580836E-2"/>
                  <c:y val="-0.12396064493540318"/>
                </c:manualLayout>
              </c:layout>
              <c:numFmt formatCode="&quot;$&quot;#,##0.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MX"/>
                </a:p>
              </c:txPr>
              <c:dLblPos val="r"/>
              <c:showLegendKey val="0"/>
              <c:showVal val="1"/>
              <c:showCatName val="0"/>
              <c:showSerName val="0"/>
              <c:showPercent val="0"/>
              <c:showBubbleSize val="0"/>
              <c:extLst>
                <c:ext xmlns:c15="http://schemas.microsoft.com/office/drawing/2012/chart" uri="{CE6537A1-D6FC-4f65-9D91-7224C49458BB}">
                  <c15:layout>
                    <c:manualLayout>
                      <c:w val="3.2980065210909973E-2"/>
                      <c:h val="8.2640429956935463E-2"/>
                    </c:manualLayout>
                  </c15:layout>
                </c:ext>
                <c:ext xmlns:c16="http://schemas.microsoft.com/office/drawing/2014/chart" uri="{C3380CC4-5D6E-409C-BE32-E72D297353CC}">
                  <c16:uniqueId val="{00000007-4557-4CCF-A35C-AD910C70AD8C}"/>
                </c:ext>
              </c:extLst>
            </c:dLbl>
            <c:numFmt formatCode="&quot;$&quot;#,##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Guanajuato</c:v>
                </c:pt>
                <c:pt idx="1">
                  <c:v>Coahuila</c:v>
                </c:pt>
                <c:pt idx="2">
                  <c:v>Puebla</c:v>
                </c:pt>
                <c:pt idx="3">
                  <c:v>Ciudad de México</c:v>
                </c:pt>
                <c:pt idx="4">
                  <c:v>Tlaxcala</c:v>
                </c:pt>
                <c:pt idx="5">
                  <c:v>Jalisco</c:v>
                </c:pt>
                <c:pt idx="6">
                  <c:v>Nuevo León</c:v>
                </c:pt>
                <c:pt idx="7">
                  <c:v>Querétaro</c:v>
                </c:pt>
                <c:pt idx="8">
                  <c:v>México</c:v>
                </c:pt>
                <c:pt idx="9">
                  <c:v>Michoacán</c:v>
                </c:pt>
                <c:pt idx="10">
                  <c:v>Aguascalientes</c:v>
                </c:pt>
                <c:pt idx="11">
                  <c:v>Chihuahua</c:v>
                </c:pt>
                <c:pt idx="12">
                  <c:v>Hidalgo</c:v>
                </c:pt>
                <c:pt idx="13">
                  <c:v>Baja California</c:v>
                </c:pt>
                <c:pt idx="14">
                  <c:v>Sonora</c:v>
                </c:pt>
                <c:pt idx="15">
                  <c:v>Morelos</c:v>
                </c:pt>
                <c:pt idx="16">
                  <c:v>Oaxaca</c:v>
                </c:pt>
              </c:strCache>
            </c:strRef>
          </c:cat>
          <c:val>
            <c:numRef>
              <c:f>Hoja1!$C$2:$C$18</c:f>
              <c:numCache>
                <c:formatCode>_("$"* #,##0.00_);_("$"* \(#,##0.00\);_("$"* "-"??_);_(@_)</c:formatCode>
                <c:ptCount val="17"/>
                <c:pt idx="0">
                  <c:v>166.2</c:v>
                </c:pt>
                <c:pt idx="1">
                  <c:v>165.8</c:v>
                </c:pt>
                <c:pt idx="2">
                  <c:v>138.9</c:v>
                </c:pt>
                <c:pt idx="3">
                  <c:v>126</c:v>
                </c:pt>
                <c:pt idx="4">
                  <c:v>89.5</c:v>
                </c:pt>
                <c:pt idx="5">
                  <c:v>76.7</c:v>
                </c:pt>
                <c:pt idx="6">
                  <c:v>66.5</c:v>
                </c:pt>
                <c:pt idx="7">
                  <c:v>44.2</c:v>
                </c:pt>
                <c:pt idx="8">
                  <c:v>41.1</c:v>
                </c:pt>
                <c:pt idx="9">
                  <c:v>25.6</c:v>
                </c:pt>
                <c:pt idx="10">
                  <c:v>13</c:v>
                </c:pt>
                <c:pt idx="11">
                  <c:v>12.3</c:v>
                </c:pt>
                <c:pt idx="12">
                  <c:v>9.6999999999999993</c:v>
                </c:pt>
                <c:pt idx="13">
                  <c:v>9.3000000000000007</c:v>
                </c:pt>
                <c:pt idx="14">
                  <c:v>3.2</c:v>
                </c:pt>
                <c:pt idx="15">
                  <c:v>0.7</c:v>
                </c:pt>
                <c:pt idx="16">
                  <c:v>0.3</c:v>
                </c:pt>
              </c:numCache>
            </c:numRef>
          </c:val>
          <c:smooth val="1"/>
          <c:extLst>
            <c:ext xmlns:c16="http://schemas.microsoft.com/office/drawing/2014/chart" uri="{C3380CC4-5D6E-409C-BE32-E72D297353CC}">
              <c16:uniqueId val="{00000001-4557-4CCF-A35C-AD910C70AD8C}"/>
            </c:ext>
          </c:extLst>
        </c:ser>
        <c:dLbls>
          <c:showLegendKey val="0"/>
          <c:showVal val="0"/>
          <c:showCatName val="0"/>
          <c:showSerName val="0"/>
          <c:showPercent val="0"/>
          <c:showBubbleSize val="0"/>
        </c:dLbls>
        <c:marker val="1"/>
        <c:smooth val="0"/>
        <c:axId val="622303176"/>
        <c:axId val="622300880"/>
      </c:lineChart>
      <c:catAx>
        <c:axId val="546193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MX"/>
          </a:p>
        </c:txPr>
        <c:crossAx val="546188456"/>
        <c:crosses val="autoZero"/>
        <c:auto val="1"/>
        <c:lblAlgn val="ctr"/>
        <c:lblOffset val="100"/>
        <c:noMultiLvlLbl val="0"/>
      </c:catAx>
      <c:valAx>
        <c:axId val="546188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MX"/>
          </a:p>
        </c:txPr>
        <c:crossAx val="546193704"/>
        <c:crosses val="autoZero"/>
        <c:crossBetween val="between"/>
      </c:valAx>
      <c:valAx>
        <c:axId val="622300880"/>
        <c:scaling>
          <c:orientation val="minMax"/>
        </c:scaling>
        <c:delete val="0"/>
        <c:axPos val="r"/>
        <c:numFmt formatCode="_(&quot;$&quot;* #,##0.00_);_(&quot;$&quot;* \(#,##0.00\);_(&quot;$&quot;* &quot;-&quot;??_);_(@_)"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MX"/>
          </a:p>
        </c:txPr>
        <c:crossAx val="622303176"/>
        <c:crosses val="max"/>
        <c:crossBetween val="between"/>
      </c:valAx>
      <c:catAx>
        <c:axId val="622303176"/>
        <c:scaling>
          <c:orientation val="minMax"/>
        </c:scaling>
        <c:delete val="1"/>
        <c:axPos val="b"/>
        <c:numFmt formatCode="General" sourceLinked="1"/>
        <c:majorTickMark val="out"/>
        <c:minorTickMark val="none"/>
        <c:tickLblPos val="nextTo"/>
        <c:crossAx val="622300880"/>
        <c:crosses val="autoZero"/>
        <c:auto val="1"/>
        <c:lblAlgn val="ctr"/>
        <c:lblOffset val="100"/>
        <c:noMultiLvlLbl val="0"/>
      </c:catAx>
      <c:spPr>
        <a:noFill/>
        <a:ln>
          <a:noFill/>
        </a:ln>
        <a:effectLst/>
      </c:spPr>
    </c:plotArea>
    <c:legend>
      <c:legendPos val="b"/>
      <c:layout>
        <c:manualLayout>
          <c:xMode val="edge"/>
          <c:yMode val="edge"/>
          <c:x val="0.25399998629744314"/>
          <c:y val="0.90638520641845566"/>
          <c:w val="0.45879619060079746"/>
          <c:h val="9.044687544867645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MX"/>
        </a:p>
      </c:txPr>
    </c:legend>
    <c:plotVisOnly val="1"/>
    <c:dispBlanksAs val="gap"/>
    <c:showDLblsOverMax val="0"/>
  </c:chart>
  <c:spPr>
    <a:noFill/>
    <a:ln>
      <a:noFill/>
    </a:ln>
    <a:effectLst/>
  </c:spPr>
  <c:txPr>
    <a:bodyPr/>
    <a:lstStyle/>
    <a:p>
      <a:pPr>
        <a:defRPr sz="1000">
          <a:latin typeface="Times New Roman" panose="02020603050405020304" pitchFamily="18" charset="0"/>
          <a:cs typeface="Times New Roman" panose="02020603050405020304" pitchFamily="18" charset="0"/>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8B3877-35E5-406F-AEFE-2E66E2FC47BD}"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s-MX"/>
        </a:p>
      </dgm:t>
    </dgm:pt>
    <dgm:pt modelId="{AB3C9805-58A8-462B-9781-8285E35B9EAB}">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1400" b="1" i="0" dirty="0" smtClean="0">
              <a:solidFill>
                <a:schemeClr val="tx1"/>
              </a:solidFill>
              <a:latin typeface="Times New Roman" panose="02020603050405020304" pitchFamily="18" charset="0"/>
              <a:cs typeface="Times New Roman" panose="02020603050405020304" pitchFamily="18" charset="0"/>
            </a:rPr>
            <a:t>Derrama laboral</a:t>
          </a:r>
        </a:p>
      </dgm:t>
    </dgm:pt>
    <dgm:pt modelId="{D7930CE5-DC39-4732-9D33-F4C74B3FF766}" type="parTrans" cxnId="{213DB80B-CA4F-41D4-932E-E49917794B61}">
      <dgm:prSet/>
      <dgm:spPr/>
      <dgm:t>
        <a:bodyPr/>
        <a:lstStyle/>
        <a:p>
          <a:endParaRPr lang="es-MX" sz="1000" b="0" i="0">
            <a:solidFill>
              <a:schemeClr val="tx1"/>
            </a:solidFill>
          </a:endParaRPr>
        </a:p>
      </dgm:t>
    </dgm:pt>
    <dgm:pt modelId="{A49548B0-189D-4F66-8605-03B57DFCA7A9}" type="sibTrans" cxnId="{213DB80B-CA4F-41D4-932E-E49917794B61}">
      <dgm:prSet/>
      <dgm:spPr/>
      <dgm:t>
        <a:bodyPr/>
        <a:lstStyle/>
        <a:p>
          <a:endParaRPr lang="es-MX" sz="1000" b="0" i="0">
            <a:solidFill>
              <a:schemeClr val="tx1"/>
            </a:solidFill>
          </a:endParaRPr>
        </a:p>
      </dgm:t>
    </dgm:pt>
    <dgm:pt modelId="{3E7EBCE8-E384-4A40-93BB-AB1290CBAFEC}">
      <dgm:prSet phldrT="[Texto]" custT="1"/>
      <dgm:spPr>
        <a:solidFill>
          <a:schemeClr val="accent3">
            <a:lumMod val="60000"/>
            <a:lumOff val="40000"/>
          </a:schemeClr>
        </a:solidFill>
        <a:ln>
          <a:no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1400" b="1" i="0" dirty="0" smtClean="0">
              <a:solidFill>
                <a:schemeClr val="tx1"/>
              </a:solidFill>
              <a:latin typeface="Times New Roman" panose="02020603050405020304" pitchFamily="18" charset="0"/>
              <a:cs typeface="Times New Roman" panose="02020603050405020304" pitchFamily="18" charset="0"/>
            </a:rPr>
            <a:t>Derrama en redes de negocios</a:t>
          </a:r>
        </a:p>
      </dgm:t>
    </dgm:pt>
    <dgm:pt modelId="{EF3AC62F-2A4D-4611-97C7-30EE43458EB5}" type="parTrans" cxnId="{AD15C53A-2C94-400F-9CC6-3DEB293E7596}">
      <dgm:prSet/>
      <dgm:spPr/>
      <dgm:t>
        <a:bodyPr/>
        <a:lstStyle/>
        <a:p>
          <a:endParaRPr lang="es-MX" sz="1000" b="0" i="0">
            <a:solidFill>
              <a:schemeClr val="tx1"/>
            </a:solidFill>
          </a:endParaRPr>
        </a:p>
      </dgm:t>
    </dgm:pt>
    <dgm:pt modelId="{0DFBD18B-315C-4126-99CC-BBA57A618E6E}" type="sibTrans" cxnId="{AD15C53A-2C94-400F-9CC6-3DEB293E7596}">
      <dgm:prSet/>
      <dgm:spPr/>
      <dgm:t>
        <a:bodyPr/>
        <a:lstStyle/>
        <a:p>
          <a:endParaRPr lang="es-MX" sz="1000" b="0" i="0">
            <a:solidFill>
              <a:schemeClr val="tx1"/>
            </a:solidFill>
          </a:endParaRPr>
        </a:p>
      </dgm:t>
    </dgm:pt>
    <dgm:pt modelId="{11D325C9-19B9-4868-9D9E-9543C6AA24F0}">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1400" b="1" i="0" dirty="0" smtClean="0">
              <a:solidFill>
                <a:schemeClr val="tx1"/>
              </a:solidFill>
              <a:latin typeface="Times New Roman" panose="02020603050405020304" pitchFamily="18" charset="0"/>
              <a:cs typeface="Times New Roman" panose="02020603050405020304" pitchFamily="18" charset="0"/>
            </a:rPr>
            <a:t>Derrama en competitividad</a:t>
          </a:r>
        </a:p>
      </dgm:t>
    </dgm:pt>
    <dgm:pt modelId="{D5FDB4BD-DBEC-4D61-8165-4828E978C0EA}" type="parTrans" cxnId="{AB2BD0BE-D954-4084-AC46-20AC72EC3378}">
      <dgm:prSet/>
      <dgm:spPr/>
      <dgm:t>
        <a:bodyPr/>
        <a:lstStyle/>
        <a:p>
          <a:endParaRPr lang="es-MX" sz="1000" b="0" i="0">
            <a:solidFill>
              <a:schemeClr val="tx1"/>
            </a:solidFill>
          </a:endParaRPr>
        </a:p>
      </dgm:t>
    </dgm:pt>
    <dgm:pt modelId="{B571C587-FC0A-4FDB-A14F-C93252C36169}" type="sibTrans" cxnId="{AB2BD0BE-D954-4084-AC46-20AC72EC3378}">
      <dgm:prSet/>
      <dgm:spPr/>
      <dgm:t>
        <a:bodyPr/>
        <a:lstStyle/>
        <a:p>
          <a:endParaRPr lang="es-MX" sz="1000" b="0" i="0">
            <a:solidFill>
              <a:schemeClr val="tx1"/>
            </a:solidFill>
          </a:endParaRPr>
        </a:p>
      </dgm:t>
    </dgm:pt>
    <dgm:pt modelId="{5FF4C4C1-BD09-48D7-A796-669453E40A25}">
      <dgm:prSet phldrT="[Texto]" custT="1"/>
      <dgm:spPr/>
      <dgm:t>
        <a:bodyPr/>
        <a:lstStyle/>
        <a:p>
          <a:r>
            <a:rPr lang="es-MX" sz="1400" b="1" i="0" dirty="0" smtClean="0">
              <a:solidFill>
                <a:schemeClr val="tx1"/>
              </a:solidFill>
              <a:latin typeface="Times New Roman" panose="02020603050405020304" pitchFamily="18" charset="0"/>
              <a:cs typeface="Times New Roman" panose="02020603050405020304" pitchFamily="18" charset="0"/>
            </a:rPr>
            <a:t>Derramas por bienestar al consumidor</a:t>
          </a:r>
          <a:endParaRPr lang="es-MX" sz="1400" b="1" i="0" dirty="0">
            <a:solidFill>
              <a:schemeClr val="tx1"/>
            </a:solidFill>
            <a:latin typeface="Times New Roman" panose="02020603050405020304" pitchFamily="18" charset="0"/>
            <a:cs typeface="Times New Roman" panose="02020603050405020304" pitchFamily="18" charset="0"/>
          </a:endParaRPr>
        </a:p>
      </dgm:t>
    </dgm:pt>
    <dgm:pt modelId="{F34DED47-9046-468F-8694-7615B1FB07E4}" type="parTrans" cxnId="{73669FF6-6217-47F8-9E3E-E9E2E2F45F74}">
      <dgm:prSet/>
      <dgm:spPr/>
      <dgm:t>
        <a:bodyPr/>
        <a:lstStyle/>
        <a:p>
          <a:endParaRPr lang="es-MX" sz="1000" b="0" i="0">
            <a:solidFill>
              <a:schemeClr val="tx1"/>
            </a:solidFill>
          </a:endParaRPr>
        </a:p>
      </dgm:t>
    </dgm:pt>
    <dgm:pt modelId="{77AE2E49-3F9D-4A3B-963B-006AC473D27E}" type="sibTrans" cxnId="{73669FF6-6217-47F8-9E3E-E9E2E2F45F74}">
      <dgm:prSet/>
      <dgm:spPr/>
      <dgm:t>
        <a:bodyPr/>
        <a:lstStyle/>
        <a:p>
          <a:endParaRPr lang="es-MX" sz="1000" b="0" i="0">
            <a:solidFill>
              <a:schemeClr val="tx1"/>
            </a:solidFill>
          </a:endParaRPr>
        </a:p>
      </dgm:t>
    </dgm:pt>
    <dgm:pt modelId="{E3BFA36A-EC23-4441-9FDF-7A6F1918ED8E}" type="pres">
      <dgm:prSet presAssocID="{AB8B3877-35E5-406F-AEFE-2E66E2FC47BD}" presName="cycle" presStyleCnt="0">
        <dgm:presLayoutVars>
          <dgm:dir/>
          <dgm:resizeHandles val="exact"/>
        </dgm:presLayoutVars>
      </dgm:prSet>
      <dgm:spPr/>
      <dgm:t>
        <a:bodyPr/>
        <a:lstStyle/>
        <a:p>
          <a:endParaRPr lang="es-MX"/>
        </a:p>
      </dgm:t>
    </dgm:pt>
    <dgm:pt modelId="{1C1B1C18-3192-4348-ADC3-CD14CE96767C}" type="pres">
      <dgm:prSet presAssocID="{AB3C9805-58A8-462B-9781-8285E35B9EAB}" presName="node" presStyleLbl="node1" presStyleIdx="0" presStyleCnt="4">
        <dgm:presLayoutVars>
          <dgm:bulletEnabled val="1"/>
        </dgm:presLayoutVars>
      </dgm:prSet>
      <dgm:spPr/>
      <dgm:t>
        <a:bodyPr/>
        <a:lstStyle/>
        <a:p>
          <a:endParaRPr lang="es-MX"/>
        </a:p>
      </dgm:t>
    </dgm:pt>
    <dgm:pt modelId="{942C0427-1601-41C5-A924-5E89877C94A0}" type="pres">
      <dgm:prSet presAssocID="{AB3C9805-58A8-462B-9781-8285E35B9EAB}" presName="spNode" presStyleCnt="0"/>
      <dgm:spPr/>
      <dgm:t>
        <a:bodyPr/>
        <a:lstStyle/>
        <a:p>
          <a:endParaRPr lang="es-MX"/>
        </a:p>
      </dgm:t>
    </dgm:pt>
    <dgm:pt modelId="{5599AD0E-F21D-4B60-A07C-FFDA78A36D1E}" type="pres">
      <dgm:prSet presAssocID="{A49548B0-189D-4F66-8605-03B57DFCA7A9}" presName="sibTrans" presStyleLbl="sibTrans1D1" presStyleIdx="0" presStyleCnt="4"/>
      <dgm:spPr/>
      <dgm:t>
        <a:bodyPr/>
        <a:lstStyle/>
        <a:p>
          <a:endParaRPr lang="es-MX"/>
        </a:p>
      </dgm:t>
    </dgm:pt>
    <dgm:pt modelId="{19403528-70BA-4B6A-BF0E-5B285D48661D}" type="pres">
      <dgm:prSet presAssocID="{3E7EBCE8-E384-4A40-93BB-AB1290CBAFEC}" presName="node" presStyleLbl="node1" presStyleIdx="1" presStyleCnt="4">
        <dgm:presLayoutVars>
          <dgm:bulletEnabled val="1"/>
        </dgm:presLayoutVars>
      </dgm:prSet>
      <dgm:spPr/>
      <dgm:t>
        <a:bodyPr/>
        <a:lstStyle/>
        <a:p>
          <a:endParaRPr lang="es-MX"/>
        </a:p>
      </dgm:t>
    </dgm:pt>
    <dgm:pt modelId="{119E2FF9-89B5-4B4E-A9A7-9886C0103946}" type="pres">
      <dgm:prSet presAssocID="{3E7EBCE8-E384-4A40-93BB-AB1290CBAFEC}" presName="spNode" presStyleCnt="0"/>
      <dgm:spPr/>
      <dgm:t>
        <a:bodyPr/>
        <a:lstStyle/>
        <a:p>
          <a:endParaRPr lang="es-MX"/>
        </a:p>
      </dgm:t>
    </dgm:pt>
    <dgm:pt modelId="{425A6061-6E5D-4D86-866B-065C5B6CB710}" type="pres">
      <dgm:prSet presAssocID="{0DFBD18B-315C-4126-99CC-BBA57A618E6E}" presName="sibTrans" presStyleLbl="sibTrans1D1" presStyleIdx="1" presStyleCnt="4"/>
      <dgm:spPr/>
      <dgm:t>
        <a:bodyPr/>
        <a:lstStyle/>
        <a:p>
          <a:endParaRPr lang="es-MX"/>
        </a:p>
      </dgm:t>
    </dgm:pt>
    <dgm:pt modelId="{A6AB4667-629C-41EB-BF77-8BD73975A25F}" type="pres">
      <dgm:prSet presAssocID="{11D325C9-19B9-4868-9D9E-9543C6AA24F0}" presName="node" presStyleLbl="node1" presStyleIdx="2" presStyleCnt="4" custScaleX="115881">
        <dgm:presLayoutVars>
          <dgm:bulletEnabled val="1"/>
        </dgm:presLayoutVars>
      </dgm:prSet>
      <dgm:spPr/>
      <dgm:t>
        <a:bodyPr/>
        <a:lstStyle/>
        <a:p>
          <a:endParaRPr lang="es-MX"/>
        </a:p>
      </dgm:t>
    </dgm:pt>
    <dgm:pt modelId="{D8FA1DC4-E399-415E-80F4-2243E3B6707F}" type="pres">
      <dgm:prSet presAssocID="{11D325C9-19B9-4868-9D9E-9543C6AA24F0}" presName="spNode" presStyleCnt="0"/>
      <dgm:spPr/>
      <dgm:t>
        <a:bodyPr/>
        <a:lstStyle/>
        <a:p>
          <a:endParaRPr lang="es-MX"/>
        </a:p>
      </dgm:t>
    </dgm:pt>
    <dgm:pt modelId="{AFA0F670-DB66-415D-880C-DA7255F5EFC1}" type="pres">
      <dgm:prSet presAssocID="{B571C587-FC0A-4FDB-A14F-C93252C36169}" presName="sibTrans" presStyleLbl="sibTrans1D1" presStyleIdx="2" presStyleCnt="4"/>
      <dgm:spPr/>
      <dgm:t>
        <a:bodyPr/>
        <a:lstStyle/>
        <a:p>
          <a:endParaRPr lang="es-MX"/>
        </a:p>
      </dgm:t>
    </dgm:pt>
    <dgm:pt modelId="{45B09FAF-0A17-4180-90AC-C0DFB636DA69}" type="pres">
      <dgm:prSet presAssocID="{5FF4C4C1-BD09-48D7-A796-669453E40A25}" presName="node" presStyleLbl="node1" presStyleIdx="3" presStyleCnt="4">
        <dgm:presLayoutVars>
          <dgm:bulletEnabled val="1"/>
        </dgm:presLayoutVars>
      </dgm:prSet>
      <dgm:spPr/>
      <dgm:t>
        <a:bodyPr/>
        <a:lstStyle/>
        <a:p>
          <a:endParaRPr lang="es-MX"/>
        </a:p>
      </dgm:t>
    </dgm:pt>
    <dgm:pt modelId="{82876ECD-1305-4DE1-B567-313E26CF28D5}" type="pres">
      <dgm:prSet presAssocID="{5FF4C4C1-BD09-48D7-A796-669453E40A25}" presName="spNode" presStyleCnt="0"/>
      <dgm:spPr/>
      <dgm:t>
        <a:bodyPr/>
        <a:lstStyle/>
        <a:p>
          <a:endParaRPr lang="es-MX"/>
        </a:p>
      </dgm:t>
    </dgm:pt>
    <dgm:pt modelId="{75EC5F5A-8583-48CC-A6B6-EADCFF0380B3}" type="pres">
      <dgm:prSet presAssocID="{77AE2E49-3F9D-4A3B-963B-006AC473D27E}" presName="sibTrans" presStyleLbl="sibTrans1D1" presStyleIdx="3" presStyleCnt="4"/>
      <dgm:spPr/>
      <dgm:t>
        <a:bodyPr/>
        <a:lstStyle/>
        <a:p>
          <a:endParaRPr lang="es-MX"/>
        </a:p>
      </dgm:t>
    </dgm:pt>
  </dgm:ptLst>
  <dgm:cxnLst>
    <dgm:cxn modelId="{88C91C2E-CC82-4864-BDBC-1E2E4DC5FFB5}" type="presOf" srcId="{5FF4C4C1-BD09-48D7-A796-669453E40A25}" destId="{45B09FAF-0A17-4180-90AC-C0DFB636DA69}" srcOrd="0" destOrd="0" presId="urn:microsoft.com/office/officeart/2005/8/layout/cycle6"/>
    <dgm:cxn modelId="{213DB80B-CA4F-41D4-932E-E49917794B61}" srcId="{AB8B3877-35E5-406F-AEFE-2E66E2FC47BD}" destId="{AB3C9805-58A8-462B-9781-8285E35B9EAB}" srcOrd="0" destOrd="0" parTransId="{D7930CE5-DC39-4732-9D33-F4C74B3FF766}" sibTransId="{A49548B0-189D-4F66-8605-03B57DFCA7A9}"/>
    <dgm:cxn modelId="{FB04EE71-135A-491D-B85E-C00A6937223B}" type="presOf" srcId="{77AE2E49-3F9D-4A3B-963B-006AC473D27E}" destId="{75EC5F5A-8583-48CC-A6B6-EADCFF0380B3}" srcOrd="0" destOrd="0" presId="urn:microsoft.com/office/officeart/2005/8/layout/cycle6"/>
    <dgm:cxn modelId="{56C43EFD-96F4-4CC5-91DB-294764B75D90}" type="presOf" srcId="{AB3C9805-58A8-462B-9781-8285E35B9EAB}" destId="{1C1B1C18-3192-4348-ADC3-CD14CE96767C}" srcOrd="0" destOrd="0" presId="urn:microsoft.com/office/officeart/2005/8/layout/cycle6"/>
    <dgm:cxn modelId="{B61FA27C-0C02-4520-8E35-74189183B1C4}" type="presOf" srcId="{A49548B0-189D-4F66-8605-03B57DFCA7A9}" destId="{5599AD0E-F21D-4B60-A07C-FFDA78A36D1E}" srcOrd="0" destOrd="0" presId="urn:microsoft.com/office/officeart/2005/8/layout/cycle6"/>
    <dgm:cxn modelId="{82F89AF4-8C81-4452-B4A9-6A60EC7047A9}" type="presOf" srcId="{3E7EBCE8-E384-4A40-93BB-AB1290CBAFEC}" destId="{19403528-70BA-4B6A-BF0E-5B285D48661D}" srcOrd="0" destOrd="0" presId="urn:microsoft.com/office/officeart/2005/8/layout/cycle6"/>
    <dgm:cxn modelId="{73669FF6-6217-47F8-9E3E-E9E2E2F45F74}" srcId="{AB8B3877-35E5-406F-AEFE-2E66E2FC47BD}" destId="{5FF4C4C1-BD09-48D7-A796-669453E40A25}" srcOrd="3" destOrd="0" parTransId="{F34DED47-9046-468F-8694-7615B1FB07E4}" sibTransId="{77AE2E49-3F9D-4A3B-963B-006AC473D27E}"/>
    <dgm:cxn modelId="{56C077E0-AA9E-4D54-9877-1E486A60D4D6}" type="presOf" srcId="{0DFBD18B-315C-4126-99CC-BBA57A618E6E}" destId="{425A6061-6E5D-4D86-866B-065C5B6CB710}" srcOrd="0" destOrd="0" presId="urn:microsoft.com/office/officeart/2005/8/layout/cycle6"/>
    <dgm:cxn modelId="{F9EF9D83-CAC3-4F34-AE9C-6B1DD4CCF9A1}" type="presOf" srcId="{B571C587-FC0A-4FDB-A14F-C93252C36169}" destId="{AFA0F670-DB66-415D-880C-DA7255F5EFC1}" srcOrd="0" destOrd="0" presId="urn:microsoft.com/office/officeart/2005/8/layout/cycle6"/>
    <dgm:cxn modelId="{B0FF20E3-2E38-4AF6-B8F0-AB0EC7F12316}" type="presOf" srcId="{11D325C9-19B9-4868-9D9E-9543C6AA24F0}" destId="{A6AB4667-629C-41EB-BF77-8BD73975A25F}" srcOrd="0" destOrd="0" presId="urn:microsoft.com/office/officeart/2005/8/layout/cycle6"/>
    <dgm:cxn modelId="{AB2BD0BE-D954-4084-AC46-20AC72EC3378}" srcId="{AB8B3877-35E5-406F-AEFE-2E66E2FC47BD}" destId="{11D325C9-19B9-4868-9D9E-9543C6AA24F0}" srcOrd="2" destOrd="0" parTransId="{D5FDB4BD-DBEC-4D61-8165-4828E978C0EA}" sibTransId="{B571C587-FC0A-4FDB-A14F-C93252C36169}"/>
    <dgm:cxn modelId="{AD15C53A-2C94-400F-9CC6-3DEB293E7596}" srcId="{AB8B3877-35E5-406F-AEFE-2E66E2FC47BD}" destId="{3E7EBCE8-E384-4A40-93BB-AB1290CBAFEC}" srcOrd="1" destOrd="0" parTransId="{EF3AC62F-2A4D-4611-97C7-30EE43458EB5}" sibTransId="{0DFBD18B-315C-4126-99CC-BBA57A618E6E}"/>
    <dgm:cxn modelId="{739C5FB8-88C3-402B-B56D-D6AF06BFC065}" type="presOf" srcId="{AB8B3877-35E5-406F-AEFE-2E66E2FC47BD}" destId="{E3BFA36A-EC23-4441-9FDF-7A6F1918ED8E}" srcOrd="0" destOrd="0" presId="urn:microsoft.com/office/officeart/2005/8/layout/cycle6"/>
    <dgm:cxn modelId="{E91EC435-392B-4C09-B627-7C136DC0C014}" type="presParOf" srcId="{E3BFA36A-EC23-4441-9FDF-7A6F1918ED8E}" destId="{1C1B1C18-3192-4348-ADC3-CD14CE96767C}" srcOrd="0" destOrd="0" presId="urn:microsoft.com/office/officeart/2005/8/layout/cycle6"/>
    <dgm:cxn modelId="{E3A1E32B-ABF0-4964-B5CA-E18DBBE4C4D2}" type="presParOf" srcId="{E3BFA36A-EC23-4441-9FDF-7A6F1918ED8E}" destId="{942C0427-1601-41C5-A924-5E89877C94A0}" srcOrd="1" destOrd="0" presId="urn:microsoft.com/office/officeart/2005/8/layout/cycle6"/>
    <dgm:cxn modelId="{AE019858-E82E-472E-A89B-8DDFF1567FF0}" type="presParOf" srcId="{E3BFA36A-EC23-4441-9FDF-7A6F1918ED8E}" destId="{5599AD0E-F21D-4B60-A07C-FFDA78A36D1E}" srcOrd="2" destOrd="0" presId="urn:microsoft.com/office/officeart/2005/8/layout/cycle6"/>
    <dgm:cxn modelId="{7A0048DA-FAF3-425F-9984-2E4D2127E3D1}" type="presParOf" srcId="{E3BFA36A-EC23-4441-9FDF-7A6F1918ED8E}" destId="{19403528-70BA-4B6A-BF0E-5B285D48661D}" srcOrd="3" destOrd="0" presId="urn:microsoft.com/office/officeart/2005/8/layout/cycle6"/>
    <dgm:cxn modelId="{12597E69-F021-4A3B-80C2-AA45D9594385}" type="presParOf" srcId="{E3BFA36A-EC23-4441-9FDF-7A6F1918ED8E}" destId="{119E2FF9-89B5-4B4E-A9A7-9886C0103946}" srcOrd="4" destOrd="0" presId="urn:microsoft.com/office/officeart/2005/8/layout/cycle6"/>
    <dgm:cxn modelId="{19F22D72-4852-4B55-BD6F-FDAD3CA63C9C}" type="presParOf" srcId="{E3BFA36A-EC23-4441-9FDF-7A6F1918ED8E}" destId="{425A6061-6E5D-4D86-866B-065C5B6CB710}" srcOrd="5" destOrd="0" presId="urn:microsoft.com/office/officeart/2005/8/layout/cycle6"/>
    <dgm:cxn modelId="{05EC492F-96F4-4AAB-87E8-F334F3244343}" type="presParOf" srcId="{E3BFA36A-EC23-4441-9FDF-7A6F1918ED8E}" destId="{A6AB4667-629C-41EB-BF77-8BD73975A25F}" srcOrd="6" destOrd="0" presId="urn:microsoft.com/office/officeart/2005/8/layout/cycle6"/>
    <dgm:cxn modelId="{93EFE6D2-1D09-4090-AACC-8D74707C8F56}" type="presParOf" srcId="{E3BFA36A-EC23-4441-9FDF-7A6F1918ED8E}" destId="{D8FA1DC4-E399-415E-80F4-2243E3B6707F}" srcOrd="7" destOrd="0" presId="urn:microsoft.com/office/officeart/2005/8/layout/cycle6"/>
    <dgm:cxn modelId="{94FA351B-C293-4B57-9BB5-1B474ADDAFDF}" type="presParOf" srcId="{E3BFA36A-EC23-4441-9FDF-7A6F1918ED8E}" destId="{AFA0F670-DB66-415D-880C-DA7255F5EFC1}" srcOrd="8" destOrd="0" presId="urn:microsoft.com/office/officeart/2005/8/layout/cycle6"/>
    <dgm:cxn modelId="{10D34239-FD02-4D1B-BF0F-44D3A793C4D7}" type="presParOf" srcId="{E3BFA36A-EC23-4441-9FDF-7A6F1918ED8E}" destId="{45B09FAF-0A17-4180-90AC-C0DFB636DA69}" srcOrd="9" destOrd="0" presId="urn:microsoft.com/office/officeart/2005/8/layout/cycle6"/>
    <dgm:cxn modelId="{D4A8696D-BC6C-4B7C-B3CB-192FC6DB4EB2}" type="presParOf" srcId="{E3BFA36A-EC23-4441-9FDF-7A6F1918ED8E}" destId="{82876ECD-1305-4DE1-B567-313E26CF28D5}" srcOrd="10" destOrd="0" presId="urn:microsoft.com/office/officeart/2005/8/layout/cycle6"/>
    <dgm:cxn modelId="{F9F2D7EA-2189-4CB5-88CA-6A3627F44EC3}" type="presParOf" srcId="{E3BFA36A-EC23-4441-9FDF-7A6F1918ED8E}" destId="{75EC5F5A-8583-48CC-A6B6-EADCFF0380B3}"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466365-E20B-41F4-911F-41662CE1B8F5}"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s-ES"/>
        </a:p>
      </dgm:t>
    </dgm:pt>
    <dgm:pt modelId="{95A2A648-B84E-4C85-8645-D80F81ECDCDB}">
      <dgm:prSet phldrT="[Texto]"/>
      <dgm:spPr/>
      <dgm:t>
        <a:bodyPr/>
        <a:lstStyle/>
        <a:p>
          <a:r>
            <a:rPr lang="es-ES" b="1" dirty="0" smtClean="0">
              <a:solidFill>
                <a:schemeClr val="tx1"/>
              </a:solidFill>
              <a:latin typeface="Times New Roman" panose="02020603050405020304" pitchFamily="18" charset="0"/>
              <a:cs typeface="Times New Roman" panose="02020603050405020304" pitchFamily="18" charset="0"/>
            </a:rPr>
            <a:t>SHCP</a:t>
          </a:r>
          <a:r>
            <a:rPr lang="es-ES" dirty="0" smtClean="0">
              <a:solidFill>
                <a:schemeClr val="tx1"/>
              </a:solidFill>
              <a:latin typeface="Times New Roman" panose="02020603050405020304" pitchFamily="18" charset="0"/>
              <a:cs typeface="Times New Roman" panose="02020603050405020304" pitchFamily="18" charset="0"/>
            </a:rPr>
            <a:t> </a:t>
          </a:r>
        </a:p>
        <a:p>
          <a:r>
            <a:rPr lang="es-ES" dirty="0" smtClean="0">
              <a:solidFill>
                <a:schemeClr val="tx1"/>
              </a:solidFill>
              <a:latin typeface="Times New Roman" panose="02020603050405020304" pitchFamily="18" charset="0"/>
              <a:cs typeface="Times New Roman" panose="02020603050405020304" pitchFamily="18" charset="0"/>
            </a:rPr>
            <a:t>Preside y tiene voto de calidad</a:t>
          </a:r>
          <a:endParaRPr lang="es-ES" dirty="0">
            <a:solidFill>
              <a:schemeClr val="tx1"/>
            </a:solidFill>
            <a:latin typeface="Times New Roman" panose="02020603050405020304" pitchFamily="18" charset="0"/>
            <a:cs typeface="Times New Roman" panose="02020603050405020304" pitchFamily="18" charset="0"/>
          </a:endParaRPr>
        </a:p>
      </dgm:t>
    </dgm:pt>
    <dgm:pt modelId="{2518A678-92FA-4D01-AF5A-6B8AA828B45F}" type="parTrans" cxnId="{E7FDCD4A-6487-4924-93F0-63957CE1175C}">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D52F237D-9486-4A00-951C-1934D03980EF}" type="sibTrans" cxnId="{E7FDCD4A-6487-4924-93F0-63957CE1175C}">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A274230F-6AAA-4C0C-AE4B-A750A91A0A25}">
      <dgm:prSet phldrT="[Texto]"/>
      <dgm:spPr/>
      <dgm:t>
        <a:bodyPr/>
        <a:lstStyle/>
        <a:p>
          <a:r>
            <a:rPr lang="es-ES" b="1" smtClean="0">
              <a:solidFill>
                <a:schemeClr val="tx1"/>
              </a:solidFill>
              <a:latin typeface="Times New Roman" panose="02020603050405020304" pitchFamily="18" charset="0"/>
              <a:cs typeface="Times New Roman" panose="02020603050405020304" pitchFamily="18" charset="0"/>
            </a:rPr>
            <a:t>CONACyT</a:t>
          </a:r>
          <a:endParaRPr lang="es-ES" b="1" dirty="0" smtClean="0">
            <a:solidFill>
              <a:schemeClr val="tx1"/>
            </a:solidFill>
            <a:latin typeface="Times New Roman" panose="02020603050405020304" pitchFamily="18" charset="0"/>
            <a:cs typeface="Times New Roman" panose="02020603050405020304" pitchFamily="18" charset="0"/>
          </a:endParaRPr>
        </a:p>
      </dgm:t>
    </dgm:pt>
    <dgm:pt modelId="{C31CBD98-3E45-48FE-A157-A64AEC475715}" type="parTrans" cxnId="{C1CC5882-2AD3-4588-BA21-72E836514F1C}">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60536241-2495-4923-816C-FC7F7D1A5C53}" type="sibTrans" cxnId="{C1CC5882-2AD3-4588-BA21-72E836514F1C}">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349004DC-DD25-4B4B-9DE0-274C81C87099}">
      <dgm:prSet phldrT="[Texto]"/>
      <dgm:spPr/>
      <dgm:t>
        <a:bodyPr/>
        <a:lstStyle/>
        <a:p>
          <a:r>
            <a:rPr lang="es-ES" b="1" smtClean="0">
              <a:solidFill>
                <a:schemeClr val="tx1"/>
              </a:solidFill>
              <a:latin typeface="Times New Roman" panose="02020603050405020304" pitchFamily="18" charset="0"/>
              <a:cs typeface="Times New Roman" panose="02020603050405020304" pitchFamily="18" charset="0"/>
            </a:rPr>
            <a:t>Secretaría de Economía</a:t>
          </a:r>
          <a:endParaRPr lang="es-ES" b="1" dirty="0">
            <a:solidFill>
              <a:schemeClr val="tx1"/>
            </a:solidFill>
            <a:latin typeface="Times New Roman" panose="02020603050405020304" pitchFamily="18" charset="0"/>
            <a:cs typeface="Times New Roman" panose="02020603050405020304" pitchFamily="18" charset="0"/>
          </a:endParaRPr>
        </a:p>
      </dgm:t>
    </dgm:pt>
    <dgm:pt modelId="{2EBF5F6C-15E9-4E23-A151-E4A1C2AC76BE}" type="parTrans" cxnId="{2187FB7B-8002-42BD-9D34-9948798E7731}">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2088CE91-B972-44A9-8AAF-F5A056E8F303}" type="sibTrans" cxnId="{2187FB7B-8002-42BD-9D34-9948798E7731}">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77B84BD7-33A2-418D-8EBD-5A62FAE4D474}">
      <dgm:prSet phldrT="[Texto]"/>
      <dgm:spPr/>
      <dgm:t>
        <a:bodyPr/>
        <a:lstStyle/>
        <a:p>
          <a:r>
            <a:rPr lang="es-ES" b="1" smtClean="0">
              <a:solidFill>
                <a:schemeClr val="tx1"/>
              </a:solidFill>
              <a:latin typeface="Times New Roman" panose="02020603050405020304" pitchFamily="18" charset="0"/>
              <a:cs typeface="Times New Roman" panose="02020603050405020304" pitchFamily="18" charset="0"/>
            </a:rPr>
            <a:t>Presidencia de México</a:t>
          </a:r>
          <a:endParaRPr lang="es-ES" b="1" dirty="0">
            <a:solidFill>
              <a:schemeClr val="tx1"/>
            </a:solidFill>
            <a:latin typeface="Times New Roman" panose="02020603050405020304" pitchFamily="18" charset="0"/>
            <a:cs typeface="Times New Roman" panose="02020603050405020304" pitchFamily="18" charset="0"/>
          </a:endParaRPr>
        </a:p>
      </dgm:t>
    </dgm:pt>
    <dgm:pt modelId="{D33D1724-D64C-4CFA-BA80-386A47083C98}" type="parTrans" cxnId="{02927BF7-12E6-422A-8EFD-2DCEF6DC4731}">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39468C68-6C6C-4E92-8089-E0DC0F4BC966}" type="sibTrans" cxnId="{02927BF7-12E6-422A-8EFD-2DCEF6DC4731}">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D248D24C-C14A-40E0-B993-BF4F5A702F78}">
      <dgm:prSet phldrT="[Texto]"/>
      <dgm:spPr/>
      <dgm:t>
        <a:bodyPr/>
        <a:lstStyle/>
        <a:p>
          <a:r>
            <a:rPr lang="es-ES" b="1" smtClean="0">
              <a:solidFill>
                <a:schemeClr val="tx1"/>
              </a:solidFill>
              <a:latin typeface="Times New Roman" panose="02020603050405020304" pitchFamily="18" charset="0"/>
              <a:cs typeface="Times New Roman" panose="02020603050405020304" pitchFamily="18" charset="0"/>
            </a:rPr>
            <a:t>SAT</a:t>
          </a:r>
          <a:endParaRPr lang="es-ES" b="1" dirty="0">
            <a:solidFill>
              <a:schemeClr val="tx1"/>
            </a:solidFill>
            <a:latin typeface="Times New Roman" panose="02020603050405020304" pitchFamily="18" charset="0"/>
            <a:cs typeface="Times New Roman" panose="02020603050405020304" pitchFamily="18" charset="0"/>
          </a:endParaRPr>
        </a:p>
      </dgm:t>
    </dgm:pt>
    <dgm:pt modelId="{5D4B13D8-5591-4383-80D8-82E0D94C0EC3}" type="parTrans" cxnId="{9A87BB75-A9B4-4D47-AF20-3F4EFDEA0A30}">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2936C300-2C1F-40B9-84FF-176815E6C289}" type="sibTrans" cxnId="{9A87BB75-A9B4-4D47-AF20-3F4EFDEA0A30}">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3DF716FD-8F0B-4FB0-A5BC-6C02CE02F37C}">
      <dgm:prSet/>
      <dgm:spPr/>
      <dgm:t>
        <a:bodyPr/>
        <a:lstStyle/>
        <a:p>
          <a:r>
            <a:rPr lang="es-MX" smtClean="0">
              <a:solidFill>
                <a:schemeClr val="tx1"/>
              </a:solidFill>
              <a:latin typeface="Times New Roman" panose="02020603050405020304" pitchFamily="18" charset="0"/>
              <a:cs typeface="Times New Roman" panose="02020603050405020304" pitchFamily="18" charset="0"/>
            </a:rPr>
            <a:t>Secretaría Técnica</a:t>
          </a:r>
          <a:endParaRPr lang="es-MX" dirty="0">
            <a:solidFill>
              <a:schemeClr val="tx1"/>
            </a:solidFill>
            <a:latin typeface="Times New Roman" panose="02020603050405020304" pitchFamily="18" charset="0"/>
            <a:cs typeface="Times New Roman" panose="02020603050405020304" pitchFamily="18" charset="0"/>
          </a:endParaRPr>
        </a:p>
      </dgm:t>
    </dgm:pt>
    <dgm:pt modelId="{11F74E2D-A61C-49B6-A927-11B7CA258416}" type="parTrans" cxnId="{A1E8C7E6-2189-4987-A5E5-D061EE836DBC}">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440C29EF-1215-4323-AFAF-E8E38050C905}" type="sibTrans" cxnId="{A1E8C7E6-2189-4987-A5E5-D061EE836DBC}">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A36FBA4F-B6FF-46DC-8D97-E3A475978D5A}" type="pres">
      <dgm:prSet presAssocID="{04466365-E20B-41F4-911F-41662CE1B8F5}" presName="hierChild1" presStyleCnt="0">
        <dgm:presLayoutVars>
          <dgm:orgChart val="1"/>
          <dgm:chPref val="1"/>
          <dgm:dir/>
          <dgm:animOne val="branch"/>
          <dgm:animLvl val="lvl"/>
          <dgm:resizeHandles/>
        </dgm:presLayoutVars>
      </dgm:prSet>
      <dgm:spPr/>
      <dgm:t>
        <a:bodyPr/>
        <a:lstStyle/>
        <a:p>
          <a:endParaRPr lang="es-ES"/>
        </a:p>
      </dgm:t>
    </dgm:pt>
    <dgm:pt modelId="{A610BFE9-BAAC-425F-BF38-2723F87D7D6C}" type="pres">
      <dgm:prSet presAssocID="{95A2A648-B84E-4C85-8645-D80F81ECDCDB}" presName="hierRoot1" presStyleCnt="0">
        <dgm:presLayoutVars>
          <dgm:hierBranch val="init"/>
        </dgm:presLayoutVars>
      </dgm:prSet>
      <dgm:spPr/>
      <dgm:t>
        <a:bodyPr/>
        <a:lstStyle/>
        <a:p>
          <a:endParaRPr lang="es-ES"/>
        </a:p>
      </dgm:t>
    </dgm:pt>
    <dgm:pt modelId="{51172EB6-1479-40A7-8705-5F6BCB200C4F}" type="pres">
      <dgm:prSet presAssocID="{95A2A648-B84E-4C85-8645-D80F81ECDCDB}" presName="rootComposite1" presStyleCnt="0"/>
      <dgm:spPr/>
      <dgm:t>
        <a:bodyPr/>
        <a:lstStyle/>
        <a:p>
          <a:endParaRPr lang="es-ES"/>
        </a:p>
      </dgm:t>
    </dgm:pt>
    <dgm:pt modelId="{349C0C35-4EF1-4BF1-BF40-58DFF8DB629A}" type="pres">
      <dgm:prSet presAssocID="{95A2A648-B84E-4C85-8645-D80F81ECDCDB}" presName="rootText1" presStyleLbl="node0" presStyleIdx="0" presStyleCnt="1">
        <dgm:presLayoutVars>
          <dgm:chPref val="3"/>
        </dgm:presLayoutVars>
      </dgm:prSet>
      <dgm:spPr/>
      <dgm:t>
        <a:bodyPr/>
        <a:lstStyle/>
        <a:p>
          <a:endParaRPr lang="es-ES"/>
        </a:p>
      </dgm:t>
    </dgm:pt>
    <dgm:pt modelId="{5ED27948-FBFD-4D60-93AD-35D3AD03C2BC}" type="pres">
      <dgm:prSet presAssocID="{95A2A648-B84E-4C85-8645-D80F81ECDCDB}" presName="rootConnector1" presStyleLbl="node1" presStyleIdx="0" presStyleCnt="0"/>
      <dgm:spPr/>
      <dgm:t>
        <a:bodyPr/>
        <a:lstStyle/>
        <a:p>
          <a:endParaRPr lang="es-ES"/>
        </a:p>
      </dgm:t>
    </dgm:pt>
    <dgm:pt modelId="{67E7D523-D597-48FA-9407-BADBD51F2D37}" type="pres">
      <dgm:prSet presAssocID="{95A2A648-B84E-4C85-8645-D80F81ECDCDB}" presName="hierChild2" presStyleCnt="0"/>
      <dgm:spPr/>
      <dgm:t>
        <a:bodyPr/>
        <a:lstStyle/>
        <a:p>
          <a:endParaRPr lang="es-ES"/>
        </a:p>
      </dgm:t>
    </dgm:pt>
    <dgm:pt modelId="{B9E13EC3-ACD1-401C-89F5-190165E424B4}" type="pres">
      <dgm:prSet presAssocID="{C31CBD98-3E45-48FE-A157-A64AEC475715}" presName="Name37" presStyleLbl="parChTrans1D2" presStyleIdx="0" presStyleCnt="4"/>
      <dgm:spPr/>
      <dgm:t>
        <a:bodyPr/>
        <a:lstStyle/>
        <a:p>
          <a:endParaRPr lang="es-ES"/>
        </a:p>
      </dgm:t>
    </dgm:pt>
    <dgm:pt modelId="{4211508B-3DE4-4011-AA46-67E8D2A7726E}" type="pres">
      <dgm:prSet presAssocID="{A274230F-6AAA-4C0C-AE4B-A750A91A0A25}" presName="hierRoot2" presStyleCnt="0">
        <dgm:presLayoutVars>
          <dgm:hierBranch val="init"/>
        </dgm:presLayoutVars>
      </dgm:prSet>
      <dgm:spPr/>
      <dgm:t>
        <a:bodyPr/>
        <a:lstStyle/>
        <a:p>
          <a:endParaRPr lang="es-ES"/>
        </a:p>
      </dgm:t>
    </dgm:pt>
    <dgm:pt modelId="{A6EACCEC-0AE6-4919-91C9-A32B8A322C18}" type="pres">
      <dgm:prSet presAssocID="{A274230F-6AAA-4C0C-AE4B-A750A91A0A25}" presName="rootComposite" presStyleCnt="0"/>
      <dgm:spPr/>
      <dgm:t>
        <a:bodyPr/>
        <a:lstStyle/>
        <a:p>
          <a:endParaRPr lang="es-ES"/>
        </a:p>
      </dgm:t>
    </dgm:pt>
    <dgm:pt modelId="{C0D88EE3-3C49-40D7-B624-8FD54AB8089C}" type="pres">
      <dgm:prSet presAssocID="{A274230F-6AAA-4C0C-AE4B-A750A91A0A25}" presName="rootText" presStyleLbl="node2" presStyleIdx="0" presStyleCnt="4">
        <dgm:presLayoutVars>
          <dgm:chPref val="3"/>
        </dgm:presLayoutVars>
      </dgm:prSet>
      <dgm:spPr/>
      <dgm:t>
        <a:bodyPr/>
        <a:lstStyle/>
        <a:p>
          <a:endParaRPr lang="es-ES"/>
        </a:p>
      </dgm:t>
    </dgm:pt>
    <dgm:pt modelId="{4C0642E2-9461-48DF-84C9-EEEFAB495E30}" type="pres">
      <dgm:prSet presAssocID="{A274230F-6AAA-4C0C-AE4B-A750A91A0A25}" presName="rootConnector" presStyleLbl="node2" presStyleIdx="0" presStyleCnt="4"/>
      <dgm:spPr/>
      <dgm:t>
        <a:bodyPr/>
        <a:lstStyle/>
        <a:p>
          <a:endParaRPr lang="es-ES"/>
        </a:p>
      </dgm:t>
    </dgm:pt>
    <dgm:pt modelId="{A0731245-17AF-4DAB-B166-68123B7575E2}" type="pres">
      <dgm:prSet presAssocID="{A274230F-6AAA-4C0C-AE4B-A750A91A0A25}" presName="hierChild4" presStyleCnt="0"/>
      <dgm:spPr/>
      <dgm:t>
        <a:bodyPr/>
        <a:lstStyle/>
        <a:p>
          <a:endParaRPr lang="es-ES"/>
        </a:p>
      </dgm:t>
    </dgm:pt>
    <dgm:pt modelId="{81EB8D86-538C-4299-BB26-9BA2E76C5E1B}" type="pres">
      <dgm:prSet presAssocID="{11F74E2D-A61C-49B6-A927-11B7CA258416}" presName="Name37" presStyleLbl="parChTrans1D3" presStyleIdx="0" presStyleCnt="1"/>
      <dgm:spPr/>
      <dgm:t>
        <a:bodyPr/>
        <a:lstStyle/>
        <a:p>
          <a:endParaRPr lang="es-ES"/>
        </a:p>
      </dgm:t>
    </dgm:pt>
    <dgm:pt modelId="{91E91F93-3174-4B86-9BD0-757637D4A591}" type="pres">
      <dgm:prSet presAssocID="{3DF716FD-8F0B-4FB0-A5BC-6C02CE02F37C}" presName="hierRoot2" presStyleCnt="0">
        <dgm:presLayoutVars>
          <dgm:hierBranch val="init"/>
        </dgm:presLayoutVars>
      </dgm:prSet>
      <dgm:spPr/>
      <dgm:t>
        <a:bodyPr/>
        <a:lstStyle/>
        <a:p>
          <a:endParaRPr lang="es-ES"/>
        </a:p>
      </dgm:t>
    </dgm:pt>
    <dgm:pt modelId="{4C08D49E-EECF-4E54-A984-05C590127810}" type="pres">
      <dgm:prSet presAssocID="{3DF716FD-8F0B-4FB0-A5BC-6C02CE02F37C}" presName="rootComposite" presStyleCnt="0"/>
      <dgm:spPr/>
      <dgm:t>
        <a:bodyPr/>
        <a:lstStyle/>
        <a:p>
          <a:endParaRPr lang="es-ES"/>
        </a:p>
      </dgm:t>
    </dgm:pt>
    <dgm:pt modelId="{71E4A878-B408-4FBD-B559-C65804378440}" type="pres">
      <dgm:prSet presAssocID="{3DF716FD-8F0B-4FB0-A5BC-6C02CE02F37C}" presName="rootText" presStyleLbl="node3" presStyleIdx="0" presStyleCnt="1" custScaleX="109937" custScaleY="109031">
        <dgm:presLayoutVars>
          <dgm:chPref val="3"/>
        </dgm:presLayoutVars>
      </dgm:prSet>
      <dgm:spPr/>
      <dgm:t>
        <a:bodyPr/>
        <a:lstStyle/>
        <a:p>
          <a:endParaRPr lang="es-ES"/>
        </a:p>
      </dgm:t>
    </dgm:pt>
    <dgm:pt modelId="{E5903F72-105C-4F75-A630-88A3FE8A3171}" type="pres">
      <dgm:prSet presAssocID="{3DF716FD-8F0B-4FB0-A5BC-6C02CE02F37C}" presName="rootConnector" presStyleLbl="node3" presStyleIdx="0" presStyleCnt="1"/>
      <dgm:spPr/>
      <dgm:t>
        <a:bodyPr/>
        <a:lstStyle/>
        <a:p>
          <a:endParaRPr lang="es-ES"/>
        </a:p>
      </dgm:t>
    </dgm:pt>
    <dgm:pt modelId="{8FC15942-590A-4C36-934D-956B943D41BE}" type="pres">
      <dgm:prSet presAssocID="{3DF716FD-8F0B-4FB0-A5BC-6C02CE02F37C}" presName="hierChild4" presStyleCnt="0"/>
      <dgm:spPr/>
      <dgm:t>
        <a:bodyPr/>
        <a:lstStyle/>
        <a:p>
          <a:endParaRPr lang="es-ES"/>
        </a:p>
      </dgm:t>
    </dgm:pt>
    <dgm:pt modelId="{956047A9-09E4-407D-BDF3-B3E55C86F62D}" type="pres">
      <dgm:prSet presAssocID="{3DF716FD-8F0B-4FB0-A5BC-6C02CE02F37C}" presName="hierChild5" presStyleCnt="0"/>
      <dgm:spPr/>
      <dgm:t>
        <a:bodyPr/>
        <a:lstStyle/>
        <a:p>
          <a:endParaRPr lang="es-ES"/>
        </a:p>
      </dgm:t>
    </dgm:pt>
    <dgm:pt modelId="{6737C3A4-D4E9-427E-95D4-B7C96B490069}" type="pres">
      <dgm:prSet presAssocID="{A274230F-6AAA-4C0C-AE4B-A750A91A0A25}" presName="hierChild5" presStyleCnt="0"/>
      <dgm:spPr/>
      <dgm:t>
        <a:bodyPr/>
        <a:lstStyle/>
        <a:p>
          <a:endParaRPr lang="es-ES"/>
        </a:p>
      </dgm:t>
    </dgm:pt>
    <dgm:pt modelId="{EF900A97-990A-4475-AD60-1514E062F0F5}" type="pres">
      <dgm:prSet presAssocID="{2EBF5F6C-15E9-4E23-A151-E4A1C2AC76BE}" presName="Name37" presStyleLbl="parChTrans1D2" presStyleIdx="1" presStyleCnt="4"/>
      <dgm:spPr/>
      <dgm:t>
        <a:bodyPr/>
        <a:lstStyle/>
        <a:p>
          <a:endParaRPr lang="es-ES"/>
        </a:p>
      </dgm:t>
    </dgm:pt>
    <dgm:pt modelId="{70654FDA-AF6C-49A9-BB40-BCA7739A0D94}" type="pres">
      <dgm:prSet presAssocID="{349004DC-DD25-4B4B-9DE0-274C81C87099}" presName="hierRoot2" presStyleCnt="0">
        <dgm:presLayoutVars>
          <dgm:hierBranch val="init"/>
        </dgm:presLayoutVars>
      </dgm:prSet>
      <dgm:spPr/>
      <dgm:t>
        <a:bodyPr/>
        <a:lstStyle/>
        <a:p>
          <a:endParaRPr lang="es-ES"/>
        </a:p>
      </dgm:t>
    </dgm:pt>
    <dgm:pt modelId="{F46DC2D5-F2DF-4011-BA72-AADF0E83A206}" type="pres">
      <dgm:prSet presAssocID="{349004DC-DD25-4B4B-9DE0-274C81C87099}" presName="rootComposite" presStyleCnt="0"/>
      <dgm:spPr/>
      <dgm:t>
        <a:bodyPr/>
        <a:lstStyle/>
        <a:p>
          <a:endParaRPr lang="es-ES"/>
        </a:p>
      </dgm:t>
    </dgm:pt>
    <dgm:pt modelId="{F027368C-DDE7-4383-BE5E-F7883F2F5B0C}" type="pres">
      <dgm:prSet presAssocID="{349004DC-DD25-4B4B-9DE0-274C81C87099}" presName="rootText" presStyleLbl="node2" presStyleIdx="1" presStyleCnt="4">
        <dgm:presLayoutVars>
          <dgm:chPref val="3"/>
        </dgm:presLayoutVars>
      </dgm:prSet>
      <dgm:spPr/>
      <dgm:t>
        <a:bodyPr/>
        <a:lstStyle/>
        <a:p>
          <a:endParaRPr lang="es-ES"/>
        </a:p>
      </dgm:t>
    </dgm:pt>
    <dgm:pt modelId="{9FA3D290-22E4-4D9E-B832-06DB9295B98A}" type="pres">
      <dgm:prSet presAssocID="{349004DC-DD25-4B4B-9DE0-274C81C87099}" presName="rootConnector" presStyleLbl="node2" presStyleIdx="1" presStyleCnt="4"/>
      <dgm:spPr/>
      <dgm:t>
        <a:bodyPr/>
        <a:lstStyle/>
        <a:p>
          <a:endParaRPr lang="es-ES"/>
        </a:p>
      </dgm:t>
    </dgm:pt>
    <dgm:pt modelId="{6DEBEE62-2398-4AA7-ADCC-626A1C606381}" type="pres">
      <dgm:prSet presAssocID="{349004DC-DD25-4B4B-9DE0-274C81C87099}" presName="hierChild4" presStyleCnt="0"/>
      <dgm:spPr/>
      <dgm:t>
        <a:bodyPr/>
        <a:lstStyle/>
        <a:p>
          <a:endParaRPr lang="es-ES"/>
        </a:p>
      </dgm:t>
    </dgm:pt>
    <dgm:pt modelId="{DF297FFB-A5A0-44DF-BC9D-9C0E326F62AC}" type="pres">
      <dgm:prSet presAssocID="{349004DC-DD25-4B4B-9DE0-274C81C87099}" presName="hierChild5" presStyleCnt="0"/>
      <dgm:spPr/>
      <dgm:t>
        <a:bodyPr/>
        <a:lstStyle/>
        <a:p>
          <a:endParaRPr lang="es-ES"/>
        </a:p>
      </dgm:t>
    </dgm:pt>
    <dgm:pt modelId="{E714CAC0-6B40-48F8-8F50-FCAF03D4BBE4}" type="pres">
      <dgm:prSet presAssocID="{D33D1724-D64C-4CFA-BA80-386A47083C98}" presName="Name37" presStyleLbl="parChTrans1D2" presStyleIdx="2" presStyleCnt="4"/>
      <dgm:spPr/>
      <dgm:t>
        <a:bodyPr/>
        <a:lstStyle/>
        <a:p>
          <a:endParaRPr lang="es-ES"/>
        </a:p>
      </dgm:t>
    </dgm:pt>
    <dgm:pt modelId="{3D732565-0B65-40F5-841C-74232490C42F}" type="pres">
      <dgm:prSet presAssocID="{77B84BD7-33A2-418D-8EBD-5A62FAE4D474}" presName="hierRoot2" presStyleCnt="0">
        <dgm:presLayoutVars>
          <dgm:hierBranch val="init"/>
        </dgm:presLayoutVars>
      </dgm:prSet>
      <dgm:spPr/>
      <dgm:t>
        <a:bodyPr/>
        <a:lstStyle/>
        <a:p>
          <a:endParaRPr lang="es-ES"/>
        </a:p>
      </dgm:t>
    </dgm:pt>
    <dgm:pt modelId="{09AE804F-57CD-4DC3-9A25-583A9386CF07}" type="pres">
      <dgm:prSet presAssocID="{77B84BD7-33A2-418D-8EBD-5A62FAE4D474}" presName="rootComposite" presStyleCnt="0"/>
      <dgm:spPr/>
      <dgm:t>
        <a:bodyPr/>
        <a:lstStyle/>
        <a:p>
          <a:endParaRPr lang="es-ES"/>
        </a:p>
      </dgm:t>
    </dgm:pt>
    <dgm:pt modelId="{DAD62A5E-2FBD-45CF-BE2D-A9E972AB0509}" type="pres">
      <dgm:prSet presAssocID="{77B84BD7-33A2-418D-8EBD-5A62FAE4D474}" presName="rootText" presStyleLbl="node2" presStyleIdx="2" presStyleCnt="4">
        <dgm:presLayoutVars>
          <dgm:chPref val="3"/>
        </dgm:presLayoutVars>
      </dgm:prSet>
      <dgm:spPr/>
      <dgm:t>
        <a:bodyPr/>
        <a:lstStyle/>
        <a:p>
          <a:endParaRPr lang="es-ES"/>
        </a:p>
      </dgm:t>
    </dgm:pt>
    <dgm:pt modelId="{2041A23E-BAF9-45CB-B527-1A8C3CDDA2C3}" type="pres">
      <dgm:prSet presAssocID="{77B84BD7-33A2-418D-8EBD-5A62FAE4D474}" presName="rootConnector" presStyleLbl="node2" presStyleIdx="2" presStyleCnt="4"/>
      <dgm:spPr/>
      <dgm:t>
        <a:bodyPr/>
        <a:lstStyle/>
        <a:p>
          <a:endParaRPr lang="es-ES"/>
        </a:p>
      </dgm:t>
    </dgm:pt>
    <dgm:pt modelId="{0FC65F18-A4C7-47C3-BE3D-B80F8BC064C8}" type="pres">
      <dgm:prSet presAssocID="{77B84BD7-33A2-418D-8EBD-5A62FAE4D474}" presName="hierChild4" presStyleCnt="0"/>
      <dgm:spPr/>
      <dgm:t>
        <a:bodyPr/>
        <a:lstStyle/>
        <a:p>
          <a:endParaRPr lang="es-ES"/>
        </a:p>
      </dgm:t>
    </dgm:pt>
    <dgm:pt modelId="{D83F7B88-7D25-49BB-80C3-81DCD9B1A2D9}" type="pres">
      <dgm:prSet presAssocID="{77B84BD7-33A2-418D-8EBD-5A62FAE4D474}" presName="hierChild5" presStyleCnt="0"/>
      <dgm:spPr/>
      <dgm:t>
        <a:bodyPr/>
        <a:lstStyle/>
        <a:p>
          <a:endParaRPr lang="es-ES"/>
        </a:p>
      </dgm:t>
    </dgm:pt>
    <dgm:pt modelId="{BFF1A4C9-425C-420B-99BF-785555026BE0}" type="pres">
      <dgm:prSet presAssocID="{5D4B13D8-5591-4383-80D8-82E0D94C0EC3}" presName="Name37" presStyleLbl="parChTrans1D2" presStyleIdx="3" presStyleCnt="4"/>
      <dgm:spPr/>
      <dgm:t>
        <a:bodyPr/>
        <a:lstStyle/>
        <a:p>
          <a:endParaRPr lang="es-ES"/>
        </a:p>
      </dgm:t>
    </dgm:pt>
    <dgm:pt modelId="{A20E18F8-715D-4B3E-A1B8-24E98526AFEB}" type="pres">
      <dgm:prSet presAssocID="{D248D24C-C14A-40E0-B993-BF4F5A702F78}" presName="hierRoot2" presStyleCnt="0">
        <dgm:presLayoutVars>
          <dgm:hierBranch val="init"/>
        </dgm:presLayoutVars>
      </dgm:prSet>
      <dgm:spPr/>
      <dgm:t>
        <a:bodyPr/>
        <a:lstStyle/>
        <a:p>
          <a:endParaRPr lang="es-ES"/>
        </a:p>
      </dgm:t>
    </dgm:pt>
    <dgm:pt modelId="{518B1717-DA57-4A60-AA4A-E8B004075DD5}" type="pres">
      <dgm:prSet presAssocID="{D248D24C-C14A-40E0-B993-BF4F5A702F78}" presName="rootComposite" presStyleCnt="0"/>
      <dgm:spPr/>
      <dgm:t>
        <a:bodyPr/>
        <a:lstStyle/>
        <a:p>
          <a:endParaRPr lang="es-ES"/>
        </a:p>
      </dgm:t>
    </dgm:pt>
    <dgm:pt modelId="{5B3108E9-FE24-4526-BBB3-D97E0763D7F0}" type="pres">
      <dgm:prSet presAssocID="{D248D24C-C14A-40E0-B993-BF4F5A702F78}" presName="rootText" presStyleLbl="node2" presStyleIdx="3" presStyleCnt="4">
        <dgm:presLayoutVars>
          <dgm:chPref val="3"/>
        </dgm:presLayoutVars>
      </dgm:prSet>
      <dgm:spPr/>
      <dgm:t>
        <a:bodyPr/>
        <a:lstStyle/>
        <a:p>
          <a:endParaRPr lang="es-ES"/>
        </a:p>
      </dgm:t>
    </dgm:pt>
    <dgm:pt modelId="{20EBE12E-9541-4DED-8CB0-CC71C6FC3D0C}" type="pres">
      <dgm:prSet presAssocID="{D248D24C-C14A-40E0-B993-BF4F5A702F78}" presName="rootConnector" presStyleLbl="node2" presStyleIdx="3" presStyleCnt="4"/>
      <dgm:spPr/>
      <dgm:t>
        <a:bodyPr/>
        <a:lstStyle/>
        <a:p>
          <a:endParaRPr lang="es-ES"/>
        </a:p>
      </dgm:t>
    </dgm:pt>
    <dgm:pt modelId="{6549648F-285F-482A-A8E2-62183452E944}" type="pres">
      <dgm:prSet presAssocID="{D248D24C-C14A-40E0-B993-BF4F5A702F78}" presName="hierChild4" presStyleCnt="0"/>
      <dgm:spPr/>
      <dgm:t>
        <a:bodyPr/>
        <a:lstStyle/>
        <a:p>
          <a:endParaRPr lang="es-ES"/>
        </a:p>
      </dgm:t>
    </dgm:pt>
    <dgm:pt modelId="{FC08FE34-0AE5-48D7-B287-6E649EC17079}" type="pres">
      <dgm:prSet presAssocID="{D248D24C-C14A-40E0-B993-BF4F5A702F78}" presName="hierChild5" presStyleCnt="0"/>
      <dgm:spPr/>
      <dgm:t>
        <a:bodyPr/>
        <a:lstStyle/>
        <a:p>
          <a:endParaRPr lang="es-ES"/>
        </a:p>
      </dgm:t>
    </dgm:pt>
    <dgm:pt modelId="{487EE266-E74B-431B-9D6D-68F379D5A003}" type="pres">
      <dgm:prSet presAssocID="{95A2A648-B84E-4C85-8645-D80F81ECDCDB}" presName="hierChild3" presStyleCnt="0"/>
      <dgm:spPr/>
      <dgm:t>
        <a:bodyPr/>
        <a:lstStyle/>
        <a:p>
          <a:endParaRPr lang="es-ES"/>
        </a:p>
      </dgm:t>
    </dgm:pt>
  </dgm:ptLst>
  <dgm:cxnLst>
    <dgm:cxn modelId="{471D530E-6579-44FD-B0B0-084B351BB181}" type="presOf" srcId="{3DF716FD-8F0B-4FB0-A5BC-6C02CE02F37C}" destId="{71E4A878-B408-4FBD-B559-C65804378440}" srcOrd="0" destOrd="0" presId="urn:microsoft.com/office/officeart/2005/8/layout/orgChart1"/>
    <dgm:cxn modelId="{6566B9F6-5BAC-4A91-86C3-CBF7A0860CCF}" type="presOf" srcId="{D248D24C-C14A-40E0-B993-BF4F5A702F78}" destId="{5B3108E9-FE24-4526-BBB3-D97E0763D7F0}" srcOrd="0" destOrd="0" presId="urn:microsoft.com/office/officeart/2005/8/layout/orgChart1"/>
    <dgm:cxn modelId="{6ABCEF1D-2F09-45CA-9243-732E4B953306}" type="presOf" srcId="{11F74E2D-A61C-49B6-A927-11B7CA258416}" destId="{81EB8D86-538C-4299-BB26-9BA2E76C5E1B}" srcOrd="0" destOrd="0" presId="urn:microsoft.com/office/officeart/2005/8/layout/orgChart1"/>
    <dgm:cxn modelId="{C2122C86-F917-4BD3-A7E6-BDCDF22C7332}" type="presOf" srcId="{349004DC-DD25-4B4B-9DE0-274C81C87099}" destId="{F027368C-DDE7-4383-BE5E-F7883F2F5B0C}" srcOrd="0" destOrd="0" presId="urn:microsoft.com/office/officeart/2005/8/layout/orgChart1"/>
    <dgm:cxn modelId="{2DD6A699-69DD-47EA-9EE1-07ADD00DAB0B}" type="presOf" srcId="{77B84BD7-33A2-418D-8EBD-5A62FAE4D474}" destId="{DAD62A5E-2FBD-45CF-BE2D-A9E972AB0509}" srcOrd="0" destOrd="0" presId="urn:microsoft.com/office/officeart/2005/8/layout/orgChart1"/>
    <dgm:cxn modelId="{E7FDCD4A-6487-4924-93F0-63957CE1175C}" srcId="{04466365-E20B-41F4-911F-41662CE1B8F5}" destId="{95A2A648-B84E-4C85-8645-D80F81ECDCDB}" srcOrd="0" destOrd="0" parTransId="{2518A678-92FA-4D01-AF5A-6B8AA828B45F}" sibTransId="{D52F237D-9486-4A00-951C-1934D03980EF}"/>
    <dgm:cxn modelId="{A1E8C7E6-2189-4987-A5E5-D061EE836DBC}" srcId="{A274230F-6AAA-4C0C-AE4B-A750A91A0A25}" destId="{3DF716FD-8F0B-4FB0-A5BC-6C02CE02F37C}" srcOrd="0" destOrd="0" parTransId="{11F74E2D-A61C-49B6-A927-11B7CA258416}" sibTransId="{440C29EF-1215-4323-AFAF-E8E38050C905}"/>
    <dgm:cxn modelId="{5E0860D5-0719-455A-94E1-BDD15BE1BBD0}" type="presOf" srcId="{5D4B13D8-5591-4383-80D8-82E0D94C0EC3}" destId="{BFF1A4C9-425C-420B-99BF-785555026BE0}" srcOrd="0" destOrd="0" presId="urn:microsoft.com/office/officeart/2005/8/layout/orgChart1"/>
    <dgm:cxn modelId="{C1CC5882-2AD3-4588-BA21-72E836514F1C}" srcId="{95A2A648-B84E-4C85-8645-D80F81ECDCDB}" destId="{A274230F-6AAA-4C0C-AE4B-A750A91A0A25}" srcOrd="0" destOrd="0" parTransId="{C31CBD98-3E45-48FE-A157-A64AEC475715}" sibTransId="{60536241-2495-4923-816C-FC7F7D1A5C53}"/>
    <dgm:cxn modelId="{FA42C85E-5EC0-4FEA-9DF9-E2691E66D00C}" type="presOf" srcId="{77B84BD7-33A2-418D-8EBD-5A62FAE4D474}" destId="{2041A23E-BAF9-45CB-B527-1A8C3CDDA2C3}" srcOrd="1" destOrd="0" presId="urn:microsoft.com/office/officeart/2005/8/layout/orgChart1"/>
    <dgm:cxn modelId="{FF033A87-BF56-40E9-A98A-7828699585C1}" type="presOf" srcId="{349004DC-DD25-4B4B-9DE0-274C81C87099}" destId="{9FA3D290-22E4-4D9E-B832-06DB9295B98A}" srcOrd="1" destOrd="0" presId="urn:microsoft.com/office/officeart/2005/8/layout/orgChart1"/>
    <dgm:cxn modelId="{02927BF7-12E6-422A-8EFD-2DCEF6DC4731}" srcId="{95A2A648-B84E-4C85-8645-D80F81ECDCDB}" destId="{77B84BD7-33A2-418D-8EBD-5A62FAE4D474}" srcOrd="2" destOrd="0" parTransId="{D33D1724-D64C-4CFA-BA80-386A47083C98}" sibTransId="{39468C68-6C6C-4E92-8089-E0DC0F4BC966}"/>
    <dgm:cxn modelId="{579C6D03-A1AD-418F-B7A2-FCCD0F501D25}" type="presOf" srcId="{C31CBD98-3E45-48FE-A157-A64AEC475715}" destId="{B9E13EC3-ACD1-401C-89F5-190165E424B4}" srcOrd="0" destOrd="0" presId="urn:microsoft.com/office/officeart/2005/8/layout/orgChart1"/>
    <dgm:cxn modelId="{9A87BB75-A9B4-4D47-AF20-3F4EFDEA0A30}" srcId="{95A2A648-B84E-4C85-8645-D80F81ECDCDB}" destId="{D248D24C-C14A-40E0-B993-BF4F5A702F78}" srcOrd="3" destOrd="0" parTransId="{5D4B13D8-5591-4383-80D8-82E0D94C0EC3}" sibTransId="{2936C300-2C1F-40B9-84FF-176815E6C289}"/>
    <dgm:cxn modelId="{5815AC38-4832-4116-A584-4462A8F8C909}" type="presOf" srcId="{A274230F-6AAA-4C0C-AE4B-A750A91A0A25}" destId="{4C0642E2-9461-48DF-84C9-EEEFAB495E30}" srcOrd="1" destOrd="0" presId="urn:microsoft.com/office/officeart/2005/8/layout/orgChart1"/>
    <dgm:cxn modelId="{AF7965DC-9FAA-4878-84D3-2DEBD83E940D}" type="presOf" srcId="{3DF716FD-8F0B-4FB0-A5BC-6C02CE02F37C}" destId="{E5903F72-105C-4F75-A630-88A3FE8A3171}" srcOrd="1" destOrd="0" presId="urn:microsoft.com/office/officeart/2005/8/layout/orgChart1"/>
    <dgm:cxn modelId="{D1B6A450-09CF-41C2-8DBF-7027654E7886}" type="presOf" srcId="{D248D24C-C14A-40E0-B993-BF4F5A702F78}" destId="{20EBE12E-9541-4DED-8CB0-CC71C6FC3D0C}" srcOrd="1" destOrd="0" presId="urn:microsoft.com/office/officeart/2005/8/layout/orgChart1"/>
    <dgm:cxn modelId="{6044F41C-045D-4DC0-BACA-7F2A0F6F7DDF}" type="presOf" srcId="{A274230F-6AAA-4C0C-AE4B-A750A91A0A25}" destId="{C0D88EE3-3C49-40D7-B624-8FD54AB8089C}" srcOrd="0" destOrd="0" presId="urn:microsoft.com/office/officeart/2005/8/layout/orgChart1"/>
    <dgm:cxn modelId="{ED14ED29-BD4A-4E26-A542-A2F402B1810E}" type="presOf" srcId="{04466365-E20B-41F4-911F-41662CE1B8F5}" destId="{A36FBA4F-B6FF-46DC-8D97-E3A475978D5A}" srcOrd="0" destOrd="0" presId="urn:microsoft.com/office/officeart/2005/8/layout/orgChart1"/>
    <dgm:cxn modelId="{4CECAEFE-7E25-4B71-8ACE-3715F22038E2}" type="presOf" srcId="{D33D1724-D64C-4CFA-BA80-386A47083C98}" destId="{E714CAC0-6B40-48F8-8F50-FCAF03D4BBE4}" srcOrd="0" destOrd="0" presId="urn:microsoft.com/office/officeart/2005/8/layout/orgChart1"/>
    <dgm:cxn modelId="{C7DB9999-77C2-4AFB-A40F-B31D77304438}" type="presOf" srcId="{95A2A648-B84E-4C85-8645-D80F81ECDCDB}" destId="{349C0C35-4EF1-4BF1-BF40-58DFF8DB629A}" srcOrd="0" destOrd="0" presId="urn:microsoft.com/office/officeart/2005/8/layout/orgChart1"/>
    <dgm:cxn modelId="{48C5AFC0-08E5-4005-BBDD-EC6C56F96CDC}" type="presOf" srcId="{2EBF5F6C-15E9-4E23-A151-E4A1C2AC76BE}" destId="{EF900A97-990A-4475-AD60-1514E062F0F5}" srcOrd="0" destOrd="0" presId="urn:microsoft.com/office/officeart/2005/8/layout/orgChart1"/>
    <dgm:cxn modelId="{2187FB7B-8002-42BD-9D34-9948798E7731}" srcId="{95A2A648-B84E-4C85-8645-D80F81ECDCDB}" destId="{349004DC-DD25-4B4B-9DE0-274C81C87099}" srcOrd="1" destOrd="0" parTransId="{2EBF5F6C-15E9-4E23-A151-E4A1C2AC76BE}" sibTransId="{2088CE91-B972-44A9-8AAF-F5A056E8F303}"/>
    <dgm:cxn modelId="{4BF94AD2-AA68-48A0-A568-F297EBAD7C4A}" type="presOf" srcId="{95A2A648-B84E-4C85-8645-D80F81ECDCDB}" destId="{5ED27948-FBFD-4D60-93AD-35D3AD03C2BC}" srcOrd="1" destOrd="0" presId="urn:microsoft.com/office/officeart/2005/8/layout/orgChart1"/>
    <dgm:cxn modelId="{F9383C9E-2FA8-47C6-ACE5-C0BAF8EFE782}" type="presParOf" srcId="{A36FBA4F-B6FF-46DC-8D97-E3A475978D5A}" destId="{A610BFE9-BAAC-425F-BF38-2723F87D7D6C}" srcOrd="0" destOrd="0" presId="urn:microsoft.com/office/officeart/2005/8/layout/orgChart1"/>
    <dgm:cxn modelId="{5934F1FC-B5D5-4316-A7E0-DAA8EA1A62F4}" type="presParOf" srcId="{A610BFE9-BAAC-425F-BF38-2723F87D7D6C}" destId="{51172EB6-1479-40A7-8705-5F6BCB200C4F}" srcOrd="0" destOrd="0" presId="urn:microsoft.com/office/officeart/2005/8/layout/orgChart1"/>
    <dgm:cxn modelId="{C4BB1FB2-8EA2-4667-B0D0-6E65D726D141}" type="presParOf" srcId="{51172EB6-1479-40A7-8705-5F6BCB200C4F}" destId="{349C0C35-4EF1-4BF1-BF40-58DFF8DB629A}" srcOrd="0" destOrd="0" presId="urn:microsoft.com/office/officeart/2005/8/layout/orgChart1"/>
    <dgm:cxn modelId="{5353F551-180B-4F25-96A8-F3837910D41F}" type="presParOf" srcId="{51172EB6-1479-40A7-8705-5F6BCB200C4F}" destId="{5ED27948-FBFD-4D60-93AD-35D3AD03C2BC}" srcOrd="1" destOrd="0" presId="urn:microsoft.com/office/officeart/2005/8/layout/orgChart1"/>
    <dgm:cxn modelId="{A7CA5DF9-D68D-45D2-B51B-11DD40035C1F}" type="presParOf" srcId="{A610BFE9-BAAC-425F-BF38-2723F87D7D6C}" destId="{67E7D523-D597-48FA-9407-BADBD51F2D37}" srcOrd="1" destOrd="0" presId="urn:microsoft.com/office/officeart/2005/8/layout/orgChart1"/>
    <dgm:cxn modelId="{3B5C7B25-2B2B-497B-B07C-B9D5B87BD671}" type="presParOf" srcId="{67E7D523-D597-48FA-9407-BADBD51F2D37}" destId="{B9E13EC3-ACD1-401C-89F5-190165E424B4}" srcOrd="0" destOrd="0" presId="urn:microsoft.com/office/officeart/2005/8/layout/orgChart1"/>
    <dgm:cxn modelId="{E9816C9C-3BFE-4898-8D37-30B59342C8CF}" type="presParOf" srcId="{67E7D523-D597-48FA-9407-BADBD51F2D37}" destId="{4211508B-3DE4-4011-AA46-67E8D2A7726E}" srcOrd="1" destOrd="0" presId="urn:microsoft.com/office/officeart/2005/8/layout/orgChart1"/>
    <dgm:cxn modelId="{827CD3B3-F305-4627-9058-F359A466AC7F}" type="presParOf" srcId="{4211508B-3DE4-4011-AA46-67E8D2A7726E}" destId="{A6EACCEC-0AE6-4919-91C9-A32B8A322C18}" srcOrd="0" destOrd="0" presId="urn:microsoft.com/office/officeart/2005/8/layout/orgChart1"/>
    <dgm:cxn modelId="{DB65E98A-5D76-4F7B-9986-1356275B8506}" type="presParOf" srcId="{A6EACCEC-0AE6-4919-91C9-A32B8A322C18}" destId="{C0D88EE3-3C49-40D7-B624-8FD54AB8089C}" srcOrd="0" destOrd="0" presId="urn:microsoft.com/office/officeart/2005/8/layout/orgChart1"/>
    <dgm:cxn modelId="{2048D9F0-2531-4545-BA54-A7DE37733D78}" type="presParOf" srcId="{A6EACCEC-0AE6-4919-91C9-A32B8A322C18}" destId="{4C0642E2-9461-48DF-84C9-EEEFAB495E30}" srcOrd="1" destOrd="0" presId="urn:microsoft.com/office/officeart/2005/8/layout/orgChart1"/>
    <dgm:cxn modelId="{D70D6241-5876-4134-869A-2CD8E7CCD8F5}" type="presParOf" srcId="{4211508B-3DE4-4011-AA46-67E8D2A7726E}" destId="{A0731245-17AF-4DAB-B166-68123B7575E2}" srcOrd="1" destOrd="0" presId="urn:microsoft.com/office/officeart/2005/8/layout/orgChart1"/>
    <dgm:cxn modelId="{DF66CDD3-4532-4E20-8AB8-3F74F19C69C8}" type="presParOf" srcId="{A0731245-17AF-4DAB-B166-68123B7575E2}" destId="{81EB8D86-538C-4299-BB26-9BA2E76C5E1B}" srcOrd="0" destOrd="0" presId="urn:microsoft.com/office/officeart/2005/8/layout/orgChart1"/>
    <dgm:cxn modelId="{C180E0E9-3B11-45C2-AB10-A7E83CF1E2FD}" type="presParOf" srcId="{A0731245-17AF-4DAB-B166-68123B7575E2}" destId="{91E91F93-3174-4B86-9BD0-757637D4A591}" srcOrd="1" destOrd="0" presId="urn:microsoft.com/office/officeart/2005/8/layout/orgChart1"/>
    <dgm:cxn modelId="{80CA9B4C-8F4F-48AF-934A-BF9F0214348C}" type="presParOf" srcId="{91E91F93-3174-4B86-9BD0-757637D4A591}" destId="{4C08D49E-EECF-4E54-A984-05C590127810}" srcOrd="0" destOrd="0" presId="urn:microsoft.com/office/officeart/2005/8/layout/orgChart1"/>
    <dgm:cxn modelId="{F2B43888-8AF3-477F-AC13-73306C81D09E}" type="presParOf" srcId="{4C08D49E-EECF-4E54-A984-05C590127810}" destId="{71E4A878-B408-4FBD-B559-C65804378440}" srcOrd="0" destOrd="0" presId="urn:microsoft.com/office/officeart/2005/8/layout/orgChart1"/>
    <dgm:cxn modelId="{ACF62777-DC18-42C2-B188-B686A37AFD7E}" type="presParOf" srcId="{4C08D49E-EECF-4E54-A984-05C590127810}" destId="{E5903F72-105C-4F75-A630-88A3FE8A3171}" srcOrd="1" destOrd="0" presId="urn:microsoft.com/office/officeart/2005/8/layout/orgChart1"/>
    <dgm:cxn modelId="{61C86315-AA64-4475-A624-ECCD8B84CFCB}" type="presParOf" srcId="{91E91F93-3174-4B86-9BD0-757637D4A591}" destId="{8FC15942-590A-4C36-934D-956B943D41BE}" srcOrd="1" destOrd="0" presId="urn:microsoft.com/office/officeart/2005/8/layout/orgChart1"/>
    <dgm:cxn modelId="{2EF8B28C-7E42-4527-AB0F-F8210D67D901}" type="presParOf" srcId="{91E91F93-3174-4B86-9BD0-757637D4A591}" destId="{956047A9-09E4-407D-BDF3-B3E55C86F62D}" srcOrd="2" destOrd="0" presId="urn:microsoft.com/office/officeart/2005/8/layout/orgChart1"/>
    <dgm:cxn modelId="{C5AEBB3F-C41E-4009-826D-37E75BE0E4AD}" type="presParOf" srcId="{4211508B-3DE4-4011-AA46-67E8D2A7726E}" destId="{6737C3A4-D4E9-427E-95D4-B7C96B490069}" srcOrd="2" destOrd="0" presId="urn:microsoft.com/office/officeart/2005/8/layout/orgChart1"/>
    <dgm:cxn modelId="{E6DB615E-B77D-485E-BB86-F2CCEF498312}" type="presParOf" srcId="{67E7D523-D597-48FA-9407-BADBD51F2D37}" destId="{EF900A97-990A-4475-AD60-1514E062F0F5}" srcOrd="2" destOrd="0" presId="urn:microsoft.com/office/officeart/2005/8/layout/orgChart1"/>
    <dgm:cxn modelId="{68302C84-D12C-4670-A4EB-C31529C271E6}" type="presParOf" srcId="{67E7D523-D597-48FA-9407-BADBD51F2D37}" destId="{70654FDA-AF6C-49A9-BB40-BCA7739A0D94}" srcOrd="3" destOrd="0" presId="urn:microsoft.com/office/officeart/2005/8/layout/orgChart1"/>
    <dgm:cxn modelId="{DD4C9872-3AF8-469C-B554-F3DE36E42A07}" type="presParOf" srcId="{70654FDA-AF6C-49A9-BB40-BCA7739A0D94}" destId="{F46DC2D5-F2DF-4011-BA72-AADF0E83A206}" srcOrd="0" destOrd="0" presId="urn:microsoft.com/office/officeart/2005/8/layout/orgChart1"/>
    <dgm:cxn modelId="{69D54617-2A16-4ABD-A2DB-D516AA824E5F}" type="presParOf" srcId="{F46DC2D5-F2DF-4011-BA72-AADF0E83A206}" destId="{F027368C-DDE7-4383-BE5E-F7883F2F5B0C}" srcOrd="0" destOrd="0" presId="urn:microsoft.com/office/officeart/2005/8/layout/orgChart1"/>
    <dgm:cxn modelId="{5FBE695A-CADD-40D8-AAD7-8FA9CFB5ADD4}" type="presParOf" srcId="{F46DC2D5-F2DF-4011-BA72-AADF0E83A206}" destId="{9FA3D290-22E4-4D9E-B832-06DB9295B98A}" srcOrd="1" destOrd="0" presId="urn:microsoft.com/office/officeart/2005/8/layout/orgChart1"/>
    <dgm:cxn modelId="{315B6850-15F2-4DE5-B0B6-87408F529F70}" type="presParOf" srcId="{70654FDA-AF6C-49A9-BB40-BCA7739A0D94}" destId="{6DEBEE62-2398-4AA7-ADCC-626A1C606381}" srcOrd="1" destOrd="0" presId="urn:microsoft.com/office/officeart/2005/8/layout/orgChart1"/>
    <dgm:cxn modelId="{08BFC6D7-DE2D-43F5-99A9-0BB66248DF4D}" type="presParOf" srcId="{70654FDA-AF6C-49A9-BB40-BCA7739A0D94}" destId="{DF297FFB-A5A0-44DF-BC9D-9C0E326F62AC}" srcOrd="2" destOrd="0" presId="urn:microsoft.com/office/officeart/2005/8/layout/orgChart1"/>
    <dgm:cxn modelId="{4FD813FA-08C3-416B-960A-F7FD2E003B85}" type="presParOf" srcId="{67E7D523-D597-48FA-9407-BADBD51F2D37}" destId="{E714CAC0-6B40-48F8-8F50-FCAF03D4BBE4}" srcOrd="4" destOrd="0" presId="urn:microsoft.com/office/officeart/2005/8/layout/orgChart1"/>
    <dgm:cxn modelId="{FBB9FD83-1D44-4604-8ED5-17EA6C4374AC}" type="presParOf" srcId="{67E7D523-D597-48FA-9407-BADBD51F2D37}" destId="{3D732565-0B65-40F5-841C-74232490C42F}" srcOrd="5" destOrd="0" presId="urn:microsoft.com/office/officeart/2005/8/layout/orgChart1"/>
    <dgm:cxn modelId="{94BC5911-96A7-43B3-B362-FDC909D7DF0D}" type="presParOf" srcId="{3D732565-0B65-40F5-841C-74232490C42F}" destId="{09AE804F-57CD-4DC3-9A25-583A9386CF07}" srcOrd="0" destOrd="0" presId="urn:microsoft.com/office/officeart/2005/8/layout/orgChart1"/>
    <dgm:cxn modelId="{5FB083BA-2ED1-45F3-A3EB-15B5C829456D}" type="presParOf" srcId="{09AE804F-57CD-4DC3-9A25-583A9386CF07}" destId="{DAD62A5E-2FBD-45CF-BE2D-A9E972AB0509}" srcOrd="0" destOrd="0" presId="urn:microsoft.com/office/officeart/2005/8/layout/orgChart1"/>
    <dgm:cxn modelId="{92669CE5-2B83-40EF-AF8A-B029FFBEAC85}" type="presParOf" srcId="{09AE804F-57CD-4DC3-9A25-583A9386CF07}" destId="{2041A23E-BAF9-45CB-B527-1A8C3CDDA2C3}" srcOrd="1" destOrd="0" presId="urn:microsoft.com/office/officeart/2005/8/layout/orgChart1"/>
    <dgm:cxn modelId="{C52A33A3-D5A2-4B0A-809C-61D8D2002060}" type="presParOf" srcId="{3D732565-0B65-40F5-841C-74232490C42F}" destId="{0FC65F18-A4C7-47C3-BE3D-B80F8BC064C8}" srcOrd="1" destOrd="0" presId="urn:microsoft.com/office/officeart/2005/8/layout/orgChart1"/>
    <dgm:cxn modelId="{49C0249A-CD3E-4C61-8CE5-5E8029C79893}" type="presParOf" srcId="{3D732565-0B65-40F5-841C-74232490C42F}" destId="{D83F7B88-7D25-49BB-80C3-81DCD9B1A2D9}" srcOrd="2" destOrd="0" presId="urn:microsoft.com/office/officeart/2005/8/layout/orgChart1"/>
    <dgm:cxn modelId="{6304A8EA-B9E0-4537-8DAD-70C6656F2F30}" type="presParOf" srcId="{67E7D523-D597-48FA-9407-BADBD51F2D37}" destId="{BFF1A4C9-425C-420B-99BF-785555026BE0}" srcOrd="6" destOrd="0" presId="urn:microsoft.com/office/officeart/2005/8/layout/orgChart1"/>
    <dgm:cxn modelId="{A552C768-4E85-4D94-A2A9-65A75E6DC303}" type="presParOf" srcId="{67E7D523-D597-48FA-9407-BADBD51F2D37}" destId="{A20E18F8-715D-4B3E-A1B8-24E98526AFEB}" srcOrd="7" destOrd="0" presId="urn:microsoft.com/office/officeart/2005/8/layout/orgChart1"/>
    <dgm:cxn modelId="{48DC416D-B029-407B-9635-BCC9CE94CFC6}" type="presParOf" srcId="{A20E18F8-715D-4B3E-A1B8-24E98526AFEB}" destId="{518B1717-DA57-4A60-AA4A-E8B004075DD5}" srcOrd="0" destOrd="0" presId="urn:microsoft.com/office/officeart/2005/8/layout/orgChart1"/>
    <dgm:cxn modelId="{BBEF4CF8-BD46-4E5C-BC49-1FEE6B0498A9}" type="presParOf" srcId="{518B1717-DA57-4A60-AA4A-E8B004075DD5}" destId="{5B3108E9-FE24-4526-BBB3-D97E0763D7F0}" srcOrd="0" destOrd="0" presId="urn:microsoft.com/office/officeart/2005/8/layout/orgChart1"/>
    <dgm:cxn modelId="{BEE3CCAA-B5B4-41F3-82FD-4D1D6D29C338}" type="presParOf" srcId="{518B1717-DA57-4A60-AA4A-E8B004075DD5}" destId="{20EBE12E-9541-4DED-8CB0-CC71C6FC3D0C}" srcOrd="1" destOrd="0" presId="urn:microsoft.com/office/officeart/2005/8/layout/orgChart1"/>
    <dgm:cxn modelId="{6E3F1A88-E8E5-44B8-BC05-6BFBF578E7C2}" type="presParOf" srcId="{A20E18F8-715D-4B3E-A1B8-24E98526AFEB}" destId="{6549648F-285F-482A-A8E2-62183452E944}" srcOrd="1" destOrd="0" presId="urn:microsoft.com/office/officeart/2005/8/layout/orgChart1"/>
    <dgm:cxn modelId="{14C1BBB0-B178-4AE6-840F-3B69FF25C49E}" type="presParOf" srcId="{A20E18F8-715D-4B3E-A1B8-24E98526AFEB}" destId="{FC08FE34-0AE5-48D7-B287-6E649EC17079}" srcOrd="2" destOrd="0" presId="urn:microsoft.com/office/officeart/2005/8/layout/orgChart1"/>
    <dgm:cxn modelId="{F12C2664-4AB9-4FAF-B9FF-22221F1F397B}" type="presParOf" srcId="{A610BFE9-BAAC-425F-BF38-2723F87D7D6C}" destId="{487EE266-E74B-431B-9D6D-68F379D5A00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4CD3EE-D0B2-408E-BE08-4FD082B58FA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S"/>
        </a:p>
      </dgm:t>
    </dgm:pt>
    <dgm:pt modelId="{3EE51BC3-A0E3-475C-8494-398C1C24DB89}">
      <dgm:prSet phldrT="[Texto]"/>
      <dgm:spPr/>
      <dgm:t>
        <a:bodyPr/>
        <a:lstStyle/>
        <a:p>
          <a:r>
            <a:rPr lang="es-MX" smtClean="0">
              <a:ln/>
              <a:solidFill>
                <a:schemeClr val="tx1"/>
              </a:solidFill>
              <a:latin typeface="Times New Roman" panose="02020603050405020304" pitchFamily="18" charset="0"/>
              <a:cs typeface="Times New Roman" panose="02020603050405020304" pitchFamily="18" charset="0"/>
            </a:rPr>
            <a:t>El monto total del estímulo a distribuir entre los aspirantes  no excederá 1,500 millones de pesos por cada ejercicio fiscal.</a:t>
          </a:r>
          <a:endParaRPr lang="es-ES" dirty="0">
            <a:solidFill>
              <a:schemeClr val="tx1"/>
            </a:solidFill>
            <a:latin typeface="Times New Roman" panose="02020603050405020304" pitchFamily="18" charset="0"/>
            <a:cs typeface="Times New Roman" panose="02020603050405020304" pitchFamily="18" charset="0"/>
          </a:endParaRPr>
        </a:p>
      </dgm:t>
    </dgm:pt>
    <dgm:pt modelId="{B08C7E77-F92A-4A29-BEED-2A51D9EEE796}" type="parTrans" cxnId="{C05AB104-8865-4BF9-9AF4-56745DCB4EEA}">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1DEE813-77B8-4892-8B17-0262DD5E8392}" type="sibTrans" cxnId="{C05AB104-8865-4BF9-9AF4-56745DCB4EEA}">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D5C623DA-9D65-4374-963D-157CF657A3F8}">
      <dgm:prSet phldrT="[Texto]"/>
      <dgm:spPr/>
      <dgm:t>
        <a:bodyPr/>
        <a:lstStyle/>
        <a:p>
          <a:r>
            <a:rPr lang="es-MX" dirty="0" smtClean="0">
              <a:solidFill>
                <a:schemeClr val="tx1"/>
              </a:solidFill>
              <a:latin typeface="Times New Roman" panose="02020603050405020304" pitchFamily="18" charset="0"/>
              <a:cs typeface="Times New Roman" panose="02020603050405020304" pitchFamily="18" charset="0"/>
            </a:rPr>
            <a:t> Si el contribuyente no aplica el crédito en el ejercicio que pudiera hacerlo perderá el derecho a acreditarlo en los ejercicios posteriores.</a:t>
          </a:r>
          <a:endParaRPr lang="es-ES" dirty="0">
            <a:solidFill>
              <a:schemeClr val="tx1"/>
            </a:solidFill>
            <a:latin typeface="Times New Roman" panose="02020603050405020304" pitchFamily="18" charset="0"/>
            <a:cs typeface="Times New Roman" panose="02020603050405020304" pitchFamily="18" charset="0"/>
          </a:endParaRPr>
        </a:p>
      </dgm:t>
    </dgm:pt>
    <dgm:pt modelId="{164F34ED-D9E5-47E6-A57E-21E2E5D1B6B7}" type="parTrans" cxnId="{E36BA296-E4DD-45C3-9725-046C27E1C8C1}">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9130E51-1654-4320-AA9B-107A4E2FC385}" type="sibTrans" cxnId="{E36BA296-E4DD-45C3-9725-046C27E1C8C1}">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86A56B55-1A5D-497E-91A2-809F2A4AD4B5}">
      <dgm:prSet phldrT="[Texto]"/>
      <dgm:spPr/>
      <dgm:t>
        <a:bodyPr/>
        <a:lstStyle/>
        <a:p>
          <a:r>
            <a:rPr lang="es-MX" smtClean="0">
              <a:ln/>
              <a:solidFill>
                <a:schemeClr val="tx1"/>
              </a:solidFill>
              <a:latin typeface="Times New Roman" panose="02020603050405020304" pitchFamily="18" charset="0"/>
              <a:cs typeface="Times New Roman" panose="02020603050405020304" pitchFamily="18" charset="0"/>
            </a:rPr>
            <a:t>El estímulo autorizado no excederá 50 millones de pesos por contribuyente por ejercicio fiscal.</a:t>
          </a:r>
          <a:endParaRPr lang="es-ES" dirty="0">
            <a:ln/>
            <a:solidFill>
              <a:schemeClr val="tx1"/>
            </a:solidFill>
            <a:latin typeface="Times New Roman" panose="02020603050405020304" pitchFamily="18" charset="0"/>
            <a:cs typeface="Times New Roman" panose="02020603050405020304" pitchFamily="18" charset="0"/>
          </a:endParaRPr>
        </a:p>
      </dgm:t>
    </dgm:pt>
    <dgm:pt modelId="{620AA2D1-E1FE-464F-A0B7-55625D027C25}" type="parTrans" cxnId="{28EC62D7-49AC-4145-8D5E-47F2B9FA2E31}">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ADC847D5-A98A-46E0-9F6D-F32BC30B0E35}" type="sibTrans" cxnId="{28EC62D7-49AC-4145-8D5E-47F2B9FA2E31}">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5413D26E-8FC9-4D07-82E5-C40FECFAF096}">
      <dgm:prSet phldrT="[Texto]"/>
      <dgm:spPr/>
      <dgm:t>
        <a:bodyPr/>
        <a:lstStyle/>
        <a:p>
          <a:r>
            <a:rPr lang="es-MX" dirty="0" smtClean="0">
              <a:solidFill>
                <a:schemeClr val="tx1"/>
              </a:solidFill>
              <a:latin typeface="Times New Roman" panose="02020603050405020304" pitchFamily="18" charset="0"/>
              <a:cs typeface="Times New Roman" panose="02020603050405020304" pitchFamily="18" charset="0"/>
            </a:rPr>
            <a:t>Se podrá hacer uso del crédito fiscal hasta por 10 años.</a:t>
          </a:r>
          <a:endParaRPr lang="es-ES" dirty="0">
            <a:solidFill>
              <a:schemeClr val="tx1"/>
            </a:solidFill>
            <a:latin typeface="Times New Roman" panose="02020603050405020304" pitchFamily="18" charset="0"/>
            <a:cs typeface="Times New Roman" panose="02020603050405020304" pitchFamily="18" charset="0"/>
          </a:endParaRPr>
        </a:p>
      </dgm:t>
    </dgm:pt>
    <dgm:pt modelId="{6F966C57-2F9D-43BF-A875-97A6620FFCA6}" type="parTrans" cxnId="{7843A96D-BEF3-4601-841A-E655EC39467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4A4BBADE-7296-4C97-AEB4-555DDB55AE31}" type="sibTrans" cxnId="{7843A96D-BEF3-4601-841A-E655EC39467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9152F8C-2F1C-4B19-A068-832F09810B99}" type="pres">
      <dgm:prSet presAssocID="{DB4CD3EE-D0B2-408E-BE08-4FD082B58FA5}" presName="diagram" presStyleCnt="0">
        <dgm:presLayoutVars>
          <dgm:dir/>
          <dgm:resizeHandles val="exact"/>
        </dgm:presLayoutVars>
      </dgm:prSet>
      <dgm:spPr/>
      <dgm:t>
        <a:bodyPr/>
        <a:lstStyle/>
        <a:p>
          <a:endParaRPr lang="es-ES"/>
        </a:p>
      </dgm:t>
    </dgm:pt>
    <dgm:pt modelId="{A5232902-A51E-41AE-B51D-DA3CCF202C45}" type="pres">
      <dgm:prSet presAssocID="{3EE51BC3-A0E3-475C-8494-398C1C24DB89}" presName="node" presStyleLbl="node1" presStyleIdx="0" presStyleCnt="4" custLinFactNeighborX="-26" custLinFactNeighborY="-25777">
        <dgm:presLayoutVars>
          <dgm:bulletEnabled val="1"/>
        </dgm:presLayoutVars>
      </dgm:prSet>
      <dgm:spPr/>
      <dgm:t>
        <a:bodyPr/>
        <a:lstStyle/>
        <a:p>
          <a:endParaRPr lang="es-ES"/>
        </a:p>
      </dgm:t>
    </dgm:pt>
    <dgm:pt modelId="{A71EDBBD-31EE-4B8C-978A-5F61D7F86982}" type="pres">
      <dgm:prSet presAssocID="{01DEE813-77B8-4892-8B17-0262DD5E8392}" presName="sibTrans" presStyleCnt="0"/>
      <dgm:spPr/>
      <dgm:t>
        <a:bodyPr/>
        <a:lstStyle/>
        <a:p>
          <a:endParaRPr lang="es-ES"/>
        </a:p>
      </dgm:t>
    </dgm:pt>
    <dgm:pt modelId="{9517D7E9-FE1C-4555-8527-C55581963716}" type="pres">
      <dgm:prSet presAssocID="{86A56B55-1A5D-497E-91A2-809F2A4AD4B5}" presName="node" presStyleLbl="node1" presStyleIdx="1" presStyleCnt="4">
        <dgm:presLayoutVars>
          <dgm:bulletEnabled val="1"/>
        </dgm:presLayoutVars>
      </dgm:prSet>
      <dgm:spPr/>
      <dgm:t>
        <a:bodyPr/>
        <a:lstStyle/>
        <a:p>
          <a:endParaRPr lang="es-ES"/>
        </a:p>
      </dgm:t>
    </dgm:pt>
    <dgm:pt modelId="{68FCE9B5-3CA4-46E6-BF58-25908C06C336}" type="pres">
      <dgm:prSet presAssocID="{ADC847D5-A98A-46E0-9F6D-F32BC30B0E35}" presName="sibTrans" presStyleCnt="0"/>
      <dgm:spPr/>
      <dgm:t>
        <a:bodyPr/>
        <a:lstStyle/>
        <a:p>
          <a:endParaRPr lang="es-ES"/>
        </a:p>
      </dgm:t>
    </dgm:pt>
    <dgm:pt modelId="{F4BF688A-CB5F-49AC-83ED-71C3567E1C5B}" type="pres">
      <dgm:prSet presAssocID="{5413D26E-8FC9-4D07-82E5-C40FECFAF096}" presName="node" presStyleLbl="node1" presStyleIdx="2" presStyleCnt="4">
        <dgm:presLayoutVars>
          <dgm:bulletEnabled val="1"/>
        </dgm:presLayoutVars>
      </dgm:prSet>
      <dgm:spPr/>
      <dgm:t>
        <a:bodyPr/>
        <a:lstStyle/>
        <a:p>
          <a:endParaRPr lang="es-ES"/>
        </a:p>
      </dgm:t>
    </dgm:pt>
    <dgm:pt modelId="{828F41CD-A8F4-429B-9365-DDE446280F37}" type="pres">
      <dgm:prSet presAssocID="{4A4BBADE-7296-4C97-AEB4-555DDB55AE31}" presName="sibTrans" presStyleCnt="0"/>
      <dgm:spPr/>
      <dgm:t>
        <a:bodyPr/>
        <a:lstStyle/>
        <a:p>
          <a:endParaRPr lang="es-ES"/>
        </a:p>
      </dgm:t>
    </dgm:pt>
    <dgm:pt modelId="{FC150C10-0ACA-480B-A9E9-A3CDE652F71F}" type="pres">
      <dgm:prSet presAssocID="{D5C623DA-9D65-4374-963D-157CF657A3F8}" presName="node" presStyleLbl="node1" presStyleIdx="3" presStyleCnt="4">
        <dgm:presLayoutVars>
          <dgm:bulletEnabled val="1"/>
        </dgm:presLayoutVars>
      </dgm:prSet>
      <dgm:spPr/>
      <dgm:t>
        <a:bodyPr/>
        <a:lstStyle/>
        <a:p>
          <a:endParaRPr lang="es-ES"/>
        </a:p>
      </dgm:t>
    </dgm:pt>
  </dgm:ptLst>
  <dgm:cxnLst>
    <dgm:cxn modelId="{4343DFC6-0224-4071-BD7C-28208303B484}" type="presOf" srcId="{5413D26E-8FC9-4D07-82E5-C40FECFAF096}" destId="{F4BF688A-CB5F-49AC-83ED-71C3567E1C5B}" srcOrd="0" destOrd="0" presId="urn:microsoft.com/office/officeart/2005/8/layout/default"/>
    <dgm:cxn modelId="{EB455C7B-AEEE-4C43-BBD1-DE6677749CEE}" type="presOf" srcId="{DB4CD3EE-D0B2-408E-BE08-4FD082B58FA5}" destId="{09152F8C-2F1C-4B19-A068-832F09810B99}" srcOrd="0" destOrd="0" presId="urn:microsoft.com/office/officeart/2005/8/layout/default"/>
    <dgm:cxn modelId="{BB31D9FA-20F5-492A-BE0F-58FE3D88F04D}" type="presOf" srcId="{3EE51BC3-A0E3-475C-8494-398C1C24DB89}" destId="{A5232902-A51E-41AE-B51D-DA3CCF202C45}" srcOrd="0" destOrd="0" presId="urn:microsoft.com/office/officeart/2005/8/layout/default"/>
    <dgm:cxn modelId="{C05AB104-8865-4BF9-9AF4-56745DCB4EEA}" srcId="{DB4CD3EE-D0B2-408E-BE08-4FD082B58FA5}" destId="{3EE51BC3-A0E3-475C-8494-398C1C24DB89}" srcOrd="0" destOrd="0" parTransId="{B08C7E77-F92A-4A29-BEED-2A51D9EEE796}" sibTransId="{01DEE813-77B8-4892-8B17-0262DD5E8392}"/>
    <dgm:cxn modelId="{7843A96D-BEF3-4601-841A-E655EC394676}" srcId="{DB4CD3EE-D0B2-408E-BE08-4FD082B58FA5}" destId="{5413D26E-8FC9-4D07-82E5-C40FECFAF096}" srcOrd="2" destOrd="0" parTransId="{6F966C57-2F9D-43BF-A875-97A6620FFCA6}" sibTransId="{4A4BBADE-7296-4C97-AEB4-555DDB55AE31}"/>
    <dgm:cxn modelId="{6B36612D-1253-4867-93FE-3AD46A4E0AA3}" type="presOf" srcId="{D5C623DA-9D65-4374-963D-157CF657A3F8}" destId="{FC150C10-0ACA-480B-A9E9-A3CDE652F71F}" srcOrd="0" destOrd="0" presId="urn:microsoft.com/office/officeart/2005/8/layout/default"/>
    <dgm:cxn modelId="{E36BA296-E4DD-45C3-9725-046C27E1C8C1}" srcId="{DB4CD3EE-D0B2-408E-BE08-4FD082B58FA5}" destId="{D5C623DA-9D65-4374-963D-157CF657A3F8}" srcOrd="3" destOrd="0" parTransId="{164F34ED-D9E5-47E6-A57E-21E2E5D1B6B7}" sibTransId="{09130E51-1654-4320-AA9B-107A4E2FC385}"/>
    <dgm:cxn modelId="{5F00B0F1-6C26-4216-AD79-A7416EB7C9D6}" type="presOf" srcId="{86A56B55-1A5D-497E-91A2-809F2A4AD4B5}" destId="{9517D7E9-FE1C-4555-8527-C55581963716}" srcOrd="0" destOrd="0" presId="urn:microsoft.com/office/officeart/2005/8/layout/default"/>
    <dgm:cxn modelId="{28EC62D7-49AC-4145-8D5E-47F2B9FA2E31}" srcId="{DB4CD3EE-D0B2-408E-BE08-4FD082B58FA5}" destId="{86A56B55-1A5D-497E-91A2-809F2A4AD4B5}" srcOrd="1" destOrd="0" parTransId="{620AA2D1-E1FE-464F-A0B7-55625D027C25}" sibTransId="{ADC847D5-A98A-46E0-9F6D-F32BC30B0E35}"/>
    <dgm:cxn modelId="{09845306-F260-4DFB-80A5-DF919E149AA6}" type="presParOf" srcId="{09152F8C-2F1C-4B19-A068-832F09810B99}" destId="{A5232902-A51E-41AE-B51D-DA3CCF202C45}" srcOrd="0" destOrd="0" presId="urn:microsoft.com/office/officeart/2005/8/layout/default"/>
    <dgm:cxn modelId="{2CE10046-E585-4F53-9E2D-5472DFA39D62}" type="presParOf" srcId="{09152F8C-2F1C-4B19-A068-832F09810B99}" destId="{A71EDBBD-31EE-4B8C-978A-5F61D7F86982}" srcOrd="1" destOrd="0" presId="urn:microsoft.com/office/officeart/2005/8/layout/default"/>
    <dgm:cxn modelId="{49A5208C-B7F7-4901-A439-5821DB97B870}" type="presParOf" srcId="{09152F8C-2F1C-4B19-A068-832F09810B99}" destId="{9517D7E9-FE1C-4555-8527-C55581963716}" srcOrd="2" destOrd="0" presId="urn:microsoft.com/office/officeart/2005/8/layout/default"/>
    <dgm:cxn modelId="{20B876F9-5DF0-47F4-80DE-777DAB53BEBB}" type="presParOf" srcId="{09152F8C-2F1C-4B19-A068-832F09810B99}" destId="{68FCE9B5-3CA4-46E6-BF58-25908C06C336}" srcOrd="3" destOrd="0" presId="urn:microsoft.com/office/officeart/2005/8/layout/default"/>
    <dgm:cxn modelId="{A41F32EE-F3FD-490A-A129-B6BC89C5F8B3}" type="presParOf" srcId="{09152F8C-2F1C-4B19-A068-832F09810B99}" destId="{F4BF688A-CB5F-49AC-83ED-71C3567E1C5B}" srcOrd="4" destOrd="0" presId="urn:microsoft.com/office/officeart/2005/8/layout/default"/>
    <dgm:cxn modelId="{8B0A3473-302F-41CC-BB11-6C2EDBF4738F}" type="presParOf" srcId="{09152F8C-2F1C-4B19-A068-832F09810B99}" destId="{828F41CD-A8F4-429B-9365-DDE446280F37}" srcOrd="5" destOrd="0" presId="urn:microsoft.com/office/officeart/2005/8/layout/default"/>
    <dgm:cxn modelId="{6D7B52BE-E912-469F-A4D8-63F7D80F5715}" type="presParOf" srcId="{09152F8C-2F1C-4B19-A068-832F09810B99}" destId="{FC150C10-0ACA-480B-A9E9-A3CDE652F71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2CACC2-1185-459D-8812-E5A2012A671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ES"/>
        </a:p>
      </dgm:t>
    </dgm:pt>
    <dgm:pt modelId="{4BF9A4CF-B72D-4CFA-8386-4CAD47AD8095}">
      <dgm:prSet custT="1"/>
      <dgm:spPr/>
      <dgm:t>
        <a:bodyPr/>
        <a:lstStyle/>
        <a:p>
          <a:r>
            <a:rPr lang="es-MX" sz="1400" dirty="0" smtClean="0">
              <a:solidFill>
                <a:schemeClr val="tx1"/>
              </a:solidFill>
              <a:latin typeface="Times New Roman" panose="02020603050405020304" pitchFamily="18" charset="0"/>
              <a:cs typeface="Times New Roman" panose="02020603050405020304" pitchFamily="18" charset="0"/>
            </a:rPr>
            <a:t>2. Soberanía alimentaria.</a:t>
          </a:r>
          <a:endParaRPr lang="es-MX" sz="1400" dirty="0">
            <a:solidFill>
              <a:schemeClr val="tx1"/>
            </a:solidFill>
            <a:latin typeface="Times New Roman" panose="02020603050405020304" pitchFamily="18" charset="0"/>
            <a:cs typeface="Times New Roman" panose="02020603050405020304" pitchFamily="18" charset="0"/>
          </a:endParaRPr>
        </a:p>
      </dgm:t>
    </dgm:pt>
    <dgm:pt modelId="{ED4490D1-3CEB-4555-8F5B-0ED465B4FBC7}" type="parTrans" cxnId="{702936A0-96F1-4670-9568-63814C932B53}">
      <dgm:prSet/>
      <dgm:spPr/>
      <dgm:t>
        <a:bodyPr/>
        <a:lstStyle/>
        <a:p>
          <a:endParaRPr lang="es-ES">
            <a:solidFill>
              <a:schemeClr val="tx1"/>
            </a:solidFill>
          </a:endParaRPr>
        </a:p>
      </dgm:t>
    </dgm:pt>
    <dgm:pt modelId="{3A8A4166-E857-4589-A3D1-75D1A608256F}" type="sibTrans" cxnId="{702936A0-96F1-4670-9568-63814C932B53}">
      <dgm:prSet/>
      <dgm:spPr/>
      <dgm:t>
        <a:bodyPr/>
        <a:lstStyle/>
        <a:p>
          <a:endParaRPr lang="es-ES">
            <a:solidFill>
              <a:schemeClr val="tx1"/>
            </a:solidFill>
          </a:endParaRPr>
        </a:p>
      </dgm:t>
    </dgm:pt>
    <dgm:pt modelId="{DB4FEF4D-79A7-4A5A-B9BB-6BEC6C289D62}">
      <dgm:prSet custT="1"/>
      <dgm:spPr/>
      <dgm:t>
        <a:bodyPr/>
        <a:lstStyle/>
        <a:p>
          <a:r>
            <a:rPr lang="es-MX" sz="1400" dirty="0" smtClean="0">
              <a:solidFill>
                <a:schemeClr val="tx1"/>
              </a:solidFill>
              <a:latin typeface="Times New Roman" panose="02020603050405020304" pitchFamily="18" charset="0"/>
              <a:cs typeface="Times New Roman" panose="02020603050405020304" pitchFamily="18" charset="0"/>
            </a:rPr>
            <a:t>3. Conservación de ecosistemas terrestres, costeros y marinos con manejo y producción sustentable.</a:t>
          </a:r>
          <a:endParaRPr lang="es-MX" sz="1400" dirty="0">
            <a:solidFill>
              <a:schemeClr val="tx1"/>
            </a:solidFill>
            <a:latin typeface="Times New Roman" panose="02020603050405020304" pitchFamily="18" charset="0"/>
            <a:cs typeface="Times New Roman" panose="02020603050405020304" pitchFamily="18" charset="0"/>
          </a:endParaRPr>
        </a:p>
      </dgm:t>
    </dgm:pt>
    <dgm:pt modelId="{D93C2B9D-9C97-463A-9D46-F0C8B8E49C51}" type="parTrans" cxnId="{48545398-FFC8-4090-A229-65721E4A94CE}">
      <dgm:prSet/>
      <dgm:spPr/>
      <dgm:t>
        <a:bodyPr/>
        <a:lstStyle/>
        <a:p>
          <a:endParaRPr lang="es-ES">
            <a:solidFill>
              <a:schemeClr val="tx1"/>
            </a:solidFill>
          </a:endParaRPr>
        </a:p>
      </dgm:t>
    </dgm:pt>
    <dgm:pt modelId="{709DC378-395F-4C67-95B3-CDEFCFC3A4B8}" type="sibTrans" cxnId="{48545398-FFC8-4090-A229-65721E4A94CE}">
      <dgm:prSet/>
      <dgm:spPr/>
      <dgm:t>
        <a:bodyPr/>
        <a:lstStyle/>
        <a:p>
          <a:endParaRPr lang="es-ES">
            <a:solidFill>
              <a:schemeClr val="tx1"/>
            </a:solidFill>
          </a:endParaRPr>
        </a:p>
      </dgm:t>
    </dgm:pt>
    <dgm:pt modelId="{943DD1D8-F79A-4300-B76B-6205407D44B3}">
      <dgm:prSet custT="1"/>
      <dgm:spPr/>
      <dgm:t>
        <a:bodyPr/>
        <a:lstStyle/>
        <a:p>
          <a:r>
            <a:rPr lang="es-MX" sz="1400" dirty="0" smtClean="0">
              <a:solidFill>
                <a:schemeClr val="tx1"/>
              </a:solidFill>
              <a:latin typeface="Times New Roman" panose="02020603050405020304" pitchFamily="18" charset="0"/>
              <a:cs typeface="Times New Roman" panose="02020603050405020304" pitchFamily="18" charset="0"/>
            </a:rPr>
            <a:t>4. Desarrollo urbano-industrial, desechos sólidos y toxicidades.</a:t>
          </a:r>
          <a:endParaRPr lang="es-MX" sz="1400" dirty="0">
            <a:solidFill>
              <a:schemeClr val="tx1"/>
            </a:solidFill>
            <a:latin typeface="Times New Roman" panose="02020603050405020304" pitchFamily="18" charset="0"/>
            <a:cs typeface="Times New Roman" panose="02020603050405020304" pitchFamily="18" charset="0"/>
          </a:endParaRPr>
        </a:p>
      </dgm:t>
    </dgm:pt>
    <dgm:pt modelId="{D7E8A925-24FB-4DC4-B52A-8FD5A6B8CD19}" type="parTrans" cxnId="{E0B11190-CEC6-493E-97C5-F218608854C9}">
      <dgm:prSet/>
      <dgm:spPr/>
      <dgm:t>
        <a:bodyPr/>
        <a:lstStyle/>
        <a:p>
          <a:endParaRPr lang="es-ES">
            <a:solidFill>
              <a:schemeClr val="tx1"/>
            </a:solidFill>
          </a:endParaRPr>
        </a:p>
      </dgm:t>
    </dgm:pt>
    <dgm:pt modelId="{EC637620-78FD-4D0A-A8E2-3861B5888CF2}" type="sibTrans" cxnId="{E0B11190-CEC6-493E-97C5-F218608854C9}">
      <dgm:prSet/>
      <dgm:spPr/>
      <dgm:t>
        <a:bodyPr/>
        <a:lstStyle/>
        <a:p>
          <a:endParaRPr lang="es-ES">
            <a:solidFill>
              <a:schemeClr val="tx1"/>
            </a:solidFill>
          </a:endParaRPr>
        </a:p>
      </dgm:t>
    </dgm:pt>
    <dgm:pt modelId="{57A169A5-61E0-4EA4-8416-E549D19DB55D}">
      <dgm:prSet custT="1"/>
      <dgm:spPr/>
      <dgm:t>
        <a:bodyPr/>
        <a:lstStyle/>
        <a:p>
          <a:r>
            <a:rPr lang="es-MX" sz="1400" dirty="0" smtClean="0">
              <a:solidFill>
                <a:schemeClr val="tx1"/>
              </a:solidFill>
              <a:latin typeface="Times New Roman" panose="02020603050405020304" pitchFamily="18" charset="0"/>
              <a:cs typeface="Times New Roman" panose="02020603050405020304" pitchFamily="18" charset="0"/>
            </a:rPr>
            <a:t>5. Salud: Cáncer, diabetes y obesidad, insuficiencia renal crónica, inmunoterapias y enfermedades </a:t>
          </a:r>
          <a:r>
            <a:rPr lang="es-MX" sz="1400" dirty="0" err="1" smtClean="0">
              <a:solidFill>
                <a:schemeClr val="tx1"/>
              </a:solidFill>
              <a:latin typeface="Times New Roman" panose="02020603050405020304" pitchFamily="18" charset="0"/>
              <a:cs typeface="Times New Roman" panose="02020603050405020304" pitchFamily="18" charset="0"/>
            </a:rPr>
            <a:t>cardio</a:t>
          </a:r>
          <a:r>
            <a:rPr lang="es-MX" sz="1400" dirty="0" smtClean="0">
              <a:solidFill>
                <a:schemeClr val="tx1"/>
              </a:solidFill>
              <a:latin typeface="Times New Roman" panose="02020603050405020304" pitchFamily="18" charset="0"/>
              <a:cs typeface="Times New Roman" panose="02020603050405020304" pitchFamily="18" charset="0"/>
            </a:rPr>
            <a:t> y cerebro-vasculares.</a:t>
          </a:r>
          <a:endParaRPr lang="es-MX" sz="1400" dirty="0">
            <a:solidFill>
              <a:schemeClr val="tx1"/>
            </a:solidFill>
            <a:latin typeface="Times New Roman" panose="02020603050405020304" pitchFamily="18" charset="0"/>
            <a:cs typeface="Times New Roman" panose="02020603050405020304" pitchFamily="18" charset="0"/>
          </a:endParaRPr>
        </a:p>
      </dgm:t>
    </dgm:pt>
    <dgm:pt modelId="{F2887E54-1664-478B-9D66-26C2528F34F3}" type="parTrans" cxnId="{6AF654BC-36F6-44BB-9406-14EEA766BAE1}">
      <dgm:prSet/>
      <dgm:spPr/>
      <dgm:t>
        <a:bodyPr/>
        <a:lstStyle/>
        <a:p>
          <a:endParaRPr lang="es-ES">
            <a:solidFill>
              <a:schemeClr val="tx1"/>
            </a:solidFill>
          </a:endParaRPr>
        </a:p>
      </dgm:t>
    </dgm:pt>
    <dgm:pt modelId="{E89B059E-C10B-4447-9DB7-F68E4F2F6307}" type="sibTrans" cxnId="{6AF654BC-36F6-44BB-9406-14EEA766BAE1}">
      <dgm:prSet/>
      <dgm:spPr/>
      <dgm:t>
        <a:bodyPr/>
        <a:lstStyle/>
        <a:p>
          <a:endParaRPr lang="es-ES">
            <a:solidFill>
              <a:schemeClr val="tx1"/>
            </a:solidFill>
          </a:endParaRPr>
        </a:p>
      </dgm:t>
    </dgm:pt>
    <dgm:pt modelId="{810B288B-38E2-4FD8-B02B-FEB844DC9885}">
      <dgm:prSet phldrT="[Texto]" custT="1"/>
      <dgm:spPr/>
      <dgm:t>
        <a:bodyPr/>
        <a:lstStyle/>
        <a:p>
          <a:r>
            <a:rPr lang="es-MX" sz="1400" dirty="0" smtClean="0">
              <a:solidFill>
                <a:schemeClr val="tx1"/>
              </a:solidFill>
              <a:latin typeface="Times New Roman" panose="02020603050405020304" pitchFamily="18" charset="0"/>
              <a:cs typeface="Times New Roman" panose="02020603050405020304" pitchFamily="18" charset="0"/>
            </a:rPr>
            <a:t>1. Gestión de cuencas del ciclo socio-natural del agua.</a:t>
          </a:r>
          <a:endParaRPr lang="es-ES" sz="1400" dirty="0">
            <a:solidFill>
              <a:schemeClr val="tx1"/>
            </a:solidFill>
            <a:latin typeface="Times New Roman" panose="02020603050405020304" pitchFamily="18" charset="0"/>
            <a:cs typeface="Times New Roman" panose="02020603050405020304" pitchFamily="18" charset="0"/>
          </a:endParaRPr>
        </a:p>
      </dgm:t>
    </dgm:pt>
    <dgm:pt modelId="{393E20F6-DD73-41E7-AB3A-83E48B5FCD0F}" type="parTrans" cxnId="{EFC462E7-0AD9-4775-BCF3-22D4C863E753}">
      <dgm:prSet/>
      <dgm:spPr/>
      <dgm:t>
        <a:bodyPr/>
        <a:lstStyle/>
        <a:p>
          <a:endParaRPr lang="es-ES">
            <a:solidFill>
              <a:schemeClr val="tx1"/>
            </a:solidFill>
          </a:endParaRPr>
        </a:p>
      </dgm:t>
    </dgm:pt>
    <dgm:pt modelId="{98190868-6156-4EC2-AB4E-5AC14A45E595}" type="sibTrans" cxnId="{EFC462E7-0AD9-4775-BCF3-22D4C863E753}">
      <dgm:prSet/>
      <dgm:spPr/>
      <dgm:t>
        <a:bodyPr/>
        <a:lstStyle/>
        <a:p>
          <a:endParaRPr lang="es-ES">
            <a:solidFill>
              <a:schemeClr val="tx1"/>
            </a:solidFill>
          </a:endParaRPr>
        </a:p>
      </dgm:t>
    </dgm:pt>
    <dgm:pt modelId="{CCECD41A-0832-48B9-BFDC-F3D265628455}" type="pres">
      <dgm:prSet presAssocID="{7D2CACC2-1185-459D-8812-E5A2012A671B}" presName="linear" presStyleCnt="0">
        <dgm:presLayoutVars>
          <dgm:animLvl val="lvl"/>
          <dgm:resizeHandles val="exact"/>
        </dgm:presLayoutVars>
      </dgm:prSet>
      <dgm:spPr/>
      <dgm:t>
        <a:bodyPr/>
        <a:lstStyle/>
        <a:p>
          <a:endParaRPr lang="es-ES"/>
        </a:p>
      </dgm:t>
    </dgm:pt>
    <dgm:pt modelId="{41256E4A-8137-4745-8E09-2BEACE2DEE90}" type="pres">
      <dgm:prSet presAssocID="{810B288B-38E2-4FD8-B02B-FEB844DC9885}" presName="parentText" presStyleLbl="node1" presStyleIdx="0" presStyleCnt="5" custLinFactNeighborY="-7065">
        <dgm:presLayoutVars>
          <dgm:chMax val="0"/>
          <dgm:bulletEnabled val="1"/>
        </dgm:presLayoutVars>
      </dgm:prSet>
      <dgm:spPr/>
      <dgm:t>
        <a:bodyPr/>
        <a:lstStyle/>
        <a:p>
          <a:endParaRPr lang="es-ES"/>
        </a:p>
      </dgm:t>
    </dgm:pt>
    <dgm:pt modelId="{F303D3A8-4BED-4FF1-96F1-84E76FB672EA}" type="pres">
      <dgm:prSet presAssocID="{98190868-6156-4EC2-AB4E-5AC14A45E595}" presName="spacer" presStyleCnt="0"/>
      <dgm:spPr/>
    </dgm:pt>
    <dgm:pt modelId="{A584B97F-859A-4201-85A6-211F4B8AA2E1}" type="pres">
      <dgm:prSet presAssocID="{4BF9A4CF-B72D-4CFA-8386-4CAD47AD8095}" presName="parentText" presStyleLbl="node1" presStyleIdx="1" presStyleCnt="5">
        <dgm:presLayoutVars>
          <dgm:chMax val="0"/>
          <dgm:bulletEnabled val="1"/>
        </dgm:presLayoutVars>
      </dgm:prSet>
      <dgm:spPr/>
      <dgm:t>
        <a:bodyPr/>
        <a:lstStyle/>
        <a:p>
          <a:endParaRPr lang="es-ES"/>
        </a:p>
      </dgm:t>
    </dgm:pt>
    <dgm:pt modelId="{ECF60CB6-9D97-41F1-972E-E10715A7CD7C}" type="pres">
      <dgm:prSet presAssocID="{3A8A4166-E857-4589-A3D1-75D1A608256F}" presName="spacer" presStyleCnt="0"/>
      <dgm:spPr/>
    </dgm:pt>
    <dgm:pt modelId="{07385794-C36B-4F60-95F1-EF5FBA248CD8}" type="pres">
      <dgm:prSet presAssocID="{DB4FEF4D-79A7-4A5A-B9BB-6BEC6C289D62}" presName="parentText" presStyleLbl="node1" presStyleIdx="2" presStyleCnt="5">
        <dgm:presLayoutVars>
          <dgm:chMax val="0"/>
          <dgm:bulletEnabled val="1"/>
        </dgm:presLayoutVars>
      </dgm:prSet>
      <dgm:spPr/>
      <dgm:t>
        <a:bodyPr/>
        <a:lstStyle/>
        <a:p>
          <a:endParaRPr lang="es-ES"/>
        </a:p>
      </dgm:t>
    </dgm:pt>
    <dgm:pt modelId="{3EEA4CF2-AC12-4BCA-A980-EBF464038780}" type="pres">
      <dgm:prSet presAssocID="{709DC378-395F-4C67-95B3-CDEFCFC3A4B8}" presName="spacer" presStyleCnt="0"/>
      <dgm:spPr/>
    </dgm:pt>
    <dgm:pt modelId="{C9C90824-317A-46DC-B6A4-CB44FCBF3EA9}" type="pres">
      <dgm:prSet presAssocID="{943DD1D8-F79A-4300-B76B-6205407D44B3}" presName="parentText" presStyleLbl="node1" presStyleIdx="3" presStyleCnt="5">
        <dgm:presLayoutVars>
          <dgm:chMax val="0"/>
          <dgm:bulletEnabled val="1"/>
        </dgm:presLayoutVars>
      </dgm:prSet>
      <dgm:spPr/>
      <dgm:t>
        <a:bodyPr/>
        <a:lstStyle/>
        <a:p>
          <a:endParaRPr lang="es-ES"/>
        </a:p>
      </dgm:t>
    </dgm:pt>
    <dgm:pt modelId="{6064A332-6884-4281-B58F-C932842C9643}" type="pres">
      <dgm:prSet presAssocID="{EC637620-78FD-4D0A-A8E2-3861B5888CF2}" presName="spacer" presStyleCnt="0"/>
      <dgm:spPr/>
    </dgm:pt>
    <dgm:pt modelId="{B947ED45-A59B-47C5-ACB5-FB89AF682F90}" type="pres">
      <dgm:prSet presAssocID="{57A169A5-61E0-4EA4-8416-E549D19DB55D}" presName="parentText" presStyleLbl="node1" presStyleIdx="4" presStyleCnt="5">
        <dgm:presLayoutVars>
          <dgm:chMax val="0"/>
          <dgm:bulletEnabled val="1"/>
        </dgm:presLayoutVars>
      </dgm:prSet>
      <dgm:spPr/>
      <dgm:t>
        <a:bodyPr/>
        <a:lstStyle/>
        <a:p>
          <a:endParaRPr lang="es-ES"/>
        </a:p>
      </dgm:t>
    </dgm:pt>
  </dgm:ptLst>
  <dgm:cxnLst>
    <dgm:cxn modelId="{759F33BE-8122-4EEA-BB25-724BD941521C}" type="presOf" srcId="{4BF9A4CF-B72D-4CFA-8386-4CAD47AD8095}" destId="{A584B97F-859A-4201-85A6-211F4B8AA2E1}" srcOrd="0" destOrd="0" presId="urn:microsoft.com/office/officeart/2005/8/layout/vList2"/>
    <dgm:cxn modelId="{48545398-FFC8-4090-A229-65721E4A94CE}" srcId="{7D2CACC2-1185-459D-8812-E5A2012A671B}" destId="{DB4FEF4D-79A7-4A5A-B9BB-6BEC6C289D62}" srcOrd="2" destOrd="0" parTransId="{D93C2B9D-9C97-463A-9D46-F0C8B8E49C51}" sibTransId="{709DC378-395F-4C67-95B3-CDEFCFC3A4B8}"/>
    <dgm:cxn modelId="{702936A0-96F1-4670-9568-63814C932B53}" srcId="{7D2CACC2-1185-459D-8812-E5A2012A671B}" destId="{4BF9A4CF-B72D-4CFA-8386-4CAD47AD8095}" srcOrd="1" destOrd="0" parTransId="{ED4490D1-3CEB-4555-8F5B-0ED465B4FBC7}" sibTransId="{3A8A4166-E857-4589-A3D1-75D1A608256F}"/>
    <dgm:cxn modelId="{E0B11190-CEC6-493E-97C5-F218608854C9}" srcId="{7D2CACC2-1185-459D-8812-E5A2012A671B}" destId="{943DD1D8-F79A-4300-B76B-6205407D44B3}" srcOrd="3" destOrd="0" parTransId="{D7E8A925-24FB-4DC4-B52A-8FD5A6B8CD19}" sibTransId="{EC637620-78FD-4D0A-A8E2-3861B5888CF2}"/>
    <dgm:cxn modelId="{2EBDA200-2A6E-4961-BFEB-D0A15D4F6189}" type="presOf" srcId="{810B288B-38E2-4FD8-B02B-FEB844DC9885}" destId="{41256E4A-8137-4745-8E09-2BEACE2DEE90}" srcOrd="0" destOrd="0" presId="urn:microsoft.com/office/officeart/2005/8/layout/vList2"/>
    <dgm:cxn modelId="{EFC462E7-0AD9-4775-BCF3-22D4C863E753}" srcId="{7D2CACC2-1185-459D-8812-E5A2012A671B}" destId="{810B288B-38E2-4FD8-B02B-FEB844DC9885}" srcOrd="0" destOrd="0" parTransId="{393E20F6-DD73-41E7-AB3A-83E48B5FCD0F}" sibTransId="{98190868-6156-4EC2-AB4E-5AC14A45E595}"/>
    <dgm:cxn modelId="{FD123DFB-51E0-4229-9BD4-54E6F32D26CF}" type="presOf" srcId="{7D2CACC2-1185-459D-8812-E5A2012A671B}" destId="{CCECD41A-0832-48B9-BFDC-F3D265628455}" srcOrd="0" destOrd="0" presId="urn:microsoft.com/office/officeart/2005/8/layout/vList2"/>
    <dgm:cxn modelId="{6AF654BC-36F6-44BB-9406-14EEA766BAE1}" srcId="{7D2CACC2-1185-459D-8812-E5A2012A671B}" destId="{57A169A5-61E0-4EA4-8416-E549D19DB55D}" srcOrd="4" destOrd="0" parTransId="{F2887E54-1664-478B-9D66-26C2528F34F3}" sibTransId="{E89B059E-C10B-4447-9DB7-F68E4F2F6307}"/>
    <dgm:cxn modelId="{143DE02F-2E25-4042-AEF4-7660C189B511}" type="presOf" srcId="{57A169A5-61E0-4EA4-8416-E549D19DB55D}" destId="{B947ED45-A59B-47C5-ACB5-FB89AF682F90}" srcOrd="0" destOrd="0" presId="urn:microsoft.com/office/officeart/2005/8/layout/vList2"/>
    <dgm:cxn modelId="{FA2D9EBD-ED69-4512-B84A-65050A61E98F}" type="presOf" srcId="{943DD1D8-F79A-4300-B76B-6205407D44B3}" destId="{C9C90824-317A-46DC-B6A4-CB44FCBF3EA9}" srcOrd="0" destOrd="0" presId="urn:microsoft.com/office/officeart/2005/8/layout/vList2"/>
    <dgm:cxn modelId="{543A7214-46DB-4AD7-ACC6-02BD307A258C}" type="presOf" srcId="{DB4FEF4D-79A7-4A5A-B9BB-6BEC6C289D62}" destId="{07385794-C36B-4F60-95F1-EF5FBA248CD8}" srcOrd="0" destOrd="0" presId="urn:microsoft.com/office/officeart/2005/8/layout/vList2"/>
    <dgm:cxn modelId="{6B83DD3D-7A7B-4855-B6AE-B6D29B7F6B45}" type="presParOf" srcId="{CCECD41A-0832-48B9-BFDC-F3D265628455}" destId="{41256E4A-8137-4745-8E09-2BEACE2DEE90}" srcOrd="0" destOrd="0" presId="urn:microsoft.com/office/officeart/2005/8/layout/vList2"/>
    <dgm:cxn modelId="{9DE7E38D-0AAA-482D-BA2F-31B746B6BF33}" type="presParOf" srcId="{CCECD41A-0832-48B9-BFDC-F3D265628455}" destId="{F303D3A8-4BED-4FF1-96F1-84E76FB672EA}" srcOrd="1" destOrd="0" presId="urn:microsoft.com/office/officeart/2005/8/layout/vList2"/>
    <dgm:cxn modelId="{6FC45F6E-4C00-4588-ABC4-AF6B7A0F2E1C}" type="presParOf" srcId="{CCECD41A-0832-48B9-BFDC-F3D265628455}" destId="{A584B97F-859A-4201-85A6-211F4B8AA2E1}" srcOrd="2" destOrd="0" presId="urn:microsoft.com/office/officeart/2005/8/layout/vList2"/>
    <dgm:cxn modelId="{7766C3EB-C829-4275-B5BA-CF8516CCA951}" type="presParOf" srcId="{CCECD41A-0832-48B9-BFDC-F3D265628455}" destId="{ECF60CB6-9D97-41F1-972E-E10715A7CD7C}" srcOrd="3" destOrd="0" presId="urn:microsoft.com/office/officeart/2005/8/layout/vList2"/>
    <dgm:cxn modelId="{514C1E0B-9CED-4C25-ACC6-4AA6387B4162}" type="presParOf" srcId="{CCECD41A-0832-48B9-BFDC-F3D265628455}" destId="{07385794-C36B-4F60-95F1-EF5FBA248CD8}" srcOrd="4" destOrd="0" presId="urn:microsoft.com/office/officeart/2005/8/layout/vList2"/>
    <dgm:cxn modelId="{3D46C53B-1554-44DE-9A42-D961E30F94EA}" type="presParOf" srcId="{CCECD41A-0832-48B9-BFDC-F3D265628455}" destId="{3EEA4CF2-AC12-4BCA-A980-EBF464038780}" srcOrd="5" destOrd="0" presId="urn:microsoft.com/office/officeart/2005/8/layout/vList2"/>
    <dgm:cxn modelId="{E8CBEAF8-9C05-411F-8A87-C0DFEB5BBBB4}" type="presParOf" srcId="{CCECD41A-0832-48B9-BFDC-F3D265628455}" destId="{C9C90824-317A-46DC-B6A4-CB44FCBF3EA9}" srcOrd="6" destOrd="0" presId="urn:microsoft.com/office/officeart/2005/8/layout/vList2"/>
    <dgm:cxn modelId="{E9112CEF-C48B-4FB2-AF86-CBBBBA6FEE19}" type="presParOf" srcId="{CCECD41A-0832-48B9-BFDC-F3D265628455}" destId="{6064A332-6884-4281-B58F-C932842C9643}" srcOrd="7" destOrd="0" presId="urn:microsoft.com/office/officeart/2005/8/layout/vList2"/>
    <dgm:cxn modelId="{6F9E3781-B241-41B4-9E3D-839DDF71F7DA}" type="presParOf" srcId="{CCECD41A-0832-48B9-BFDC-F3D265628455}" destId="{B947ED45-A59B-47C5-ACB5-FB89AF682F9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2CACC2-1185-459D-8812-E5A2012A671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ES"/>
        </a:p>
      </dgm:t>
    </dgm:pt>
    <dgm:pt modelId="{E7A14248-E66B-4D28-839B-E860560784A6}">
      <dgm:prSet custT="1"/>
      <dgm:spPr/>
      <dgm:t>
        <a:bodyPr/>
        <a:lstStyle/>
        <a:p>
          <a:r>
            <a:rPr lang="es-MX" sz="1400" dirty="0" smtClean="0">
              <a:solidFill>
                <a:schemeClr val="tx1"/>
              </a:solidFill>
              <a:latin typeface="Times New Roman" panose="02020603050405020304" pitchFamily="18" charset="0"/>
              <a:cs typeface="Times New Roman" panose="02020603050405020304" pitchFamily="18" charset="0"/>
            </a:rPr>
            <a:t>6. Violencias estructurales.</a:t>
          </a:r>
          <a:endParaRPr lang="es-MX" sz="1400" dirty="0">
            <a:solidFill>
              <a:schemeClr val="tx1"/>
            </a:solidFill>
            <a:latin typeface="Times New Roman" panose="02020603050405020304" pitchFamily="18" charset="0"/>
            <a:cs typeface="Times New Roman" panose="02020603050405020304" pitchFamily="18" charset="0"/>
          </a:endParaRPr>
        </a:p>
      </dgm:t>
    </dgm:pt>
    <dgm:pt modelId="{1A06E5B1-9753-44C8-BEB8-66D42319D4C3}" type="parTrans" cxnId="{F51694A7-31B9-40BA-AE61-371AC11276B1}">
      <dgm:prSet/>
      <dgm:spPr/>
      <dgm:t>
        <a:bodyPr/>
        <a:lstStyle/>
        <a:p>
          <a:endParaRPr lang="es-ES">
            <a:solidFill>
              <a:schemeClr val="tx1"/>
            </a:solidFill>
          </a:endParaRPr>
        </a:p>
      </dgm:t>
    </dgm:pt>
    <dgm:pt modelId="{8303BAA1-757B-4288-9314-A4C9080E23A4}" type="sibTrans" cxnId="{F51694A7-31B9-40BA-AE61-371AC11276B1}">
      <dgm:prSet/>
      <dgm:spPr/>
      <dgm:t>
        <a:bodyPr/>
        <a:lstStyle/>
        <a:p>
          <a:endParaRPr lang="es-ES">
            <a:solidFill>
              <a:schemeClr val="tx1"/>
            </a:solidFill>
          </a:endParaRPr>
        </a:p>
      </dgm:t>
    </dgm:pt>
    <dgm:pt modelId="{2E75FE58-A492-4247-AE4B-06F066072FF7}">
      <dgm:prSet custT="1"/>
      <dgm:spPr/>
      <dgm:t>
        <a:bodyPr/>
        <a:lstStyle/>
        <a:p>
          <a:r>
            <a:rPr lang="es-MX" sz="1400" dirty="0" smtClean="0">
              <a:solidFill>
                <a:schemeClr val="tx1"/>
              </a:solidFill>
              <a:latin typeface="Times New Roman" panose="02020603050405020304" pitchFamily="18" charset="0"/>
              <a:cs typeface="Times New Roman" panose="02020603050405020304" pitchFamily="18" charset="0"/>
            </a:rPr>
            <a:t>7. Construcción democrática.</a:t>
          </a:r>
          <a:endParaRPr lang="es-MX" sz="1400" dirty="0">
            <a:solidFill>
              <a:schemeClr val="tx1"/>
            </a:solidFill>
            <a:latin typeface="Times New Roman" panose="02020603050405020304" pitchFamily="18" charset="0"/>
            <a:cs typeface="Times New Roman" panose="02020603050405020304" pitchFamily="18" charset="0"/>
          </a:endParaRPr>
        </a:p>
      </dgm:t>
    </dgm:pt>
    <dgm:pt modelId="{DAAD941D-A8CE-4C62-B349-2497B1988C10}" type="parTrans" cxnId="{C6D37844-A36E-41B1-A768-709296066E42}">
      <dgm:prSet/>
      <dgm:spPr/>
      <dgm:t>
        <a:bodyPr/>
        <a:lstStyle/>
        <a:p>
          <a:endParaRPr lang="es-ES">
            <a:solidFill>
              <a:schemeClr val="tx1"/>
            </a:solidFill>
          </a:endParaRPr>
        </a:p>
      </dgm:t>
    </dgm:pt>
    <dgm:pt modelId="{22D3AA54-5E92-4BEB-A312-2A6B004B5077}" type="sibTrans" cxnId="{C6D37844-A36E-41B1-A768-709296066E42}">
      <dgm:prSet/>
      <dgm:spPr/>
      <dgm:t>
        <a:bodyPr/>
        <a:lstStyle/>
        <a:p>
          <a:endParaRPr lang="es-ES">
            <a:solidFill>
              <a:schemeClr val="tx1"/>
            </a:solidFill>
          </a:endParaRPr>
        </a:p>
      </dgm:t>
    </dgm:pt>
    <dgm:pt modelId="{4C7C4397-48F8-4E05-B6C7-8339E276E42B}">
      <dgm:prSet custT="1"/>
      <dgm:spPr/>
      <dgm:t>
        <a:bodyPr/>
        <a:lstStyle/>
        <a:p>
          <a:r>
            <a:rPr lang="es-MX" sz="1400" dirty="0" smtClean="0">
              <a:solidFill>
                <a:schemeClr val="tx1"/>
              </a:solidFill>
              <a:latin typeface="Times New Roman" panose="02020603050405020304" pitchFamily="18" charset="0"/>
              <a:cs typeface="Times New Roman" panose="02020603050405020304" pitchFamily="18" charset="0"/>
            </a:rPr>
            <a:t>8. Movilidad humana.</a:t>
          </a:r>
          <a:endParaRPr lang="es-MX" sz="1400" dirty="0">
            <a:solidFill>
              <a:schemeClr val="tx1"/>
            </a:solidFill>
            <a:latin typeface="Times New Roman" panose="02020603050405020304" pitchFamily="18" charset="0"/>
            <a:cs typeface="Times New Roman" panose="02020603050405020304" pitchFamily="18" charset="0"/>
          </a:endParaRPr>
        </a:p>
      </dgm:t>
    </dgm:pt>
    <dgm:pt modelId="{B1B04716-82E1-4262-82AD-A26A8785A944}" type="parTrans" cxnId="{EAEA8E5F-385D-4629-8A4D-7FDA5BC74F11}">
      <dgm:prSet/>
      <dgm:spPr/>
      <dgm:t>
        <a:bodyPr/>
        <a:lstStyle/>
        <a:p>
          <a:endParaRPr lang="es-ES">
            <a:solidFill>
              <a:schemeClr val="tx1"/>
            </a:solidFill>
          </a:endParaRPr>
        </a:p>
      </dgm:t>
    </dgm:pt>
    <dgm:pt modelId="{5CDA9BC8-223F-4156-B99B-F73834982FEE}" type="sibTrans" cxnId="{EAEA8E5F-385D-4629-8A4D-7FDA5BC74F11}">
      <dgm:prSet/>
      <dgm:spPr/>
      <dgm:t>
        <a:bodyPr/>
        <a:lstStyle/>
        <a:p>
          <a:endParaRPr lang="es-ES">
            <a:solidFill>
              <a:schemeClr val="tx1"/>
            </a:solidFill>
          </a:endParaRPr>
        </a:p>
      </dgm:t>
    </dgm:pt>
    <dgm:pt modelId="{27E113F8-E1B6-48CB-A360-AACBE71A1038}">
      <dgm:prSet custT="1"/>
      <dgm:spPr/>
      <dgm:t>
        <a:bodyPr/>
        <a:lstStyle/>
        <a:p>
          <a:r>
            <a:rPr lang="es-MX" sz="1400" dirty="0" smtClean="0">
              <a:solidFill>
                <a:schemeClr val="tx1"/>
              </a:solidFill>
              <a:latin typeface="Times New Roman" panose="02020603050405020304" pitchFamily="18" charset="0"/>
              <a:cs typeface="Times New Roman" panose="02020603050405020304" pitchFamily="18" charset="0"/>
            </a:rPr>
            <a:t>9. Educación para la inclusión y la autonomía.</a:t>
          </a:r>
          <a:endParaRPr lang="es-MX" sz="1400" dirty="0">
            <a:solidFill>
              <a:schemeClr val="tx1"/>
            </a:solidFill>
            <a:latin typeface="Times New Roman" panose="02020603050405020304" pitchFamily="18" charset="0"/>
            <a:cs typeface="Times New Roman" panose="02020603050405020304" pitchFamily="18" charset="0"/>
          </a:endParaRPr>
        </a:p>
      </dgm:t>
    </dgm:pt>
    <dgm:pt modelId="{E98F923C-5B36-4EA6-ABF2-7A06822FBE38}" type="parTrans" cxnId="{C59D2014-33E3-4697-8C49-FD34CE5C0845}">
      <dgm:prSet/>
      <dgm:spPr/>
      <dgm:t>
        <a:bodyPr/>
        <a:lstStyle/>
        <a:p>
          <a:endParaRPr lang="es-ES">
            <a:solidFill>
              <a:schemeClr val="tx1"/>
            </a:solidFill>
          </a:endParaRPr>
        </a:p>
      </dgm:t>
    </dgm:pt>
    <dgm:pt modelId="{683B7EB3-7EA8-4939-9464-94261D95D97C}" type="sibTrans" cxnId="{C59D2014-33E3-4697-8C49-FD34CE5C0845}">
      <dgm:prSet/>
      <dgm:spPr/>
      <dgm:t>
        <a:bodyPr/>
        <a:lstStyle/>
        <a:p>
          <a:endParaRPr lang="es-ES">
            <a:solidFill>
              <a:schemeClr val="tx1"/>
            </a:solidFill>
          </a:endParaRPr>
        </a:p>
      </dgm:t>
    </dgm:pt>
    <dgm:pt modelId="{352499FA-F0F5-48B9-841C-3F2541530090}">
      <dgm:prSet custT="1"/>
      <dgm:spPr/>
      <dgm:t>
        <a:bodyPr/>
        <a:lstStyle/>
        <a:p>
          <a:r>
            <a:rPr lang="es-MX" sz="1400" dirty="0" smtClean="0">
              <a:solidFill>
                <a:schemeClr val="tx1"/>
              </a:solidFill>
              <a:latin typeface="Times New Roman" panose="02020603050405020304" pitchFamily="18" charset="0"/>
              <a:cs typeface="Times New Roman" panose="02020603050405020304" pitchFamily="18" charset="0"/>
            </a:rPr>
            <a:t>10. Memoria histórica y riqueza biocultural de México.</a:t>
          </a:r>
          <a:endParaRPr lang="es-MX" sz="1400" dirty="0">
            <a:solidFill>
              <a:schemeClr val="tx1"/>
            </a:solidFill>
            <a:latin typeface="Times New Roman" panose="02020603050405020304" pitchFamily="18" charset="0"/>
            <a:cs typeface="Times New Roman" panose="02020603050405020304" pitchFamily="18" charset="0"/>
          </a:endParaRPr>
        </a:p>
      </dgm:t>
    </dgm:pt>
    <dgm:pt modelId="{183E7BD6-4587-450E-B4D4-9E6392231437}" type="parTrans" cxnId="{ADF1BF1F-7F53-4D87-97B0-E14B7CAF68A9}">
      <dgm:prSet/>
      <dgm:spPr/>
      <dgm:t>
        <a:bodyPr/>
        <a:lstStyle/>
        <a:p>
          <a:endParaRPr lang="es-ES">
            <a:solidFill>
              <a:schemeClr val="tx1"/>
            </a:solidFill>
          </a:endParaRPr>
        </a:p>
      </dgm:t>
    </dgm:pt>
    <dgm:pt modelId="{A82DFFF0-A2C2-408A-B00F-CF9DBC117F3C}" type="sibTrans" cxnId="{ADF1BF1F-7F53-4D87-97B0-E14B7CAF68A9}">
      <dgm:prSet/>
      <dgm:spPr/>
      <dgm:t>
        <a:bodyPr/>
        <a:lstStyle/>
        <a:p>
          <a:endParaRPr lang="es-ES">
            <a:solidFill>
              <a:schemeClr val="tx1"/>
            </a:solidFill>
          </a:endParaRPr>
        </a:p>
      </dgm:t>
    </dgm:pt>
    <dgm:pt modelId="{B3523421-4A7B-4262-A106-D39405583C03}">
      <dgm:prSet custT="1"/>
      <dgm:spPr/>
      <dgm:t>
        <a:bodyPr/>
        <a:lstStyle/>
        <a:p>
          <a:r>
            <a:rPr lang="es-MX" sz="1400" dirty="0" smtClean="0">
              <a:solidFill>
                <a:schemeClr val="tx1"/>
              </a:solidFill>
              <a:latin typeface="Times New Roman" panose="02020603050405020304" pitchFamily="18" charset="0"/>
              <a:cs typeface="Times New Roman" panose="02020603050405020304" pitchFamily="18" charset="0"/>
            </a:rPr>
            <a:t>11. Transición energética y cambio climático.</a:t>
          </a:r>
          <a:endParaRPr lang="es-MX" sz="1400" dirty="0">
            <a:solidFill>
              <a:schemeClr val="tx1"/>
            </a:solidFill>
            <a:latin typeface="Times New Roman" panose="02020603050405020304" pitchFamily="18" charset="0"/>
            <a:cs typeface="Times New Roman" panose="02020603050405020304" pitchFamily="18" charset="0"/>
          </a:endParaRPr>
        </a:p>
      </dgm:t>
    </dgm:pt>
    <dgm:pt modelId="{77870376-87D2-46CA-9A42-29859DE6462A}" type="parTrans" cxnId="{782998C1-3B44-47F5-83C7-DCFE21B578F6}">
      <dgm:prSet/>
      <dgm:spPr/>
      <dgm:t>
        <a:bodyPr/>
        <a:lstStyle/>
        <a:p>
          <a:endParaRPr lang="es-ES">
            <a:solidFill>
              <a:schemeClr val="tx1"/>
            </a:solidFill>
          </a:endParaRPr>
        </a:p>
      </dgm:t>
    </dgm:pt>
    <dgm:pt modelId="{05C4B82F-044E-45B1-8F09-DC380E6758E6}" type="sibTrans" cxnId="{782998C1-3B44-47F5-83C7-DCFE21B578F6}">
      <dgm:prSet/>
      <dgm:spPr/>
      <dgm:t>
        <a:bodyPr/>
        <a:lstStyle/>
        <a:p>
          <a:endParaRPr lang="es-ES">
            <a:solidFill>
              <a:schemeClr val="tx1"/>
            </a:solidFill>
          </a:endParaRPr>
        </a:p>
      </dgm:t>
    </dgm:pt>
    <dgm:pt modelId="{CCECD41A-0832-48B9-BFDC-F3D265628455}" type="pres">
      <dgm:prSet presAssocID="{7D2CACC2-1185-459D-8812-E5A2012A671B}" presName="linear" presStyleCnt="0">
        <dgm:presLayoutVars>
          <dgm:animLvl val="lvl"/>
          <dgm:resizeHandles val="exact"/>
        </dgm:presLayoutVars>
      </dgm:prSet>
      <dgm:spPr/>
      <dgm:t>
        <a:bodyPr/>
        <a:lstStyle/>
        <a:p>
          <a:endParaRPr lang="es-ES"/>
        </a:p>
      </dgm:t>
    </dgm:pt>
    <dgm:pt modelId="{C190D8C9-D78E-4176-BC11-3FCD4946396D}" type="pres">
      <dgm:prSet presAssocID="{E7A14248-E66B-4D28-839B-E860560784A6}" presName="parentText" presStyleLbl="node1" presStyleIdx="0" presStyleCnt="6">
        <dgm:presLayoutVars>
          <dgm:chMax val="0"/>
          <dgm:bulletEnabled val="1"/>
        </dgm:presLayoutVars>
      </dgm:prSet>
      <dgm:spPr/>
      <dgm:t>
        <a:bodyPr/>
        <a:lstStyle/>
        <a:p>
          <a:endParaRPr lang="es-ES"/>
        </a:p>
      </dgm:t>
    </dgm:pt>
    <dgm:pt modelId="{7E92F972-2016-402F-BEA2-5585BB51BE43}" type="pres">
      <dgm:prSet presAssocID="{8303BAA1-757B-4288-9314-A4C9080E23A4}" presName="spacer" presStyleCnt="0"/>
      <dgm:spPr/>
    </dgm:pt>
    <dgm:pt modelId="{B8299124-2C87-43AF-91A0-96C943C4A0E3}" type="pres">
      <dgm:prSet presAssocID="{2E75FE58-A492-4247-AE4B-06F066072FF7}" presName="parentText" presStyleLbl="node1" presStyleIdx="1" presStyleCnt="6">
        <dgm:presLayoutVars>
          <dgm:chMax val="0"/>
          <dgm:bulletEnabled val="1"/>
        </dgm:presLayoutVars>
      </dgm:prSet>
      <dgm:spPr/>
      <dgm:t>
        <a:bodyPr/>
        <a:lstStyle/>
        <a:p>
          <a:endParaRPr lang="es-ES"/>
        </a:p>
      </dgm:t>
    </dgm:pt>
    <dgm:pt modelId="{4E286589-C315-4FBB-A284-43AE547C1645}" type="pres">
      <dgm:prSet presAssocID="{22D3AA54-5E92-4BEB-A312-2A6B004B5077}" presName="spacer" presStyleCnt="0"/>
      <dgm:spPr/>
    </dgm:pt>
    <dgm:pt modelId="{875A50C1-0C96-4D2F-9620-FF9ABA4BAF74}" type="pres">
      <dgm:prSet presAssocID="{4C7C4397-48F8-4E05-B6C7-8339E276E42B}" presName="parentText" presStyleLbl="node1" presStyleIdx="2" presStyleCnt="6">
        <dgm:presLayoutVars>
          <dgm:chMax val="0"/>
          <dgm:bulletEnabled val="1"/>
        </dgm:presLayoutVars>
      </dgm:prSet>
      <dgm:spPr/>
      <dgm:t>
        <a:bodyPr/>
        <a:lstStyle/>
        <a:p>
          <a:endParaRPr lang="es-ES"/>
        </a:p>
      </dgm:t>
    </dgm:pt>
    <dgm:pt modelId="{ECC738E3-A4EE-4DA7-A857-CC4EB9C9B51E}" type="pres">
      <dgm:prSet presAssocID="{5CDA9BC8-223F-4156-B99B-F73834982FEE}" presName="spacer" presStyleCnt="0"/>
      <dgm:spPr/>
    </dgm:pt>
    <dgm:pt modelId="{FEA6C0D8-2738-440E-90E2-B78EA1F319F7}" type="pres">
      <dgm:prSet presAssocID="{27E113F8-E1B6-48CB-A360-AACBE71A1038}" presName="parentText" presStyleLbl="node1" presStyleIdx="3" presStyleCnt="6">
        <dgm:presLayoutVars>
          <dgm:chMax val="0"/>
          <dgm:bulletEnabled val="1"/>
        </dgm:presLayoutVars>
      </dgm:prSet>
      <dgm:spPr/>
      <dgm:t>
        <a:bodyPr/>
        <a:lstStyle/>
        <a:p>
          <a:endParaRPr lang="es-ES"/>
        </a:p>
      </dgm:t>
    </dgm:pt>
    <dgm:pt modelId="{5A86665E-914F-48ED-93F9-C49469B68592}" type="pres">
      <dgm:prSet presAssocID="{683B7EB3-7EA8-4939-9464-94261D95D97C}" presName="spacer" presStyleCnt="0"/>
      <dgm:spPr/>
    </dgm:pt>
    <dgm:pt modelId="{A6157ACD-3FCA-4FB0-A392-AA2CA3278B40}" type="pres">
      <dgm:prSet presAssocID="{352499FA-F0F5-48B9-841C-3F2541530090}" presName="parentText" presStyleLbl="node1" presStyleIdx="4" presStyleCnt="6">
        <dgm:presLayoutVars>
          <dgm:chMax val="0"/>
          <dgm:bulletEnabled val="1"/>
        </dgm:presLayoutVars>
      </dgm:prSet>
      <dgm:spPr/>
      <dgm:t>
        <a:bodyPr/>
        <a:lstStyle/>
        <a:p>
          <a:endParaRPr lang="es-ES"/>
        </a:p>
      </dgm:t>
    </dgm:pt>
    <dgm:pt modelId="{479C904D-3D19-485D-B2D6-E0F3A652B950}" type="pres">
      <dgm:prSet presAssocID="{A82DFFF0-A2C2-408A-B00F-CF9DBC117F3C}" presName="spacer" presStyleCnt="0"/>
      <dgm:spPr/>
    </dgm:pt>
    <dgm:pt modelId="{9B015355-4B58-4438-A12E-1DC5FE5AD79D}" type="pres">
      <dgm:prSet presAssocID="{B3523421-4A7B-4262-A106-D39405583C03}" presName="parentText" presStyleLbl="node1" presStyleIdx="5" presStyleCnt="6">
        <dgm:presLayoutVars>
          <dgm:chMax val="0"/>
          <dgm:bulletEnabled val="1"/>
        </dgm:presLayoutVars>
      </dgm:prSet>
      <dgm:spPr/>
      <dgm:t>
        <a:bodyPr/>
        <a:lstStyle/>
        <a:p>
          <a:endParaRPr lang="es-ES"/>
        </a:p>
      </dgm:t>
    </dgm:pt>
  </dgm:ptLst>
  <dgm:cxnLst>
    <dgm:cxn modelId="{F288ECE7-4FC4-4F5E-BBF2-7D43ECDB8443}" type="presOf" srcId="{352499FA-F0F5-48B9-841C-3F2541530090}" destId="{A6157ACD-3FCA-4FB0-A392-AA2CA3278B40}" srcOrd="0" destOrd="0" presId="urn:microsoft.com/office/officeart/2005/8/layout/vList2"/>
    <dgm:cxn modelId="{ADF1BF1F-7F53-4D87-97B0-E14B7CAF68A9}" srcId="{7D2CACC2-1185-459D-8812-E5A2012A671B}" destId="{352499FA-F0F5-48B9-841C-3F2541530090}" srcOrd="4" destOrd="0" parTransId="{183E7BD6-4587-450E-B4D4-9E6392231437}" sibTransId="{A82DFFF0-A2C2-408A-B00F-CF9DBC117F3C}"/>
    <dgm:cxn modelId="{F51694A7-31B9-40BA-AE61-371AC11276B1}" srcId="{7D2CACC2-1185-459D-8812-E5A2012A671B}" destId="{E7A14248-E66B-4D28-839B-E860560784A6}" srcOrd="0" destOrd="0" parTransId="{1A06E5B1-9753-44C8-BEB8-66D42319D4C3}" sibTransId="{8303BAA1-757B-4288-9314-A4C9080E23A4}"/>
    <dgm:cxn modelId="{FD123DFB-51E0-4229-9BD4-54E6F32D26CF}" type="presOf" srcId="{7D2CACC2-1185-459D-8812-E5A2012A671B}" destId="{CCECD41A-0832-48B9-BFDC-F3D265628455}" srcOrd="0" destOrd="0" presId="urn:microsoft.com/office/officeart/2005/8/layout/vList2"/>
    <dgm:cxn modelId="{C3D9984D-D8BD-45C5-8FEE-EB8747C775C4}" type="presOf" srcId="{2E75FE58-A492-4247-AE4B-06F066072FF7}" destId="{B8299124-2C87-43AF-91A0-96C943C4A0E3}" srcOrd="0" destOrd="0" presId="urn:microsoft.com/office/officeart/2005/8/layout/vList2"/>
    <dgm:cxn modelId="{90034FFF-55D3-4A2D-B1A1-704A77C70EC4}" type="presOf" srcId="{27E113F8-E1B6-48CB-A360-AACBE71A1038}" destId="{FEA6C0D8-2738-440E-90E2-B78EA1F319F7}" srcOrd="0" destOrd="0" presId="urn:microsoft.com/office/officeart/2005/8/layout/vList2"/>
    <dgm:cxn modelId="{C6D37844-A36E-41B1-A768-709296066E42}" srcId="{7D2CACC2-1185-459D-8812-E5A2012A671B}" destId="{2E75FE58-A492-4247-AE4B-06F066072FF7}" srcOrd="1" destOrd="0" parTransId="{DAAD941D-A8CE-4C62-B349-2497B1988C10}" sibTransId="{22D3AA54-5E92-4BEB-A312-2A6B004B5077}"/>
    <dgm:cxn modelId="{EB9B1BE7-4077-4C66-BC25-DE800CCFD4F3}" type="presOf" srcId="{4C7C4397-48F8-4E05-B6C7-8339E276E42B}" destId="{875A50C1-0C96-4D2F-9620-FF9ABA4BAF74}" srcOrd="0" destOrd="0" presId="urn:microsoft.com/office/officeart/2005/8/layout/vList2"/>
    <dgm:cxn modelId="{EAEA8E5F-385D-4629-8A4D-7FDA5BC74F11}" srcId="{7D2CACC2-1185-459D-8812-E5A2012A671B}" destId="{4C7C4397-48F8-4E05-B6C7-8339E276E42B}" srcOrd="2" destOrd="0" parTransId="{B1B04716-82E1-4262-82AD-A26A8785A944}" sibTransId="{5CDA9BC8-223F-4156-B99B-F73834982FEE}"/>
    <dgm:cxn modelId="{782998C1-3B44-47F5-83C7-DCFE21B578F6}" srcId="{7D2CACC2-1185-459D-8812-E5A2012A671B}" destId="{B3523421-4A7B-4262-A106-D39405583C03}" srcOrd="5" destOrd="0" parTransId="{77870376-87D2-46CA-9A42-29859DE6462A}" sibTransId="{05C4B82F-044E-45B1-8F09-DC380E6758E6}"/>
    <dgm:cxn modelId="{C59D2014-33E3-4697-8C49-FD34CE5C0845}" srcId="{7D2CACC2-1185-459D-8812-E5A2012A671B}" destId="{27E113F8-E1B6-48CB-A360-AACBE71A1038}" srcOrd="3" destOrd="0" parTransId="{E98F923C-5B36-4EA6-ABF2-7A06822FBE38}" sibTransId="{683B7EB3-7EA8-4939-9464-94261D95D97C}"/>
    <dgm:cxn modelId="{D3609509-71F9-45BC-84F2-48D432AC3249}" type="presOf" srcId="{E7A14248-E66B-4D28-839B-E860560784A6}" destId="{C190D8C9-D78E-4176-BC11-3FCD4946396D}" srcOrd="0" destOrd="0" presId="urn:microsoft.com/office/officeart/2005/8/layout/vList2"/>
    <dgm:cxn modelId="{931AD87F-24AC-4281-889F-CBE987D3FF7B}" type="presOf" srcId="{B3523421-4A7B-4262-A106-D39405583C03}" destId="{9B015355-4B58-4438-A12E-1DC5FE5AD79D}" srcOrd="0" destOrd="0" presId="urn:microsoft.com/office/officeart/2005/8/layout/vList2"/>
    <dgm:cxn modelId="{B7C5C93E-0428-4439-BBF9-56DD70FAF8C8}" type="presParOf" srcId="{CCECD41A-0832-48B9-BFDC-F3D265628455}" destId="{C190D8C9-D78E-4176-BC11-3FCD4946396D}" srcOrd="0" destOrd="0" presId="urn:microsoft.com/office/officeart/2005/8/layout/vList2"/>
    <dgm:cxn modelId="{6D7DC574-50C4-4B27-B1BF-0654713F9D6A}" type="presParOf" srcId="{CCECD41A-0832-48B9-BFDC-F3D265628455}" destId="{7E92F972-2016-402F-BEA2-5585BB51BE43}" srcOrd="1" destOrd="0" presId="urn:microsoft.com/office/officeart/2005/8/layout/vList2"/>
    <dgm:cxn modelId="{26F6DA50-569A-4751-A051-95768BA2B33F}" type="presParOf" srcId="{CCECD41A-0832-48B9-BFDC-F3D265628455}" destId="{B8299124-2C87-43AF-91A0-96C943C4A0E3}" srcOrd="2" destOrd="0" presId="urn:microsoft.com/office/officeart/2005/8/layout/vList2"/>
    <dgm:cxn modelId="{F2DF4D7C-EBFE-4928-BE80-342408FFB073}" type="presParOf" srcId="{CCECD41A-0832-48B9-BFDC-F3D265628455}" destId="{4E286589-C315-4FBB-A284-43AE547C1645}" srcOrd="3" destOrd="0" presId="urn:microsoft.com/office/officeart/2005/8/layout/vList2"/>
    <dgm:cxn modelId="{29D3155E-A564-448C-8C6C-4687081D567B}" type="presParOf" srcId="{CCECD41A-0832-48B9-BFDC-F3D265628455}" destId="{875A50C1-0C96-4D2F-9620-FF9ABA4BAF74}" srcOrd="4" destOrd="0" presId="urn:microsoft.com/office/officeart/2005/8/layout/vList2"/>
    <dgm:cxn modelId="{7604DBAD-3CE3-4C98-A775-865CE626F098}" type="presParOf" srcId="{CCECD41A-0832-48B9-BFDC-F3D265628455}" destId="{ECC738E3-A4EE-4DA7-A857-CC4EB9C9B51E}" srcOrd="5" destOrd="0" presId="urn:microsoft.com/office/officeart/2005/8/layout/vList2"/>
    <dgm:cxn modelId="{4A64D1A8-0B48-4D79-8365-9AB80923B0EA}" type="presParOf" srcId="{CCECD41A-0832-48B9-BFDC-F3D265628455}" destId="{FEA6C0D8-2738-440E-90E2-B78EA1F319F7}" srcOrd="6" destOrd="0" presId="urn:microsoft.com/office/officeart/2005/8/layout/vList2"/>
    <dgm:cxn modelId="{B2ECA1B5-ECB5-4371-87D5-A5E84AF17376}" type="presParOf" srcId="{CCECD41A-0832-48B9-BFDC-F3D265628455}" destId="{5A86665E-914F-48ED-93F9-C49469B68592}" srcOrd="7" destOrd="0" presId="urn:microsoft.com/office/officeart/2005/8/layout/vList2"/>
    <dgm:cxn modelId="{5658A296-E89B-4897-BA6E-AFFE9518D847}" type="presParOf" srcId="{CCECD41A-0832-48B9-BFDC-F3D265628455}" destId="{A6157ACD-3FCA-4FB0-A392-AA2CA3278B40}" srcOrd="8" destOrd="0" presId="urn:microsoft.com/office/officeart/2005/8/layout/vList2"/>
    <dgm:cxn modelId="{B7151D60-639F-4EC5-B26B-CEF25B22160C}" type="presParOf" srcId="{CCECD41A-0832-48B9-BFDC-F3D265628455}" destId="{479C904D-3D19-485D-B2D6-E0F3A652B950}" srcOrd="9" destOrd="0" presId="urn:microsoft.com/office/officeart/2005/8/layout/vList2"/>
    <dgm:cxn modelId="{790C0246-2DFC-48A5-A572-F6982A17E752}" type="presParOf" srcId="{CCECD41A-0832-48B9-BFDC-F3D265628455}" destId="{9B015355-4B58-4438-A12E-1DC5FE5AD79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92127F-A24F-4E2B-B7D0-CC4B4787843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S"/>
        </a:p>
      </dgm:t>
    </dgm:pt>
    <dgm:pt modelId="{9CF2F3AC-C70A-428E-A911-9751AFFCDA1C}">
      <dgm:prSet phldrT="[Texto]" custT="1"/>
      <dgm:spPr/>
      <dgm:t>
        <a:bodyPr/>
        <a:lstStyle/>
        <a:p>
          <a:r>
            <a:rPr lang="es-MX" sz="1500" b="1" dirty="0" smtClean="0">
              <a:effectLst/>
              <a:latin typeface="Times New Roman" panose="02020603050405020304" pitchFamily="18" charset="0"/>
              <a:cs typeface="Times New Roman" panose="02020603050405020304" pitchFamily="18" charset="0"/>
            </a:rPr>
            <a:t>Contratación de investigadores externos a la empresa</a:t>
          </a:r>
          <a:endParaRPr lang="es-ES" sz="1500" dirty="0">
            <a:latin typeface="Times New Roman" panose="02020603050405020304" pitchFamily="18" charset="0"/>
            <a:cs typeface="Times New Roman" panose="02020603050405020304" pitchFamily="18" charset="0"/>
          </a:endParaRPr>
        </a:p>
      </dgm:t>
    </dgm:pt>
    <dgm:pt modelId="{60F65E81-C440-4800-8284-9A27AB42DCFE}" type="parTrans" cxnId="{67229EBB-1897-47DD-ABC8-82760D1D5410}">
      <dgm:prSet/>
      <dgm:spPr/>
      <dgm:t>
        <a:bodyPr/>
        <a:lstStyle/>
        <a:p>
          <a:endParaRPr lang="es-ES"/>
        </a:p>
      </dgm:t>
    </dgm:pt>
    <dgm:pt modelId="{8F29A90A-7695-4E12-B38B-9F0F2D0B4A34}" type="sibTrans" cxnId="{67229EBB-1897-47DD-ABC8-82760D1D5410}">
      <dgm:prSet/>
      <dgm:spPr/>
      <dgm:t>
        <a:bodyPr/>
        <a:lstStyle/>
        <a:p>
          <a:endParaRPr lang="es-ES"/>
        </a:p>
      </dgm:t>
    </dgm:pt>
    <dgm:pt modelId="{C70D0983-60F3-4876-82C6-AAE3BAE1DC36}">
      <dgm:prSet custT="1"/>
      <dgm:spPr/>
      <dgm:t>
        <a:bodyPr/>
        <a:lstStyle/>
        <a:p>
          <a:r>
            <a:rPr lang="es-MX" sz="1500" b="1" dirty="0" smtClean="0">
              <a:effectLst/>
              <a:latin typeface="Times New Roman" panose="02020603050405020304" pitchFamily="18" charset="0"/>
              <a:cs typeface="Times New Roman" panose="02020603050405020304" pitchFamily="18" charset="0"/>
            </a:rPr>
            <a:t>Arrendamiento de equipo especializado</a:t>
          </a:r>
          <a:endParaRPr lang="es-MX" sz="1500" b="1" dirty="0">
            <a:effectLst/>
            <a:latin typeface="Times New Roman" panose="02020603050405020304" pitchFamily="18" charset="0"/>
            <a:ea typeface="Calibri"/>
            <a:cs typeface="Times New Roman" panose="02020603050405020304" pitchFamily="18" charset="0"/>
          </a:endParaRPr>
        </a:p>
      </dgm:t>
    </dgm:pt>
    <dgm:pt modelId="{87057361-2CF3-49A0-B420-422061B4844F}" type="parTrans" cxnId="{305BB623-0F34-4915-8245-4B6D4BB6F924}">
      <dgm:prSet/>
      <dgm:spPr/>
      <dgm:t>
        <a:bodyPr/>
        <a:lstStyle/>
        <a:p>
          <a:endParaRPr lang="es-ES"/>
        </a:p>
      </dgm:t>
    </dgm:pt>
    <dgm:pt modelId="{06547609-E871-4F6D-A069-B2127983F26B}" type="sibTrans" cxnId="{305BB623-0F34-4915-8245-4B6D4BB6F924}">
      <dgm:prSet/>
      <dgm:spPr/>
      <dgm:t>
        <a:bodyPr/>
        <a:lstStyle/>
        <a:p>
          <a:endParaRPr lang="es-ES"/>
        </a:p>
      </dgm:t>
    </dgm:pt>
    <dgm:pt modelId="{4FFFE002-E024-4C6C-B9A4-8E6201B38D2B}">
      <dgm:prSet custT="1"/>
      <dgm:spPr/>
      <dgm:t>
        <a:bodyPr/>
        <a:lstStyle/>
        <a:p>
          <a:r>
            <a:rPr lang="es-MX" sz="1500" b="1" dirty="0" smtClean="0">
              <a:effectLst/>
              <a:latin typeface="Times New Roman" panose="02020603050405020304" pitchFamily="18" charset="0"/>
              <a:cs typeface="Times New Roman" panose="02020603050405020304" pitchFamily="18" charset="0"/>
            </a:rPr>
            <a:t>Gastos de capacitación</a:t>
          </a:r>
          <a:endParaRPr lang="es-ES" sz="1500" dirty="0">
            <a:latin typeface="Times New Roman" panose="02020603050405020304" pitchFamily="18" charset="0"/>
            <a:cs typeface="Times New Roman" panose="02020603050405020304" pitchFamily="18" charset="0"/>
          </a:endParaRPr>
        </a:p>
      </dgm:t>
    </dgm:pt>
    <dgm:pt modelId="{B4053E69-B22A-4B63-95A7-3A3191091C4C}" type="parTrans" cxnId="{4858B42A-94F9-471C-9EED-81755748E70A}">
      <dgm:prSet/>
      <dgm:spPr/>
      <dgm:t>
        <a:bodyPr/>
        <a:lstStyle/>
        <a:p>
          <a:endParaRPr lang="es-ES"/>
        </a:p>
      </dgm:t>
    </dgm:pt>
    <dgm:pt modelId="{644E5C63-7957-4451-A2BE-5777C9DEE410}" type="sibTrans" cxnId="{4858B42A-94F9-471C-9EED-81755748E70A}">
      <dgm:prSet/>
      <dgm:spPr/>
      <dgm:t>
        <a:bodyPr/>
        <a:lstStyle/>
        <a:p>
          <a:endParaRPr lang="es-ES"/>
        </a:p>
      </dgm:t>
    </dgm:pt>
    <dgm:pt modelId="{E9423779-F9C7-4AD8-87CD-69145862A3F8}">
      <dgm:prSet custT="1"/>
      <dgm:spPr/>
      <dgm:t>
        <a:bodyPr/>
        <a:lstStyle/>
        <a:p>
          <a:r>
            <a:rPr lang="es-MX" sz="1500" b="1" dirty="0" smtClean="0">
              <a:effectLst/>
              <a:latin typeface="Times New Roman" panose="02020603050405020304" pitchFamily="18" charset="0"/>
              <a:cs typeface="Times New Roman" panose="02020603050405020304" pitchFamily="18" charset="0"/>
            </a:rPr>
            <a:t>Equipo especializado</a:t>
          </a:r>
          <a:endParaRPr lang="es-ES" sz="1500" dirty="0">
            <a:latin typeface="Times New Roman" panose="02020603050405020304" pitchFamily="18" charset="0"/>
            <a:cs typeface="Times New Roman" panose="02020603050405020304" pitchFamily="18" charset="0"/>
          </a:endParaRPr>
        </a:p>
      </dgm:t>
    </dgm:pt>
    <dgm:pt modelId="{C781F564-8F6A-4F30-B74C-7734A4FA89BF}" type="parTrans" cxnId="{22777D49-228F-41A2-A8EB-3CC1C45B4042}">
      <dgm:prSet/>
      <dgm:spPr/>
      <dgm:t>
        <a:bodyPr/>
        <a:lstStyle/>
        <a:p>
          <a:endParaRPr lang="es-ES"/>
        </a:p>
      </dgm:t>
    </dgm:pt>
    <dgm:pt modelId="{ACE3B259-653F-4B77-AA37-1BC3EEE21018}" type="sibTrans" cxnId="{22777D49-228F-41A2-A8EB-3CC1C45B4042}">
      <dgm:prSet/>
      <dgm:spPr/>
      <dgm:t>
        <a:bodyPr/>
        <a:lstStyle/>
        <a:p>
          <a:endParaRPr lang="es-ES"/>
        </a:p>
      </dgm:t>
    </dgm:pt>
    <dgm:pt modelId="{A5C5EF72-793C-4E2A-B906-655F7696BEDB}">
      <dgm:prSet custT="1"/>
      <dgm:spPr/>
      <dgm:t>
        <a:bodyPr/>
        <a:lstStyle/>
        <a:p>
          <a:r>
            <a:rPr lang="es-MX" sz="1500" b="1" dirty="0" smtClean="0">
              <a:effectLst/>
              <a:latin typeface="Times New Roman" panose="02020603050405020304" pitchFamily="18" charset="0"/>
              <a:cs typeface="Times New Roman" panose="02020603050405020304" pitchFamily="18" charset="0"/>
            </a:rPr>
            <a:t>Maquinaria especializada</a:t>
          </a:r>
          <a:endParaRPr lang="es-MX" sz="1500" b="1" dirty="0">
            <a:effectLst/>
            <a:latin typeface="Times New Roman" panose="02020603050405020304" pitchFamily="18" charset="0"/>
            <a:ea typeface="Calibri"/>
            <a:cs typeface="Times New Roman" panose="02020603050405020304" pitchFamily="18" charset="0"/>
          </a:endParaRPr>
        </a:p>
      </dgm:t>
    </dgm:pt>
    <dgm:pt modelId="{A564D2C1-6A6B-4394-8DC2-8EC3421851E4}" type="parTrans" cxnId="{DFA4ABBB-4C6A-4F2A-B7A8-45B88689C1B7}">
      <dgm:prSet/>
      <dgm:spPr/>
      <dgm:t>
        <a:bodyPr/>
        <a:lstStyle/>
        <a:p>
          <a:endParaRPr lang="es-ES"/>
        </a:p>
      </dgm:t>
    </dgm:pt>
    <dgm:pt modelId="{C26EE47A-373C-4BE9-A234-241C2C23BD13}" type="sibTrans" cxnId="{DFA4ABBB-4C6A-4F2A-B7A8-45B88689C1B7}">
      <dgm:prSet/>
      <dgm:spPr/>
      <dgm:t>
        <a:bodyPr/>
        <a:lstStyle/>
        <a:p>
          <a:endParaRPr lang="es-ES"/>
        </a:p>
      </dgm:t>
    </dgm:pt>
    <dgm:pt modelId="{199A513B-4EB6-42E1-81F6-EDA7183EC76E}">
      <dgm:prSet custT="1"/>
      <dgm:spPr/>
      <dgm:t>
        <a:bodyPr/>
        <a:lstStyle/>
        <a:p>
          <a:r>
            <a:rPr lang="es-MX" sz="1500" b="1" dirty="0" smtClean="0">
              <a:effectLst/>
              <a:latin typeface="Times New Roman" panose="02020603050405020304" pitchFamily="18" charset="0"/>
              <a:cs typeface="Times New Roman" panose="02020603050405020304" pitchFamily="18" charset="0"/>
            </a:rPr>
            <a:t>Herramientas para pruebas experimentales</a:t>
          </a:r>
          <a:endParaRPr lang="es-ES" sz="1500" dirty="0">
            <a:latin typeface="Times New Roman" panose="02020603050405020304" pitchFamily="18" charset="0"/>
            <a:cs typeface="Times New Roman" panose="02020603050405020304" pitchFamily="18" charset="0"/>
          </a:endParaRPr>
        </a:p>
      </dgm:t>
    </dgm:pt>
    <dgm:pt modelId="{76EF7785-89D9-4C4B-B786-848EDD695B80}" type="parTrans" cxnId="{D9C2EF16-E3F4-46B7-A7BB-FE5AD7AC129C}">
      <dgm:prSet/>
      <dgm:spPr/>
      <dgm:t>
        <a:bodyPr/>
        <a:lstStyle/>
        <a:p>
          <a:endParaRPr lang="es-ES"/>
        </a:p>
      </dgm:t>
    </dgm:pt>
    <dgm:pt modelId="{A47759B7-FB16-42BD-9F36-D4007C0481F1}" type="sibTrans" cxnId="{D9C2EF16-E3F4-46B7-A7BB-FE5AD7AC129C}">
      <dgm:prSet/>
      <dgm:spPr/>
      <dgm:t>
        <a:bodyPr/>
        <a:lstStyle/>
        <a:p>
          <a:endParaRPr lang="es-ES"/>
        </a:p>
      </dgm:t>
    </dgm:pt>
    <dgm:pt modelId="{BF5152B5-D508-4A94-A204-4D914AD68F40}">
      <dgm:prSet custT="1"/>
      <dgm:spPr/>
      <dgm:t>
        <a:bodyPr/>
        <a:lstStyle/>
        <a:p>
          <a:r>
            <a:rPr lang="es-MX" sz="1500" b="1" dirty="0" smtClean="0">
              <a:latin typeface="Times New Roman" panose="02020603050405020304" pitchFamily="18" charset="0"/>
              <a:cs typeface="Times New Roman" panose="02020603050405020304" pitchFamily="18" charset="0"/>
            </a:rPr>
            <a:t>Planta Piloto </a:t>
          </a:r>
          <a:endParaRPr lang="es-ES" sz="1500" dirty="0">
            <a:latin typeface="Times New Roman" panose="02020603050405020304" pitchFamily="18" charset="0"/>
            <a:cs typeface="Times New Roman" panose="02020603050405020304" pitchFamily="18" charset="0"/>
          </a:endParaRPr>
        </a:p>
      </dgm:t>
    </dgm:pt>
    <dgm:pt modelId="{584A8DAB-435B-4C69-A976-19C7C0AA44A2}" type="parTrans" cxnId="{DC37F1CC-D41E-4C83-80CB-B2667273DBED}">
      <dgm:prSet/>
      <dgm:spPr/>
      <dgm:t>
        <a:bodyPr/>
        <a:lstStyle/>
        <a:p>
          <a:endParaRPr lang="es-ES"/>
        </a:p>
      </dgm:t>
    </dgm:pt>
    <dgm:pt modelId="{5605699B-B17C-4CD1-B66C-24E05675CC61}" type="sibTrans" cxnId="{DC37F1CC-D41E-4C83-80CB-B2667273DBED}">
      <dgm:prSet/>
      <dgm:spPr/>
      <dgm:t>
        <a:bodyPr/>
        <a:lstStyle/>
        <a:p>
          <a:endParaRPr lang="es-ES"/>
        </a:p>
      </dgm:t>
    </dgm:pt>
    <dgm:pt modelId="{D77AB88E-8EF6-4C1B-8558-63379D6AD0EE}">
      <dgm:prSet phldrT="[Texto]" custT="1"/>
      <dgm:spPr/>
      <dgm:t>
        <a:bodyPr/>
        <a:lstStyle/>
        <a:p>
          <a:r>
            <a:rPr lang="es-MX" sz="1500" b="1" dirty="0" smtClean="0">
              <a:latin typeface="Times New Roman" panose="02020603050405020304" pitchFamily="18" charset="0"/>
              <a:cs typeface="Times New Roman" panose="02020603050405020304" pitchFamily="18" charset="0"/>
            </a:rPr>
            <a:t>Trabajo de campo</a:t>
          </a:r>
          <a:endParaRPr lang="es-ES" sz="1500" dirty="0">
            <a:latin typeface="Times New Roman" panose="02020603050405020304" pitchFamily="18" charset="0"/>
            <a:cs typeface="Times New Roman" panose="02020603050405020304" pitchFamily="18" charset="0"/>
          </a:endParaRPr>
        </a:p>
      </dgm:t>
    </dgm:pt>
    <dgm:pt modelId="{8838BB48-03CA-468E-B72F-9A9D1E67D5CB}" type="parTrans" cxnId="{ACEC15F2-A543-4FE3-97C0-C13E1CD1D581}">
      <dgm:prSet/>
      <dgm:spPr/>
      <dgm:t>
        <a:bodyPr/>
        <a:lstStyle/>
        <a:p>
          <a:endParaRPr lang="es-ES"/>
        </a:p>
      </dgm:t>
    </dgm:pt>
    <dgm:pt modelId="{F6D96F27-FD64-46BB-B778-32F1CFD97225}" type="sibTrans" cxnId="{ACEC15F2-A543-4FE3-97C0-C13E1CD1D581}">
      <dgm:prSet/>
      <dgm:spPr/>
      <dgm:t>
        <a:bodyPr/>
        <a:lstStyle/>
        <a:p>
          <a:endParaRPr lang="es-ES"/>
        </a:p>
      </dgm:t>
    </dgm:pt>
    <dgm:pt modelId="{654EB332-FFD7-4443-A63A-7FECEBB3E8DD}">
      <dgm:prSet custT="1"/>
      <dgm:spPr/>
      <dgm:t>
        <a:bodyPr/>
        <a:lstStyle/>
        <a:p>
          <a:r>
            <a:rPr lang="es-MX" sz="1500" b="1" dirty="0" smtClean="0">
              <a:effectLst/>
              <a:latin typeface="Times New Roman" panose="02020603050405020304" pitchFamily="18" charset="0"/>
              <a:cs typeface="Times New Roman" panose="02020603050405020304" pitchFamily="18" charset="0"/>
            </a:rPr>
            <a:t>Equipo de laboratorio especializado</a:t>
          </a:r>
          <a:endParaRPr lang="es-MX" sz="1500" b="1" dirty="0">
            <a:effectLst/>
            <a:latin typeface="Times New Roman" panose="02020603050405020304" pitchFamily="18" charset="0"/>
            <a:ea typeface="Calibri"/>
            <a:cs typeface="Times New Roman" panose="02020603050405020304" pitchFamily="18" charset="0"/>
          </a:endParaRPr>
        </a:p>
      </dgm:t>
    </dgm:pt>
    <dgm:pt modelId="{A2612B5C-367A-48F5-AAFA-FE4F4E035FEC}" type="parTrans" cxnId="{00238D64-44F6-4971-B414-BA1072309108}">
      <dgm:prSet/>
      <dgm:spPr/>
      <dgm:t>
        <a:bodyPr/>
        <a:lstStyle/>
        <a:p>
          <a:endParaRPr lang="es-ES"/>
        </a:p>
      </dgm:t>
    </dgm:pt>
    <dgm:pt modelId="{BC9A897E-4B96-4559-8876-D96FFA76C0CA}" type="sibTrans" cxnId="{00238D64-44F6-4971-B414-BA1072309108}">
      <dgm:prSet/>
      <dgm:spPr/>
      <dgm:t>
        <a:bodyPr/>
        <a:lstStyle/>
        <a:p>
          <a:endParaRPr lang="es-ES"/>
        </a:p>
      </dgm:t>
    </dgm:pt>
    <dgm:pt modelId="{062DC24B-BAAC-4A7E-84EE-6C2D2048B69B}">
      <dgm:prSet custT="1"/>
      <dgm:spPr/>
      <dgm:t>
        <a:bodyPr/>
        <a:lstStyle/>
        <a:p>
          <a:r>
            <a:rPr lang="es-MX" sz="1500" b="1" dirty="0" smtClean="0">
              <a:effectLst/>
              <a:latin typeface="Times New Roman" panose="02020603050405020304" pitchFamily="18" charset="0"/>
              <a:cs typeface="Times New Roman" panose="02020603050405020304" pitchFamily="18" charset="0"/>
            </a:rPr>
            <a:t>Reactivos, materiales e insumos para diseños experimentales</a:t>
          </a:r>
          <a:endParaRPr lang="es-ES" sz="1500" dirty="0">
            <a:latin typeface="Times New Roman" panose="02020603050405020304" pitchFamily="18" charset="0"/>
            <a:cs typeface="Times New Roman" panose="02020603050405020304" pitchFamily="18" charset="0"/>
          </a:endParaRPr>
        </a:p>
      </dgm:t>
    </dgm:pt>
    <dgm:pt modelId="{ABA02E5E-5055-464F-9E04-9BA7A590B0EB}" type="parTrans" cxnId="{45859F9E-D302-4BC6-BD0F-9D6C2B8C39FD}">
      <dgm:prSet/>
      <dgm:spPr/>
      <dgm:t>
        <a:bodyPr/>
        <a:lstStyle/>
        <a:p>
          <a:endParaRPr lang="es-ES"/>
        </a:p>
      </dgm:t>
    </dgm:pt>
    <dgm:pt modelId="{C133E09F-2345-4351-9D14-83A19C660C89}" type="sibTrans" cxnId="{45859F9E-D302-4BC6-BD0F-9D6C2B8C39FD}">
      <dgm:prSet/>
      <dgm:spPr/>
      <dgm:t>
        <a:bodyPr/>
        <a:lstStyle/>
        <a:p>
          <a:endParaRPr lang="es-ES"/>
        </a:p>
      </dgm:t>
    </dgm:pt>
    <dgm:pt modelId="{E2167EF8-A71B-4C45-A7AE-47851DA27781}">
      <dgm:prSet custT="1"/>
      <dgm:spPr/>
      <dgm:t>
        <a:bodyPr/>
        <a:lstStyle/>
        <a:p>
          <a:r>
            <a:rPr lang="es-MX" sz="1500" b="1" dirty="0" smtClean="0">
              <a:effectLst/>
              <a:latin typeface="Times New Roman" panose="02020603050405020304" pitchFamily="18" charset="0"/>
              <a:cs typeface="Times New Roman" panose="02020603050405020304" pitchFamily="18" charset="0"/>
            </a:rPr>
            <a:t>Pagos por vinculación</a:t>
          </a:r>
          <a:endParaRPr lang="es-ES" sz="1500" dirty="0">
            <a:latin typeface="Times New Roman" panose="02020603050405020304" pitchFamily="18" charset="0"/>
            <a:cs typeface="Times New Roman" panose="02020603050405020304" pitchFamily="18" charset="0"/>
          </a:endParaRPr>
        </a:p>
      </dgm:t>
    </dgm:pt>
    <dgm:pt modelId="{98F5D21F-8DCD-4296-91E6-7DA762C803BD}" type="parTrans" cxnId="{6325F0C0-91FA-4634-B69B-39D1C7BF140E}">
      <dgm:prSet/>
      <dgm:spPr/>
      <dgm:t>
        <a:bodyPr/>
        <a:lstStyle/>
        <a:p>
          <a:endParaRPr lang="es-ES"/>
        </a:p>
      </dgm:t>
    </dgm:pt>
    <dgm:pt modelId="{0E682F87-414E-4C33-8D1D-BBCEBD55DAE3}" type="sibTrans" cxnId="{6325F0C0-91FA-4634-B69B-39D1C7BF140E}">
      <dgm:prSet/>
      <dgm:spPr/>
      <dgm:t>
        <a:bodyPr/>
        <a:lstStyle/>
        <a:p>
          <a:endParaRPr lang="es-ES"/>
        </a:p>
      </dgm:t>
    </dgm:pt>
    <dgm:pt modelId="{B5D98D7E-A296-4526-9C8D-FE927D04B4AC}">
      <dgm:prSet custT="1"/>
      <dgm:spPr/>
      <dgm:t>
        <a:bodyPr/>
        <a:lstStyle/>
        <a:p>
          <a:r>
            <a:rPr lang="es-MX" sz="1500" b="1" dirty="0" smtClean="0">
              <a:latin typeface="Times New Roman" panose="02020603050405020304" pitchFamily="18" charset="0"/>
              <a:cs typeface="Times New Roman" panose="02020603050405020304" pitchFamily="18" charset="0"/>
            </a:rPr>
            <a:t>Seres vivos</a:t>
          </a:r>
          <a:endParaRPr lang="es-MX" sz="1500" b="1" dirty="0">
            <a:latin typeface="Times New Roman" panose="02020603050405020304" pitchFamily="18" charset="0"/>
            <a:cs typeface="Times New Roman" panose="02020603050405020304" pitchFamily="18" charset="0"/>
          </a:endParaRPr>
        </a:p>
      </dgm:t>
    </dgm:pt>
    <dgm:pt modelId="{67ADBABB-D693-4093-A5D1-50EB0902FEE4}" type="parTrans" cxnId="{09E9D253-1F59-4F0C-8A49-DD50701FB617}">
      <dgm:prSet/>
      <dgm:spPr/>
      <dgm:t>
        <a:bodyPr/>
        <a:lstStyle/>
        <a:p>
          <a:endParaRPr lang="es-ES"/>
        </a:p>
      </dgm:t>
    </dgm:pt>
    <dgm:pt modelId="{86874872-F670-4957-8083-62B3317A3EE8}" type="sibTrans" cxnId="{09E9D253-1F59-4F0C-8A49-DD50701FB617}">
      <dgm:prSet/>
      <dgm:spPr/>
      <dgm:t>
        <a:bodyPr/>
        <a:lstStyle/>
        <a:p>
          <a:endParaRPr lang="es-ES"/>
        </a:p>
      </dgm:t>
    </dgm:pt>
    <dgm:pt modelId="{28B5F550-E31C-4870-B47E-EA3A6E327DBF}">
      <dgm:prSet custT="1"/>
      <dgm:spPr/>
      <dgm:t>
        <a:bodyPr/>
        <a:lstStyle/>
        <a:p>
          <a:r>
            <a:rPr lang="es-MX" sz="1500" b="1" dirty="0" smtClean="0">
              <a:effectLst/>
              <a:latin typeface="Times New Roman" panose="02020603050405020304" pitchFamily="18" charset="0"/>
              <a:cs typeface="Times New Roman" panose="02020603050405020304" pitchFamily="18" charset="0"/>
            </a:rPr>
            <a:t>Pago de servicios externos a terceros nacionales</a:t>
          </a:r>
          <a:endParaRPr lang="es-MX" sz="1500" b="1" dirty="0">
            <a:effectLst/>
            <a:latin typeface="Times New Roman" panose="02020603050405020304" pitchFamily="18" charset="0"/>
            <a:ea typeface="Calibri"/>
            <a:cs typeface="Times New Roman" panose="02020603050405020304" pitchFamily="18" charset="0"/>
          </a:endParaRPr>
        </a:p>
      </dgm:t>
    </dgm:pt>
    <dgm:pt modelId="{6A1D05AD-61C1-49B8-9A96-327CB934531B}" type="parTrans" cxnId="{BAC0A896-3B70-49CC-8436-9DC4C520F0CA}">
      <dgm:prSet/>
      <dgm:spPr/>
      <dgm:t>
        <a:bodyPr/>
        <a:lstStyle/>
        <a:p>
          <a:endParaRPr lang="es-ES"/>
        </a:p>
      </dgm:t>
    </dgm:pt>
    <dgm:pt modelId="{8110597F-04FF-452B-926D-5486CED08CAF}" type="sibTrans" cxnId="{BAC0A896-3B70-49CC-8436-9DC4C520F0CA}">
      <dgm:prSet/>
      <dgm:spPr/>
      <dgm:t>
        <a:bodyPr/>
        <a:lstStyle/>
        <a:p>
          <a:endParaRPr lang="es-ES"/>
        </a:p>
      </dgm:t>
    </dgm:pt>
    <dgm:pt modelId="{2E3454A6-EA9E-4857-8EE5-9F675B614668}">
      <dgm:prSet custT="1"/>
      <dgm:spPr/>
      <dgm:t>
        <a:bodyPr/>
        <a:lstStyle/>
        <a:p>
          <a:r>
            <a:rPr lang="es-MX" sz="1500" b="1" dirty="0" smtClean="0">
              <a:effectLst/>
              <a:latin typeface="Times New Roman" panose="02020603050405020304" pitchFamily="18" charset="0"/>
              <a:cs typeface="Times New Roman" panose="02020603050405020304" pitchFamily="18" charset="0"/>
            </a:rPr>
            <a:t>Prototipos de prueba</a:t>
          </a:r>
          <a:endParaRPr lang="es-MX" sz="1500" b="1" dirty="0">
            <a:effectLst/>
            <a:latin typeface="Times New Roman" panose="02020603050405020304" pitchFamily="18" charset="0"/>
            <a:ea typeface="Calibri"/>
            <a:cs typeface="Times New Roman" panose="02020603050405020304" pitchFamily="18" charset="0"/>
          </a:endParaRPr>
        </a:p>
      </dgm:t>
    </dgm:pt>
    <dgm:pt modelId="{E98F2C6E-94A0-42B7-861D-CFEAD1E7FCAF}" type="parTrans" cxnId="{2C9FF7DD-C062-4DB0-BA9E-0D1340991C0D}">
      <dgm:prSet/>
      <dgm:spPr/>
      <dgm:t>
        <a:bodyPr/>
        <a:lstStyle/>
        <a:p>
          <a:endParaRPr lang="es-ES"/>
        </a:p>
      </dgm:t>
    </dgm:pt>
    <dgm:pt modelId="{8B7D3348-7326-459F-9613-F8B432864F45}" type="sibTrans" cxnId="{2C9FF7DD-C062-4DB0-BA9E-0D1340991C0D}">
      <dgm:prSet/>
      <dgm:spPr/>
      <dgm:t>
        <a:bodyPr/>
        <a:lstStyle/>
        <a:p>
          <a:endParaRPr lang="es-ES"/>
        </a:p>
      </dgm:t>
    </dgm:pt>
    <dgm:pt modelId="{A2E40DB3-A9C7-459C-8748-895F0C6C8463}">
      <dgm:prSet custT="1"/>
      <dgm:spPr/>
      <dgm:t>
        <a:bodyPr/>
        <a:lstStyle/>
        <a:p>
          <a:r>
            <a:rPr lang="es-MX" sz="1500" b="1" dirty="0" smtClean="0">
              <a:effectLst/>
              <a:latin typeface="Times New Roman" panose="02020603050405020304" pitchFamily="18" charset="0"/>
              <a:cs typeface="Times New Roman" panose="02020603050405020304" pitchFamily="18" charset="0"/>
            </a:rPr>
            <a:t>Pago de servicios a los laboratorios nacionales CONACYT</a:t>
          </a:r>
          <a:endParaRPr lang="es-MX" sz="1500" b="1" dirty="0">
            <a:effectLst/>
            <a:latin typeface="Times New Roman" panose="02020603050405020304" pitchFamily="18" charset="0"/>
            <a:ea typeface="Calibri"/>
            <a:cs typeface="Times New Roman" panose="02020603050405020304" pitchFamily="18" charset="0"/>
          </a:endParaRPr>
        </a:p>
      </dgm:t>
    </dgm:pt>
    <dgm:pt modelId="{09F5EEC0-B7A1-417B-A8BF-DE1366A4D7C0}" type="parTrans" cxnId="{50AF3873-352B-4696-960D-68590B8AE8D2}">
      <dgm:prSet/>
      <dgm:spPr/>
      <dgm:t>
        <a:bodyPr/>
        <a:lstStyle/>
        <a:p>
          <a:endParaRPr lang="es-ES"/>
        </a:p>
      </dgm:t>
    </dgm:pt>
    <dgm:pt modelId="{BCA37FDE-6A90-4F40-83CC-614029E13583}" type="sibTrans" cxnId="{50AF3873-352B-4696-960D-68590B8AE8D2}">
      <dgm:prSet/>
      <dgm:spPr/>
      <dgm:t>
        <a:bodyPr/>
        <a:lstStyle/>
        <a:p>
          <a:endParaRPr lang="es-ES"/>
        </a:p>
      </dgm:t>
    </dgm:pt>
    <dgm:pt modelId="{8972D548-156B-473D-9B1D-E0BD3A4D6775}" type="pres">
      <dgm:prSet presAssocID="{9E92127F-A24F-4E2B-B7D0-CC4B4787843C}" presName="diagram" presStyleCnt="0">
        <dgm:presLayoutVars>
          <dgm:dir/>
          <dgm:resizeHandles val="exact"/>
        </dgm:presLayoutVars>
      </dgm:prSet>
      <dgm:spPr/>
      <dgm:t>
        <a:bodyPr/>
        <a:lstStyle/>
        <a:p>
          <a:endParaRPr lang="es-ES"/>
        </a:p>
      </dgm:t>
    </dgm:pt>
    <dgm:pt modelId="{977AD6A6-9B8C-4F90-A89C-2A8311F6D439}" type="pres">
      <dgm:prSet presAssocID="{9CF2F3AC-C70A-428E-A911-9751AFFCDA1C}" presName="node" presStyleLbl="node1" presStyleIdx="0" presStyleCnt="15">
        <dgm:presLayoutVars>
          <dgm:bulletEnabled val="1"/>
        </dgm:presLayoutVars>
      </dgm:prSet>
      <dgm:spPr/>
      <dgm:t>
        <a:bodyPr/>
        <a:lstStyle/>
        <a:p>
          <a:endParaRPr lang="es-ES"/>
        </a:p>
      </dgm:t>
    </dgm:pt>
    <dgm:pt modelId="{1D460E83-6547-427F-8D75-0B2F93853782}" type="pres">
      <dgm:prSet presAssocID="{8F29A90A-7695-4E12-B38B-9F0F2D0B4A34}" presName="sibTrans" presStyleCnt="0"/>
      <dgm:spPr/>
    </dgm:pt>
    <dgm:pt modelId="{9717C69C-A605-41BF-A321-24C3A638DA05}" type="pres">
      <dgm:prSet presAssocID="{C70D0983-60F3-4876-82C6-AAE3BAE1DC36}" presName="node" presStyleLbl="node1" presStyleIdx="1" presStyleCnt="15">
        <dgm:presLayoutVars>
          <dgm:bulletEnabled val="1"/>
        </dgm:presLayoutVars>
      </dgm:prSet>
      <dgm:spPr/>
      <dgm:t>
        <a:bodyPr/>
        <a:lstStyle/>
        <a:p>
          <a:endParaRPr lang="es-ES"/>
        </a:p>
      </dgm:t>
    </dgm:pt>
    <dgm:pt modelId="{5A1B8BC0-FD43-4709-BB0D-7C8989EE14A0}" type="pres">
      <dgm:prSet presAssocID="{06547609-E871-4F6D-A069-B2127983F26B}" presName="sibTrans" presStyleCnt="0"/>
      <dgm:spPr/>
    </dgm:pt>
    <dgm:pt modelId="{377C5816-B6F4-4E51-9D30-BB3F981A8CFB}" type="pres">
      <dgm:prSet presAssocID="{4FFFE002-E024-4C6C-B9A4-8E6201B38D2B}" presName="node" presStyleLbl="node1" presStyleIdx="2" presStyleCnt="15">
        <dgm:presLayoutVars>
          <dgm:bulletEnabled val="1"/>
        </dgm:presLayoutVars>
      </dgm:prSet>
      <dgm:spPr/>
      <dgm:t>
        <a:bodyPr/>
        <a:lstStyle/>
        <a:p>
          <a:endParaRPr lang="es-ES"/>
        </a:p>
      </dgm:t>
    </dgm:pt>
    <dgm:pt modelId="{07DA1767-EC96-49B6-BF36-0D2183AC99FC}" type="pres">
      <dgm:prSet presAssocID="{644E5C63-7957-4451-A2BE-5777C9DEE410}" presName="sibTrans" presStyleCnt="0"/>
      <dgm:spPr/>
    </dgm:pt>
    <dgm:pt modelId="{E056D3FB-5A91-4D76-AE00-1D64C2AE4159}" type="pres">
      <dgm:prSet presAssocID="{E9423779-F9C7-4AD8-87CD-69145862A3F8}" presName="node" presStyleLbl="node1" presStyleIdx="3" presStyleCnt="15">
        <dgm:presLayoutVars>
          <dgm:bulletEnabled val="1"/>
        </dgm:presLayoutVars>
      </dgm:prSet>
      <dgm:spPr/>
      <dgm:t>
        <a:bodyPr/>
        <a:lstStyle/>
        <a:p>
          <a:endParaRPr lang="es-ES"/>
        </a:p>
      </dgm:t>
    </dgm:pt>
    <dgm:pt modelId="{1B234D2E-8AED-4C01-BCD1-96CD45419019}" type="pres">
      <dgm:prSet presAssocID="{ACE3B259-653F-4B77-AA37-1BC3EEE21018}" presName="sibTrans" presStyleCnt="0"/>
      <dgm:spPr/>
    </dgm:pt>
    <dgm:pt modelId="{D74CF119-9D73-4A85-9E6A-A0AD80B04487}" type="pres">
      <dgm:prSet presAssocID="{A5C5EF72-793C-4E2A-B906-655F7696BEDB}" presName="node" presStyleLbl="node1" presStyleIdx="4" presStyleCnt="15">
        <dgm:presLayoutVars>
          <dgm:bulletEnabled val="1"/>
        </dgm:presLayoutVars>
      </dgm:prSet>
      <dgm:spPr/>
      <dgm:t>
        <a:bodyPr/>
        <a:lstStyle/>
        <a:p>
          <a:endParaRPr lang="es-ES"/>
        </a:p>
      </dgm:t>
    </dgm:pt>
    <dgm:pt modelId="{F0D494C9-ABB3-488B-99EF-89E40D7A266C}" type="pres">
      <dgm:prSet presAssocID="{C26EE47A-373C-4BE9-A234-241C2C23BD13}" presName="sibTrans" presStyleCnt="0"/>
      <dgm:spPr/>
    </dgm:pt>
    <dgm:pt modelId="{E16F4A52-D713-48DF-AC8A-0858BCF29384}" type="pres">
      <dgm:prSet presAssocID="{199A513B-4EB6-42E1-81F6-EDA7183EC76E}" presName="node" presStyleLbl="node1" presStyleIdx="5" presStyleCnt="15">
        <dgm:presLayoutVars>
          <dgm:bulletEnabled val="1"/>
        </dgm:presLayoutVars>
      </dgm:prSet>
      <dgm:spPr/>
      <dgm:t>
        <a:bodyPr/>
        <a:lstStyle/>
        <a:p>
          <a:endParaRPr lang="es-ES"/>
        </a:p>
      </dgm:t>
    </dgm:pt>
    <dgm:pt modelId="{9E9FC934-706F-4E04-93AA-CF41C4D88DD2}" type="pres">
      <dgm:prSet presAssocID="{A47759B7-FB16-42BD-9F36-D4007C0481F1}" presName="sibTrans" presStyleCnt="0"/>
      <dgm:spPr/>
    </dgm:pt>
    <dgm:pt modelId="{2B6EA753-837E-4B79-80ED-FC5982AAFCBD}" type="pres">
      <dgm:prSet presAssocID="{BF5152B5-D508-4A94-A204-4D914AD68F40}" presName="node" presStyleLbl="node1" presStyleIdx="6" presStyleCnt="15">
        <dgm:presLayoutVars>
          <dgm:bulletEnabled val="1"/>
        </dgm:presLayoutVars>
      </dgm:prSet>
      <dgm:spPr/>
      <dgm:t>
        <a:bodyPr/>
        <a:lstStyle/>
        <a:p>
          <a:endParaRPr lang="es-ES"/>
        </a:p>
      </dgm:t>
    </dgm:pt>
    <dgm:pt modelId="{51D5B290-FACE-45C1-BC97-A3B9815C4F7C}" type="pres">
      <dgm:prSet presAssocID="{5605699B-B17C-4CD1-B66C-24E05675CC61}" presName="sibTrans" presStyleCnt="0"/>
      <dgm:spPr/>
    </dgm:pt>
    <dgm:pt modelId="{1698F6BE-A919-4584-B3BC-848510FDFF4C}" type="pres">
      <dgm:prSet presAssocID="{D77AB88E-8EF6-4C1B-8558-63379D6AD0EE}" presName="node" presStyleLbl="node1" presStyleIdx="7" presStyleCnt="15">
        <dgm:presLayoutVars>
          <dgm:bulletEnabled val="1"/>
        </dgm:presLayoutVars>
      </dgm:prSet>
      <dgm:spPr/>
      <dgm:t>
        <a:bodyPr/>
        <a:lstStyle/>
        <a:p>
          <a:endParaRPr lang="es-ES"/>
        </a:p>
      </dgm:t>
    </dgm:pt>
    <dgm:pt modelId="{E45DFAEB-3A15-4724-BFE7-D90C957F44F5}" type="pres">
      <dgm:prSet presAssocID="{F6D96F27-FD64-46BB-B778-32F1CFD97225}" presName="sibTrans" presStyleCnt="0"/>
      <dgm:spPr/>
    </dgm:pt>
    <dgm:pt modelId="{A96ADD45-A3E3-487B-8C0C-763E9B3F2CC2}" type="pres">
      <dgm:prSet presAssocID="{654EB332-FFD7-4443-A63A-7FECEBB3E8DD}" presName="node" presStyleLbl="node1" presStyleIdx="8" presStyleCnt="15">
        <dgm:presLayoutVars>
          <dgm:bulletEnabled val="1"/>
        </dgm:presLayoutVars>
      </dgm:prSet>
      <dgm:spPr/>
      <dgm:t>
        <a:bodyPr/>
        <a:lstStyle/>
        <a:p>
          <a:endParaRPr lang="es-ES"/>
        </a:p>
      </dgm:t>
    </dgm:pt>
    <dgm:pt modelId="{183F0609-F4C1-4306-BF75-8812221F5FF1}" type="pres">
      <dgm:prSet presAssocID="{BC9A897E-4B96-4559-8876-D96FFA76C0CA}" presName="sibTrans" presStyleCnt="0"/>
      <dgm:spPr/>
    </dgm:pt>
    <dgm:pt modelId="{D204ECB3-B3FF-4C95-90F3-0C7295BF14DC}" type="pres">
      <dgm:prSet presAssocID="{062DC24B-BAAC-4A7E-84EE-6C2D2048B69B}" presName="node" presStyleLbl="node1" presStyleIdx="9" presStyleCnt="15">
        <dgm:presLayoutVars>
          <dgm:bulletEnabled val="1"/>
        </dgm:presLayoutVars>
      </dgm:prSet>
      <dgm:spPr/>
      <dgm:t>
        <a:bodyPr/>
        <a:lstStyle/>
        <a:p>
          <a:endParaRPr lang="es-ES"/>
        </a:p>
      </dgm:t>
    </dgm:pt>
    <dgm:pt modelId="{6988FA15-5032-4BED-A251-071B854D6319}" type="pres">
      <dgm:prSet presAssocID="{C133E09F-2345-4351-9D14-83A19C660C89}" presName="sibTrans" presStyleCnt="0"/>
      <dgm:spPr/>
    </dgm:pt>
    <dgm:pt modelId="{F75D1AD1-538B-4531-94E2-B2B788550A51}" type="pres">
      <dgm:prSet presAssocID="{E2167EF8-A71B-4C45-A7AE-47851DA27781}" presName="node" presStyleLbl="node1" presStyleIdx="10" presStyleCnt="15">
        <dgm:presLayoutVars>
          <dgm:bulletEnabled val="1"/>
        </dgm:presLayoutVars>
      </dgm:prSet>
      <dgm:spPr/>
      <dgm:t>
        <a:bodyPr/>
        <a:lstStyle/>
        <a:p>
          <a:endParaRPr lang="es-ES"/>
        </a:p>
      </dgm:t>
    </dgm:pt>
    <dgm:pt modelId="{BFD54B39-D26F-40FC-8232-41284653786B}" type="pres">
      <dgm:prSet presAssocID="{0E682F87-414E-4C33-8D1D-BBCEBD55DAE3}" presName="sibTrans" presStyleCnt="0"/>
      <dgm:spPr/>
    </dgm:pt>
    <dgm:pt modelId="{CBEF7BFC-E481-4EEE-B668-99A0A857B01A}" type="pres">
      <dgm:prSet presAssocID="{B5D98D7E-A296-4526-9C8D-FE927D04B4AC}" presName="node" presStyleLbl="node1" presStyleIdx="11" presStyleCnt="15">
        <dgm:presLayoutVars>
          <dgm:bulletEnabled val="1"/>
        </dgm:presLayoutVars>
      </dgm:prSet>
      <dgm:spPr/>
      <dgm:t>
        <a:bodyPr/>
        <a:lstStyle/>
        <a:p>
          <a:endParaRPr lang="es-ES"/>
        </a:p>
      </dgm:t>
    </dgm:pt>
    <dgm:pt modelId="{07FEEA27-A7A7-4AD8-AFCF-1EBAB880096A}" type="pres">
      <dgm:prSet presAssocID="{86874872-F670-4957-8083-62B3317A3EE8}" presName="sibTrans" presStyleCnt="0"/>
      <dgm:spPr/>
    </dgm:pt>
    <dgm:pt modelId="{A07279A9-77D3-4B02-A3C2-35ABD37DE1A6}" type="pres">
      <dgm:prSet presAssocID="{28B5F550-E31C-4870-B47E-EA3A6E327DBF}" presName="node" presStyleLbl="node1" presStyleIdx="12" presStyleCnt="15">
        <dgm:presLayoutVars>
          <dgm:bulletEnabled val="1"/>
        </dgm:presLayoutVars>
      </dgm:prSet>
      <dgm:spPr/>
      <dgm:t>
        <a:bodyPr/>
        <a:lstStyle/>
        <a:p>
          <a:endParaRPr lang="es-ES"/>
        </a:p>
      </dgm:t>
    </dgm:pt>
    <dgm:pt modelId="{4BA3F813-5896-4746-8A3D-1C2EA791C9F4}" type="pres">
      <dgm:prSet presAssocID="{8110597F-04FF-452B-926D-5486CED08CAF}" presName="sibTrans" presStyleCnt="0"/>
      <dgm:spPr/>
    </dgm:pt>
    <dgm:pt modelId="{58802B59-354B-40CF-B626-AE43D7FB65C8}" type="pres">
      <dgm:prSet presAssocID="{2E3454A6-EA9E-4857-8EE5-9F675B614668}" presName="node" presStyleLbl="node1" presStyleIdx="13" presStyleCnt="15">
        <dgm:presLayoutVars>
          <dgm:bulletEnabled val="1"/>
        </dgm:presLayoutVars>
      </dgm:prSet>
      <dgm:spPr/>
      <dgm:t>
        <a:bodyPr/>
        <a:lstStyle/>
        <a:p>
          <a:endParaRPr lang="es-ES"/>
        </a:p>
      </dgm:t>
    </dgm:pt>
    <dgm:pt modelId="{FAF95D6F-001F-411A-8606-F513213AE694}" type="pres">
      <dgm:prSet presAssocID="{8B7D3348-7326-459F-9613-F8B432864F45}" presName="sibTrans" presStyleCnt="0"/>
      <dgm:spPr/>
    </dgm:pt>
    <dgm:pt modelId="{9472DC57-C8D0-4A69-A087-70EB638ED1B5}" type="pres">
      <dgm:prSet presAssocID="{A2E40DB3-A9C7-459C-8748-895F0C6C8463}" presName="node" presStyleLbl="node1" presStyleIdx="14" presStyleCnt="15">
        <dgm:presLayoutVars>
          <dgm:bulletEnabled val="1"/>
        </dgm:presLayoutVars>
      </dgm:prSet>
      <dgm:spPr/>
      <dgm:t>
        <a:bodyPr/>
        <a:lstStyle/>
        <a:p>
          <a:endParaRPr lang="es-ES"/>
        </a:p>
      </dgm:t>
    </dgm:pt>
  </dgm:ptLst>
  <dgm:cxnLst>
    <dgm:cxn modelId="{8DE5E949-D848-4CB8-B4C9-C9C80CC440A0}" type="presOf" srcId="{B5D98D7E-A296-4526-9C8D-FE927D04B4AC}" destId="{CBEF7BFC-E481-4EEE-B668-99A0A857B01A}" srcOrd="0" destOrd="0" presId="urn:microsoft.com/office/officeart/2005/8/layout/default"/>
    <dgm:cxn modelId="{D9A10EFB-58CE-401D-8F2C-59F41D7CA118}" type="presOf" srcId="{BF5152B5-D508-4A94-A204-4D914AD68F40}" destId="{2B6EA753-837E-4B79-80ED-FC5982AAFCBD}" srcOrd="0" destOrd="0" presId="urn:microsoft.com/office/officeart/2005/8/layout/default"/>
    <dgm:cxn modelId="{E5515F05-A2C7-40C9-8D20-D5E20D262B80}" type="presOf" srcId="{199A513B-4EB6-42E1-81F6-EDA7183EC76E}" destId="{E16F4A52-D713-48DF-AC8A-0858BCF29384}" srcOrd="0" destOrd="0" presId="urn:microsoft.com/office/officeart/2005/8/layout/default"/>
    <dgm:cxn modelId="{4858B42A-94F9-471C-9EED-81755748E70A}" srcId="{9E92127F-A24F-4E2B-B7D0-CC4B4787843C}" destId="{4FFFE002-E024-4C6C-B9A4-8E6201B38D2B}" srcOrd="2" destOrd="0" parTransId="{B4053E69-B22A-4B63-95A7-3A3191091C4C}" sibTransId="{644E5C63-7957-4451-A2BE-5777C9DEE410}"/>
    <dgm:cxn modelId="{F3ED6D2D-72AC-428B-8013-293FB814ED0F}" type="presOf" srcId="{D77AB88E-8EF6-4C1B-8558-63379D6AD0EE}" destId="{1698F6BE-A919-4584-B3BC-848510FDFF4C}" srcOrd="0" destOrd="0" presId="urn:microsoft.com/office/officeart/2005/8/layout/default"/>
    <dgm:cxn modelId="{2D561097-DB4E-4652-B867-9FBF50D5F1FC}" type="presOf" srcId="{062DC24B-BAAC-4A7E-84EE-6C2D2048B69B}" destId="{D204ECB3-B3FF-4C95-90F3-0C7295BF14DC}" srcOrd="0" destOrd="0" presId="urn:microsoft.com/office/officeart/2005/8/layout/default"/>
    <dgm:cxn modelId="{6D816EDD-ACB5-4974-B2C6-1FB5F2213881}" type="presOf" srcId="{2E3454A6-EA9E-4857-8EE5-9F675B614668}" destId="{58802B59-354B-40CF-B626-AE43D7FB65C8}" srcOrd="0" destOrd="0" presId="urn:microsoft.com/office/officeart/2005/8/layout/default"/>
    <dgm:cxn modelId="{00238D64-44F6-4971-B414-BA1072309108}" srcId="{9E92127F-A24F-4E2B-B7D0-CC4B4787843C}" destId="{654EB332-FFD7-4443-A63A-7FECEBB3E8DD}" srcOrd="8" destOrd="0" parTransId="{A2612B5C-367A-48F5-AAFA-FE4F4E035FEC}" sibTransId="{BC9A897E-4B96-4559-8876-D96FFA76C0CA}"/>
    <dgm:cxn modelId="{50AF3873-352B-4696-960D-68590B8AE8D2}" srcId="{9E92127F-A24F-4E2B-B7D0-CC4B4787843C}" destId="{A2E40DB3-A9C7-459C-8748-895F0C6C8463}" srcOrd="14" destOrd="0" parTransId="{09F5EEC0-B7A1-417B-A8BF-DE1366A4D7C0}" sibTransId="{BCA37FDE-6A90-4F40-83CC-614029E13583}"/>
    <dgm:cxn modelId="{DFA4ABBB-4C6A-4F2A-B7A8-45B88689C1B7}" srcId="{9E92127F-A24F-4E2B-B7D0-CC4B4787843C}" destId="{A5C5EF72-793C-4E2A-B906-655F7696BEDB}" srcOrd="4" destOrd="0" parTransId="{A564D2C1-6A6B-4394-8DC2-8EC3421851E4}" sibTransId="{C26EE47A-373C-4BE9-A234-241C2C23BD13}"/>
    <dgm:cxn modelId="{31B5146E-BA10-4555-A342-A69C80E34566}" type="presOf" srcId="{28B5F550-E31C-4870-B47E-EA3A6E327DBF}" destId="{A07279A9-77D3-4B02-A3C2-35ABD37DE1A6}" srcOrd="0" destOrd="0" presId="urn:microsoft.com/office/officeart/2005/8/layout/default"/>
    <dgm:cxn modelId="{2C9FF7DD-C062-4DB0-BA9E-0D1340991C0D}" srcId="{9E92127F-A24F-4E2B-B7D0-CC4B4787843C}" destId="{2E3454A6-EA9E-4857-8EE5-9F675B614668}" srcOrd="13" destOrd="0" parTransId="{E98F2C6E-94A0-42B7-861D-CFEAD1E7FCAF}" sibTransId="{8B7D3348-7326-459F-9613-F8B432864F45}"/>
    <dgm:cxn modelId="{DE82C489-01BF-467E-83B2-1C5ECE3476E9}" type="presOf" srcId="{E9423779-F9C7-4AD8-87CD-69145862A3F8}" destId="{E056D3FB-5A91-4D76-AE00-1D64C2AE4159}" srcOrd="0" destOrd="0" presId="urn:microsoft.com/office/officeart/2005/8/layout/default"/>
    <dgm:cxn modelId="{C3E19ED5-DFF5-48EB-AC67-1A22D9409F65}" type="presOf" srcId="{A5C5EF72-793C-4E2A-B906-655F7696BEDB}" destId="{D74CF119-9D73-4A85-9E6A-A0AD80B04487}" srcOrd="0" destOrd="0" presId="urn:microsoft.com/office/officeart/2005/8/layout/default"/>
    <dgm:cxn modelId="{6325F0C0-91FA-4634-B69B-39D1C7BF140E}" srcId="{9E92127F-A24F-4E2B-B7D0-CC4B4787843C}" destId="{E2167EF8-A71B-4C45-A7AE-47851DA27781}" srcOrd="10" destOrd="0" parTransId="{98F5D21F-8DCD-4296-91E6-7DA762C803BD}" sibTransId="{0E682F87-414E-4C33-8D1D-BBCEBD55DAE3}"/>
    <dgm:cxn modelId="{45859F9E-D302-4BC6-BD0F-9D6C2B8C39FD}" srcId="{9E92127F-A24F-4E2B-B7D0-CC4B4787843C}" destId="{062DC24B-BAAC-4A7E-84EE-6C2D2048B69B}" srcOrd="9" destOrd="0" parTransId="{ABA02E5E-5055-464F-9E04-9BA7A590B0EB}" sibTransId="{C133E09F-2345-4351-9D14-83A19C660C89}"/>
    <dgm:cxn modelId="{AB9546DF-3068-42EB-958B-1F1A55BB93BA}" type="presOf" srcId="{654EB332-FFD7-4443-A63A-7FECEBB3E8DD}" destId="{A96ADD45-A3E3-487B-8C0C-763E9B3F2CC2}" srcOrd="0" destOrd="0" presId="urn:microsoft.com/office/officeart/2005/8/layout/default"/>
    <dgm:cxn modelId="{447B1620-05F1-4D41-AC29-F158EF97BC65}" type="presOf" srcId="{9CF2F3AC-C70A-428E-A911-9751AFFCDA1C}" destId="{977AD6A6-9B8C-4F90-A89C-2A8311F6D439}" srcOrd="0" destOrd="0" presId="urn:microsoft.com/office/officeart/2005/8/layout/default"/>
    <dgm:cxn modelId="{D9C2EF16-E3F4-46B7-A7BB-FE5AD7AC129C}" srcId="{9E92127F-A24F-4E2B-B7D0-CC4B4787843C}" destId="{199A513B-4EB6-42E1-81F6-EDA7183EC76E}" srcOrd="5" destOrd="0" parTransId="{76EF7785-89D9-4C4B-B786-848EDD695B80}" sibTransId="{A47759B7-FB16-42BD-9F36-D4007C0481F1}"/>
    <dgm:cxn modelId="{22777D49-228F-41A2-A8EB-3CC1C45B4042}" srcId="{9E92127F-A24F-4E2B-B7D0-CC4B4787843C}" destId="{E9423779-F9C7-4AD8-87CD-69145862A3F8}" srcOrd="3" destOrd="0" parTransId="{C781F564-8F6A-4F30-B74C-7734A4FA89BF}" sibTransId="{ACE3B259-653F-4B77-AA37-1BC3EEE21018}"/>
    <dgm:cxn modelId="{D174D8DB-AD03-4B32-90AC-2191D3096528}" type="presOf" srcId="{4FFFE002-E024-4C6C-B9A4-8E6201B38D2B}" destId="{377C5816-B6F4-4E51-9D30-BB3F981A8CFB}" srcOrd="0" destOrd="0" presId="urn:microsoft.com/office/officeart/2005/8/layout/default"/>
    <dgm:cxn modelId="{09E9D253-1F59-4F0C-8A49-DD50701FB617}" srcId="{9E92127F-A24F-4E2B-B7D0-CC4B4787843C}" destId="{B5D98D7E-A296-4526-9C8D-FE927D04B4AC}" srcOrd="11" destOrd="0" parTransId="{67ADBABB-D693-4093-A5D1-50EB0902FEE4}" sibTransId="{86874872-F670-4957-8083-62B3317A3EE8}"/>
    <dgm:cxn modelId="{4F5774DC-D591-4E13-9D30-81603D7030ED}" type="presOf" srcId="{C70D0983-60F3-4876-82C6-AAE3BAE1DC36}" destId="{9717C69C-A605-41BF-A321-24C3A638DA05}" srcOrd="0" destOrd="0" presId="urn:microsoft.com/office/officeart/2005/8/layout/default"/>
    <dgm:cxn modelId="{ACEC15F2-A543-4FE3-97C0-C13E1CD1D581}" srcId="{9E92127F-A24F-4E2B-B7D0-CC4B4787843C}" destId="{D77AB88E-8EF6-4C1B-8558-63379D6AD0EE}" srcOrd="7" destOrd="0" parTransId="{8838BB48-03CA-468E-B72F-9A9D1E67D5CB}" sibTransId="{F6D96F27-FD64-46BB-B778-32F1CFD97225}"/>
    <dgm:cxn modelId="{84887D5F-08E7-4BB9-BA71-814A0F8864AA}" type="presOf" srcId="{A2E40DB3-A9C7-459C-8748-895F0C6C8463}" destId="{9472DC57-C8D0-4A69-A087-70EB638ED1B5}" srcOrd="0" destOrd="0" presId="urn:microsoft.com/office/officeart/2005/8/layout/default"/>
    <dgm:cxn modelId="{C4E13C37-1BEF-401F-942F-C305BD3D85AA}" type="presOf" srcId="{9E92127F-A24F-4E2B-B7D0-CC4B4787843C}" destId="{8972D548-156B-473D-9B1D-E0BD3A4D6775}" srcOrd="0" destOrd="0" presId="urn:microsoft.com/office/officeart/2005/8/layout/default"/>
    <dgm:cxn modelId="{305BB623-0F34-4915-8245-4B6D4BB6F924}" srcId="{9E92127F-A24F-4E2B-B7D0-CC4B4787843C}" destId="{C70D0983-60F3-4876-82C6-AAE3BAE1DC36}" srcOrd="1" destOrd="0" parTransId="{87057361-2CF3-49A0-B420-422061B4844F}" sibTransId="{06547609-E871-4F6D-A069-B2127983F26B}"/>
    <dgm:cxn modelId="{06948A4D-FDA8-466D-8A8C-2073ED1FE29B}" type="presOf" srcId="{E2167EF8-A71B-4C45-A7AE-47851DA27781}" destId="{F75D1AD1-538B-4531-94E2-B2B788550A51}" srcOrd="0" destOrd="0" presId="urn:microsoft.com/office/officeart/2005/8/layout/default"/>
    <dgm:cxn modelId="{DC37F1CC-D41E-4C83-80CB-B2667273DBED}" srcId="{9E92127F-A24F-4E2B-B7D0-CC4B4787843C}" destId="{BF5152B5-D508-4A94-A204-4D914AD68F40}" srcOrd="6" destOrd="0" parTransId="{584A8DAB-435B-4C69-A976-19C7C0AA44A2}" sibTransId="{5605699B-B17C-4CD1-B66C-24E05675CC61}"/>
    <dgm:cxn modelId="{67229EBB-1897-47DD-ABC8-82760D1D5410}" srcId="{9E92127F-A24F-4E2B-B7D0-CC4B4787843C}" destId="{9CF2F3AC-C70A-428E-A911-9751AFFCDA1C}" srcOrd="0" destOrd="0" parTransId="{60F65E81-C440-4800-8284-9A27AB42DCFE}" sibTransId="{8F29A90A-7695-4E12-B38B-9F0F2D0B4A34}"/>
    <dgm:cxn modelId="{BAC0A896-3B70-49CC-8436-9DC4C520F0CA}" srcId="{9E92127F-A24F-4E2B-B7D0-CC4B4787843C}" destId="{28B5F550-E31C-4870-B47E-EA3A6E327DBF}" srcOrd="12" destOrd="0" parTransId="{6A1D05AD-61C1-49B8-9A96-327CB934531B}" sibTransId="{8110597F-04FF-452B-926D-5486CED08CAF}"/>
    <dgm:cxn modelId="{51BA7678-F898-46A7-BDBE-462436C035A9}" type="presParOf" srcId="{8972D548-156B-473D-9B1D-E0BD3A4D6775}" destId="{977AD6A6-9B8C-4F90-A89C-2A8311F6D439}" srcOrd="0" destOrd="0" presId="urn:microsoft.com/office/officeart/2005/8/layout/default"/>
    <dgm:cxn modelId="{66356E3C-D3DF-48DB-BA03-D59C77CBEE05}" type="presParOf" srcId="{8972D548-156B-473D-9B1D-E0BD3A4D6775}" destId="{1D460E83-6547-427F-8D75-0B2F93853782}" srcOrd="1" destOrd="0" presId="urn:microsoft.com/office/officeart/2005/8/layout/default"/>
    <dgm:cxn modelId="{2A723564-FAC1-4B44-BD1B-E411FA05B149}" type="presParOf" srcId="{8972D548-156B-473D-9B1D-E0BD3A4D6775}" destId="{9717C69C-A605-41BF-A321-24C3A638DA05}" srcOrd="2" destOrd="0" presId="urn:microsoft.com/office/officeart/2005/8/layout/default"/>
    <dgm:cxn modelId="{D54F9C8F-99ED-4CF6-B056-CD057E70361F}" type="presParOf" srcId="{8972D548-156B-473D-9B1D-E0BD3A4D6775}" destId="{5A1B8BC0-FD43-4709-BB0D-7C8989EE14A0}" srcOrd="3" destOrd="0" presId="urn:microsoft.com/office/officeart/2005/8/layout/default"/>
    <dgm:cxn modelId="{967D3A08-E72F-4882-A96E-B7F55028A227}" type="presParOf" srcId="{8972D548-156B-473D-9B1D-E0BD3A4D6775}" destId="{377C5816-B6F4-4E51-9D30-BB3F981A8CFB}" srcOrd="4" destOrd="0" presId="urn:microsoft.com/office/officeart/2005/8/layout/default"/>
    <dgm:cxn modelId="{7EE1A1BB-166A-42D1-ADED-873901630C21}" type="presParOf" srcId="{8972D548-156B-473D-9B1D-E0BD3A4D6775}" destId="{07DA1767-EC96-49B6-BF36-0D2183AC99FC}" srcOrd="5" destOrd="0" presId="urn:microsoft.com/office/officeart/2005/8/layout/default"/>
    <dgm:cxn modelId="{A3AD69B3-A96C-462E-8602-C3DF0758A461}" type="presParOf" srcId="{8972D548-156B-473D-9B1D-E0BD3A4D6775}" destId="{E056D3FB-5A91-4D76-AE00-1D64C2AE4159}" srcOrd="6" destOrd="0" presId="urn:microsoft.com/office/officeart/2005/8/layout/default"/>
    <dgm:cxn modelId="{422F5ADD-74A0-486C-A041-57A90A7D15E9}" type="presParOf" srcId="{8972D548-156B-473D-9B1D-E0BD3A4D6775}" destId="{1B234D2E-8AED-4C01-BCD1-96CD45419019}" srcOrd="7" destOrd="0" presId="urn:microsoft.com/office/officeart/2005/8/layout/default"/>
    <dgm:cxn modelId="{50FC7FF7-E75F-4F4F-A8D2-B5495705EBA0}" type="presParOf" srcId="{8972D548-156B-473D-9B1D-E0BD3A4D6775}" destId="{D74CF119-9D73-4A85-9E6A-A0AD80B04487}" srcOrd="8" destOrd="0" presId="urn:microsoft.com/office/officeart/2005/8/layout/default"/>
    <dgm:cxn modelId="{E3CF5462-24AB-4733-858B-853BC36C79E3}" type="presParOf" srcId="{8972D548-156B-473D-9B1D-E0BD3A4D6775}" destId="{F0D494C9-ABB3-488B-99EF-89E40D7A266C}" srcOrd="9" destOrd="0" presId="urn:microsoft.com/office/officeart/2005/8/layout/default"/>
    <dgm:cxn modelId="{5056FB7E-AA30-46FC-912F-AEC7B17CEEBB}" type="presParOf" srcId="{8972D548-156B-473D-9B1D-E0BD3A4D6775}" destId="{E16F4A52-D713-48DF-AC8A-0858BCF29384}" srcOrd="10" destOrd="0" presId="urn:microsoft.com/office/officeart/2005/8/layout/default"/>
    <dgm:cxn modelId="{2A62BE74-B7AA-4001-A196-EDFB78D4E83D}" type="presParOf" srcId="{8972D548-156B-473D-9B1D-E0BD3A4D6775}" destId="{9E9FC934-706F-4E04-93AA-CF41C4D88DD2}" srcOrd="11" destOrd="0" presId="urn:microsoft.com/office/officeart/2005/8/layout/default"/>
    <dgm:cxn modelId="{B91487B8-45BD-4220-8EBF-2EB97880C9E0}" type="presParOf" srcId="{8972D548-156B-473D-9B1D-E0BD3A4D6775}" destId="{2B6EA753-837E-4B79-80ED-FC5982AAFCBD}" srcOrd="12" destOrd="0" presId="urn:microsoft.com/office/officeart/2005/8/layout/default"/>
    <dgm:cxn modelId="{7FF839D9-51B6-4F64-8B91-4118F6D00CF3}" type="presParOf" srcId="{8972D548-156B-473D-9B1D-E0BD3A4D6775}" destId="{51D5B290-FACE-45C1-BC97-A3B9815C4F7C}" srcOrd="13" destOrd="0" presId="urn:microsoft.com/office/officeart/2005/8/layout/default"/>
    <dgm:cxn modelId="{47015CAB-74E6-41F6-99F0-C543874D0103}" type="presParOf" srcId="{8972D548-156B-473D-9B1D-E0BD3A4D6775}" destId="{1698F6BE-A919-4584-B3BC-848510FDFF4C}" srcOrd="14" destOrd="0" presId="urn:microsoft.com/office/officeart/2005/8/layout/default"/>
    <dgm:cxn modelId="{FAAADAF3-019F-4B89-9613-6D39FE5093A0}" type="presParOf" srcId="{8972D548-156B-473D-9B1D-E0BD3A4D6775}" destId="{E45DFAEB-3A15-4724-BFE7-D90C957F44F5}" srcOrd="15" destOrd="0" presId="urn:microsoft.com/office/officeart/2005/8/layout/default"/>
    <dgm:cxn modelId="{B4D2B5E3-CF97-4015-8A72-98F5C4B797F4}" type="presParOf" srcId="{8972D548-156B-473D-9B1D-E0BD3A4D6775}" destId="{A96ADD45-A3E3-487B-8C0C-763E9B3F2CC2}" srcOrd="16" destOrd="0" presId="urn:microsoft.com/office/officeart/2005/8/layout/default"/>
    <dgm:cxn modelId="{49EDE5AE-9D95-44C5-93DB-BD85434C415F}" type="presParOf" srcId="{8972D548-156B-473D-9B1D-E0BD3A4D6775}" destId="{183F0609-F4C1-4306-BF75-8812221F5FF1}" srcOrd="17" destOrd="0" presId="urn:microsoft.com/office/officeart/2005/8/layout/default"/>
    <dgm:cxn modelId="{67234FCF-53FF-4A35-9754-4F8B4D2F3F33}" type="presParOf" srcId="{8972D548-156B-473D-9B1D-E0BD3A4D6775}" destId="{D204ECB3-B3FF-4C95-90F3-0C7295BF14DC}" srcOrd="18" destOrd="0" presId="urn:microsoft.com/office/officeart/2005/8/layout/default"/>
    <dgm:cxn modelId="{56226488-2453-41B8-A25B-FCB252BB4534}" type="presParOf" srcId="{8972D548-156B-473D-9B1D-E0BD3A4D6775}" destId="{6988FA15-5032-4BED-A251-071B854D6319}" srcOrd="19" destOrd="0" presId="urn:microsoft.com/office/officeart/2005/8/layout/default"/>
    <dgm:cxn modelId="{1864921C-D2E2-49FB-B263-9183DA00AB48}" type="presParOf" srcId="{8972D548-156B-473D-9B1D-E0BD3A4D6775}" destId="{F75D1AD1-538B-4531-94E2-B2B788550A51}" srcOrd="20" destOrd="0" presId="urn:microsoft.com/office/officeart/2005/8/layout/default"/>
    <dgm:cxn modelId="{C73A79A5-E4C5-49B0-9E24-978F147760D1}" type="presParOf" srcId="{8972D548-156B-473D-9B1D-E0BD3A4D6775}" destId="{BFD54B39-D26F-40FC-8232-41284653786B}" srcOrd="21" destOrd="0" presId="urn:microsoft.com/office/officeart/2005/8/layout/default"/>
    <dgm:cxn modelId="{BADA9102-2DD1-4449-9255-620DC6676DCF}" type="presParOf" srcId="{8972D548-156B-473D-9B1D-E0BD3A4D6775}" destId="{CBEF7BFC-E481-4EEE-B668-99A0A857B01A}" srcOrd="22" destOrd="0" presId="urn:microsoft.com/office/officeart/2005/8/layout/default"/>
    <dgm:cxn modelId="{A95D8A1A-65B2-4561-8738-4AECF7A1B2A4}" type="presParOf" srcId="{8972D548-156B-473D-9B1D-E0BD3A4D6775}" destId="{07FEEA27-A7A7-4AD8-AFCF-1EBAB880096A}" srcOrd="23" destOrd="0" presId="urn:microsoft.com/office/officeart/2005/8/layout/default"/>
    <dgm:cxn modelId="{8B52B65D-3E4A-46AC-AFDF-7F2FFE15A6CC}" type="presParOf" srcId="{8972D548-156B-473D-9B1D-E0BD3A4D6775}" destId="{A07279A9-77D3-4B02-A3C2-35ABD37DE1A6}" srcOrd="24" destOrd="0" presId="urn:microsoft.com/office/officeart/2005/8/layout/default"/>
    <dgm:cxn modelId="{81EC2873-02C7-42F0-AEB4-8F8A6E5C75E4}" type="presParOf" srcId="{8972D548-156B-473D-9B1D-E0BD3A4D6775}" destId="{4BA3F813-5896-4746-8A3D-1C2EA791C9F4}" srcOrd="25" destOrd="0" presId="urn:microsoft.com/office/officeart/2005/8/layout/default"/>
    <dgm:cxn modelId="{21155582-07EB-4E55-8A53-5CE04946BD09}" type="presParOf" srcId="{8972D548-156B-473D-9B1D-E0BD3A4D6775}" destId="{58802B59-354B-40CF-B626-AE43D7FB65C8}" srcOrd="26" destOrd="0" presId="urn:microsoft.com/office/officeart/2005/8/layout/default"/>
    <dgm:cxn modelId="{CD927A64-CB40-453D-BC6B-E6EDEFFE3CB5}" type="presParOf" srcId="{8972D548-156B-473D-9B1D-E0BD3A4D6775}" destId="{FAF95D6F-001F-411A-8606-F513213AE694}" srcOrd="27" destOrd="0" presId="urn:microsoft.com/office/officeart/2005/8/layout/default"/>
    <dgm:cxn modelId="{A610EA4C-9F2F-4F77-8D49-AB7AE5DBAC4C}" type="presParOf" srcId="{8972D548-156B-473D-9B1D-E0BD3A4D6775}" destId="{9472DC57-C8D0-4A69-A087-70EB638ED1B5}" srcOrd="2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5B5AA0-6C75-474F-A489-F607A6DFC10E}"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s-ES"/>
        </a:p>
      </dgm:t>
    </dgm:pt>
    <dgm:pt modelId="{12956E2B-0482-48B2-8B0F-3B33D0F17477}">
      <dgm:prSet phldrT="[Texto]" custT="1"/>
      <dgm:spPr/>
      <dgm:t>
        <a:bodyPr/>
        <a:lstStyle/>
        <a:p>
          <a:r>
            <a:rPr lang="es-ES" sz="1100" b="1" dirty="0" smtClean="0">
              <a:latin typeface="Times New Roman" panose="02020603050405020304" pitchFamily="18" charset="0"/>
              <a:cs typeface="Times New Roman" panose="02020603050405020304" pitchFamily="18" charset="0"/>
            </a:rPr>
            <a:t>Considerar las Reglas y Lineamientos</a:t>
          </a:r>
          <a:endParaRPr lang="es-ES" sz="1100" b="1" dirty="0">
            <a:latin typeface="Times New Roman" panose="02020603050405020304" pitchFamily="18" charset="0"/>
            <a:cs typeface="Times New Roman" panose="02020603050405020304" pitchFamily="18" charset="0"/>
          </a:endParaRPr>
        </a:p>
      </dgm:t>
    </dgm:pt>
    <dgm:pt modelId="{709A05EA-2D6A-4BE6-8270-9AE5B321E9D4}" type="parTrans" cxnId="{BED394B5-30A5-42ED-91DC-FCD1F315F235}">
      <dgm:prSet/>
      <dgm:spPr/>
      <dgm:t>
        <a:bodyPr/>
        <a:lstStyle/>
        <a:p>
          <a:endParaRPr lang="es-ES"/>
        </a:p>
      </dgm:t>
    </dgm:pt>
    <dgm:pt modelId="{9EA2A97D-D4A8-4F1D-B8EF-0103C91B8DCF}" type="sibTrans" cxnId="{BED394B5-30A5-42ED-91DC-FCD1F315F235}">
      <dgm:prSet/>
      <dgm:spPr/>
      <dgm:t>
        <a:bodyPr/>
        <a:lstStyle/>
        <a:p>
          <a:endParaRPr lang="es-ES"/>
        </a:p>
      </dgm:t>
    </dgm:pt>
    <dgm:pt modelId="{35971262-7B04-4444-B24E-5B8C34B04D47}">
      <dgm:prSet phldrT="[Texto]" custT="1"/>
      <dgm:spPr/>
      <dgm:t>
        <a:bodyPr/>
        <a:lstStyle/>
        <a:p>
          <a:r>
            <a:rPr lang="es-ES" sz="1100" dirty="0" smtClean="0">
              <a:latin typeface="Times New Roman" panose="02020603050405020304" pitchFamily="18" charset="0"/>
              <a:cs typeface="Times New Roman" panose="02020603050405020304" pitchFamily="18" charset="0"/>
            </a:rPr>
            <a:t>Rubros elegibles</a:t>
          </a:r>
          <a:endParaRPr lang="es-ES" sz="1100" dirty="0">
            <a:latin typeface="Times New Roman" panose="02020603050405020304" pitchFamily="18" charset="0"/>
            <a:cs typeface="Times New Roman" panose="02020603050405020304" pitchFamily="18" charset="0"/>
          </a:endParaRPr>
        </a:p>
      </dgm:t>
    </dgm:pt>
    <dgm:pt modelId="{22CBBBD0-6174-4A89-8972-2144D8DBDC64}" type="parTrans" cxnId="{612C08C6-75B5-451E-ABCA-8EF5F07F6AA1}">
      <dgm:prSet/>
      <dgm:spPr/>
      <dgm:t>
        <a:bodyPr/>
        <a:lstStyle/>
        <a:p>
          <a:endParaRPr lang="es-ES"/>
        </a:p>
      </dgm:t>
    </dgm:pt>
    <dgm:pt modelId="{44ADAB57-FEA2-4928-9942-3B580781ED05}" type="sibTrans" cxnId="{612C08C6-75B5-451E-ABCA-8EF5F07F6AA1}">
      <dgm:prSet/>
      <dgm:spPr/>
      <dgm:t>
        <a:bodyPr/>
        <a:lstStyle/>
        <a:p>
          <a:endParaRPr lang="es-ES"/>
        </a:p>
      </dgm:t>
    </dgm:pt>
    <dgm:pt modelId="{77162395-BC7B-4093-A1DA-8138F4122622}">
      <dgm:prSet phldrT="[Texto]" custT="1"/>
      <dgm:spPr/>
      <dgm:t>
        <a:bodyPr/>
        <a:lstStyle/>
        <a:p>
          <a:r>
            <a:rPr lang="es-ES" sz="1100" b="1" dirty="0" smtClean="0">
              <a:latin typeface="Times New Roman" panose="02020603050405020304" pitchFamily="18" charset="0"/>
              <a:cs typeface="Times New Roman" panose="02020603050405020304" pitchFamily="18" charset="0"/>
            </a:rPr>
            <a:t>Formalización con </a:t>
          </a:r>
          <a:r>
            <a:rPr lang="es-ES" sz="1100" b="1" dirty="0" err="1" smtClean="0">
              <a:latin typeface="Times New Roman" panose="02020603050405020304" pitchFamily="18" charset="0"/>
              <a:cs typeface="Times New Roman" panose="02020603050405020304" pitchFamily="18" charset="0"/>
            </a:rPr>
            <a:t>e.firma</a:t>
          </a:r>
          <a:endParaRPr lang="es-ES" sz="1100" b="1" dirty="0">
            <a:latin typeface="Times New Roman" panose="02020603050405020304" pitchFamily="18" charset="0"/>
            <a:cs typeface="Times New Roman" panose="02020603050405020304" pitchFamily="18" charset="0"/>
          </a:endParaRPr>
        </a:p>
      </dgm:t>
    </dgm:pt>
    <dgm:pt modelId="{4E3387E7-6239-4BDE-B2A7-749639CCD659}" type="parTrans" cxnId="{BEF80ED5-CE8D-4BD7-ACF5-8D8967FCD71F}">
      <dgm:prSet/>
      <dgm:spPr/>
      <dgm:t>
        <a:bodyPr/>
        <a:lstStyle/>
        <a:p>
          <a:endParaRPr lang="es-ES"/>
        </a:p>
      </dgm:t>
    </dgm:pt>
    <dgm:pt modelId="{FA9C8162-EBED-4D31-80C9-908D0F28AA03}" type="sibTrans" cxnId="{BEF80ED5-CE8D-4BD7-ACF5-8D8967FCD71F}">
      <dgm:prSet/>
      <dgm:spPr/>
      <dgm:t>
        <a:bodyPr/>
        <a:lstStyle/>
        <a:p>
          <a:endParaRPr lang="es-ES"/>
        </a:p>
      </dgm:t>
    </dgm:pt>
    <dgm:pt modelId="{59FF6B61-D0B6-431D-B750-32E55E3356DE}">
      <dgm:prSet phldrT="[Texto]" custT="1"/>
      <dgm:spPr/>
      <dgm:t>
        <a:bodyPr/>
        <a:lstStyle/>
        <a:p>
          <a:r>
            <a:rPr lang="es-ES" sz="1100" dirty="0" smtClean="0">
              <a:latin typeface="Times New Roman" panose="02020603050405020304" pitchFamily="18" charset="0"/>
              <a:cs typeface="Times New Roman" panose="02020603050405020304" pitchFamily="18" charset="0"/>
            </a:rPr>
            <a:t>Deberá firmar el contribuyente participante.</a:t>
          </a:r>
          <a:endParaRPr lang="es-ES" sz="1100" dirty="0">
            <a:latin typeface="Times New Roman" panose="02020603050405020304" pitchFamily="18" charset="0"/>
            <a:cs typeface="Times New Roman" panose="02020603050405020304" pitchFamily="18" charset="0"/>
          </a:endParaRPr>
        </a:p>
      </dgm:t>
    </dgm:pt>
    <dgm:pt modelId="{EA3A0FE4-1E52-4C9C-BD67-A6D53F25690E}" type="parTrans" cxnId="{CA0E27FD-BD21-4FA8-B762-BBDAED20C460}">
      <dgm:prSet/>
      <dgm:spPr/>
      <dgm:t>
        <a:bodyPr/>
        <a:lstStyle/>
        <a:p>
          <a:endParaRPr lang="es-ES"/>
        </a:p>
      </dgm:t>
    </dgm:pt>
    <dgm:pt modelId="{1321852D-E05D-4946-BD98-04B14F7DAB6C}" type="sibTrans" cxnId="{CA0E27FD-BD21-4FA8-B762-BBDAED20C460}">
      <dgm:prSet/>
      <dgm:spPr/>
      <dgm:t>
        <a:bodyPr/>
        <a:lstStyle/>
        <a:p>
          <a:endParaRPr lang="es-ES"/>
        </a:p>
      </dgm:t>
    </dgm:pt>
    <dgm:pt modelId="{F4993C50-05F8-418D-88DD-182BD12D5E5A}">
      <dgm:prSet phldrT="[Texto]" custT="1"/>
      <dgm:spPr/>
      <dgm:t>
        <a:bodyPr/>
        <a:lstStyle/>
        <a:p>
          <a:r>
            <a:rPr lang="es-ES" sz="1100" b="1" dirty="0" smtClean="0">
              <a:latin typeface="Times New Roman" panose="02020603050405020304" pitchFamily="18" charset="0"/>
              <a:cs typeface="Times New Roman" panose="02020603050405020304" pitchFamily="18" charset="0"/>
            </a:rPr>
            <a:t>Podrán participar con más de un proyecto.</a:t>
          </a:r>
          <a:endParaRPr lang="es-ES" sz="1100" b="1" dirty="0">
            <a:latin typeface="Times New Roman" panose="02020603050405020304" pitchFamily="18" charset="0"/>
            <a:cs typeface="Times New Roman" panose="02020603050405020304" pitchFamily="18" charset="0"/>
          </a:endParaRPr>
        </a:p>
      </dgm:t>
    </dgm:pt>
    <dgm:pt modelId="{C2FD5A05-15A8-4338-ACCB-22C7BE668F73}" type="parTrans" cxnId="{52B7CB14-5FE2-4283-BB84-33472F5A2767}">
      <dgm:prSet/>
      <dgm:spPr/>
      <dgm:t>
        <a:bodyPr/>
        <a:lstStyle/>
        <a:p>
          <a:endParaRPr lang="es-ES"/>
        </a:p>
      </dgm:t>
    </dgm:pt>
    <dgm:pt modelId="{4D51DCDB-2CE7-428D-A51C-A7744336D552}" type="sibTrans" cxnId="{52B7CB14-5FE2-4283-BB84-33472F5A2767}">
      <dgm:prSet/>
      <dgm:spPr/>
      <dgm:t>
        <a:bodyPr/>
        <a:lstStyle/>
        <a:p>
          <a:endParaRPr lang="es-ES"/>
        </a:p>
      </dgm:t>
    </dgm:pt>
    <dgm:pt modelId="{F63279C7-FE1A-479C-B96C-1E14B748418A}">
      <dgm:prSet phldrT="[Texto]" custT="1"/>
      <dgm:spPr/>
      <dgm:t>
        <a:bodyPr/>
        <a:lstStyle/>
        <a:p>
          <a:r>
            <a:rPr lang="es-ES" sz="1100" dirty="0" smtClean="0">
              <a:latin typeface="Times New Roman" panose="02020603050405020304" pitchFamily="18" charset="0"/>
              <a:cs typeface="Times New Roman" panose="02020603050405020304" pitchFamily="18" charset="0"/>
            </a:rPr>
            <a:t>El monto autorizado no excederá los 50 millones de pesos</a:t>
          </a:r>
          <a:endParaRPr lang="es-ES" sz="1100" dirty="0">
            <a:latin typeface="Times New Roman" panose="02020603050405020304" pitchFamily="18" charset="0"/>
            <a:cs typeface="Times New Roman" panose="02020603050405020304" pitchFamily="18" charset="0"/>
          </a:endParaRPr>
        </a:p>
      </dgm:t>
    </dgm:pt>
    <dgm:pt modelId="{685EA5A1-C41B-453C-8BE5-9E954ACA3800}" type="parTrans" cxnId="{D790E33D-4D57-41B6-B883-FBECD722CA7D}">
      <dgm:prSet/>
      <dgm:spPr/>
      <dgm:t>
        <a:bodyPr/>
        <a:lstStyle/>
        <a:p>
          <a:endParaRPr lang="es-ES"/>
        </a:p>
      </dgm:t>
    </dgm:pt>
    <dgm:pt modelId="{052D4A4E-205E-4EEF-B0B3-3166096C9E9B}" type="sibTrans" cxnId="{D790E33D-4D57-41B6-B883-FBECD722CA7D}">
      <dgm:prSet/>
      <dgm:spPr/>
      <dgm:t>
        <a:bodyPr/>
        <a:lstStyle/>
        <a:p>
          <a:endParaRPr lang="es-ES"/>
        </a:p>
      </dgm:t>
    </dgm:pt>
    <dgm:pt modelId="{2D110D63-8E82-4F50-AE3C-C9790FDD9BEA}">
      <dgm:prSet phldrT="[Texto]" custT="1"/>
      <dgm:spPr/>
      <dgm:t>
        <a:bodyPr/>
        <a:lstStyle/>
        <a:p>
          <a:r>
            <a:rPr lang="es-ES" sz="1100" dirty="0" smtClean="0">
              <a:latin typeface="Times New Roman" panose="02020603050405020304" pitchFamily="18" charset="0"/>
              <a:cs typeface="Times New Roman" panose="02020603050405020304" pitchFamily="18" charset="0"/>
            </a:rPr>
            <a:t>Procedimientos y fechas</a:t>
          </a:r>
          <a:endParaRPr lang="es-ES" sz="1100" dirty="0">
            <a:latin typeface="Times New Roman" panose="02020603050405020304" pitchFamily="18" charset="0"/>
            <a:cs typeface="Times New Roman" panose="02020603050405020304" pitchFamily="18" charset="0"/>
          </a:endParaRPr>
        </a:p>
      </dgm:t>
    </dgm:pt>
    <dgm:pt modelId="{E7E90960-6D76-4BD0-8283-72CAF6F29154}" type="parTrans" cxnId="{536AFE5F-F907-425C-9102-BDF3867AF482}">
      <dgm:prSet/>
      <dgm:spPr/>
      <dgm:t>
        <a:bodyPr/>
        <a:lstStyle/>
        <a:p>
          <a:endParaRPr lang="es-ES"/>
        </a:p>
      </dgm:t>
    </dgm:pt>
    <dgm:pt modelId="{9FFE1884-F2C6-47A6-AED7-C2716195641A}" type="sibTrans" cxnId="{536AFE5F-F907-425C-9102-BDF3867AF482}">
      <dgm:prSet/>
      <dgm:spPr/>
      <dgm:t>
        <a:bodyPr/>
        <a:lstStyle/>
        <a:p>
          <a:endParaRPr lang="es-ES"/>
        </a:p>
      </dgm:t>
    </dgm:pt>
    <dgm:pt modelId="{C39B67D2-BA4A-4EC1-8759-72CD43D4718A}">
      <dgm:prSet phldrT="[Texto]" custT="1"/>
      <dgm:spPr/>
      <dgm:t>
        <a:bodyPr/>
        <a:lstStyle/>
        <a:p>
          <a:r>
            <a:rPr lang="es-ES" sz="1100" b="1" dirty="0" smtClean="0">
              <a:latin typeface="Times New Roman" panose="02020603050405020304" pitchFamily="18" charset="0"/>
              <a:cs typeface="Times New Roman" panose="02020603050405020304" pitchFamily="18" charset="0"/>
            </a:rPr>
            <a:t>Los proyectos pueden ser anuales o multianuales hasta por 4 años.</a:t>
          </a:r>
          <a:endParaRPr lang="es-ES" sz="1100" b="1" dirty="0">
            <a:latin typeface="Times New Roman" panose="02020603050405020304" pitchFamily="18" charset="0"/>
            <a:cs typeface="Times New Roman" panose="02020603050405020304" pitchFamily="18" charset="0"/>
          </a:endParaRPr>
        </a:p>
      </dgm:t>
    </dgm:pt>
    <dgm:pt modelId="{CCFCA965-A337-4996-8E43-061A30CD5D68}" type="parTrans" cxnId="{5FF7DCA2-C9C8-4E4C-A300-759FB39FDEC6}">
      <dgm:prSet/>
      <dgm:spPr/>
      <dgm:t>
        <a:bodyPr/>
        <a:lstStyle/>
        <a:p>
          <a:endParaRPr lang="es-ES"/>
        </a:p>
      </dgm:t>
    </dgm:pt>
    <dgm:pt modelId="{3066B847-8166-4220-9D7B-37E11B159E1F}" type="sibTrans" cxnId="{5FF7DCA2-C9C8-4E4C-A300-759FB39FDEC6}">
      <dgm:prSet/>
      <dgm:spPr/>
      <dgm:t>
        <a:bodyPr/>
        <a:lstStyle/>
        <a:p>
          <a:endParaRPr lang="es-ES"/>
        </a:p>
      </dgm:t>
    </dgm:pt>
    <dgm:pt modelId="{11282124-B74B-4F64-8004-332A0DE9984E}">
      <dgm:prSet phldrT="[Texto]" custT="1"/>
      <dgm:spPr/>
      <dgm:t>
        <a:bodyPr/>
        <a:lstStyle/>
        <a:p>
          <a:r>
            <a:rPr lang="es-ES" sz="1100" dirty="0" smtClean="0">
              <a:latin typeface="Times New Roman" panose="02020603050405020304" pitchFamily="18" charset="0"/>
              <a:cs typeface="Times New Roman" panose="02020603050405020304" pitchFamily="18" charset="0"/>
            </a:rPr>
            <a:t>Se realiza una sola evaluación.</a:t>
          </a:r>
          <a:endParaRPr lang="es-ES" sz="1100" dirty="0">
            <a:latin typeface="Times New Roman" panose="02020603050405020304" pitchFamily="18" charset="0"/>
            <a:cs typeface="Times New Roman" panose="02020603050405020304" pitchFamily="18" charset="0"/>
          </a:endParaRPr>
        </a:p>
      </dgm:t>
    </dgm:pt>
    <dgm:pt modelId="{3D546EF5-6B48-4A0F-8FCE-A37BB1B2943B}" type="parTrans" cxnId="{DED766FB-ADEF-44C8-9C2B-FD08523394C2}">
      <dgm:prSet/>
      <dgm:spPr/>
      <dgm:t>
        <a:bodyPr/>
        <a:lstStyle/>
        <a:p>
          <a:endParaRPr lang="es-ES"/>
        </a:p>
      </dgm:t>
    </dgm:pt>
    <dgm:pt modelId="{D4B80A58-9C91-4C3F-954A-611C7CF225C5}" type="sibTrans" cxnId="{DED766FB-ADEF-44C8-9C2B-FD08523394C2}">
      <dgm:prSet/>
      <dgm:spPr/>
      <dgm:t>
        <a:bodyPr/>
        <a:lstStyle/>
        <a:p>
          <a:endParaRPr lang="es-ES"/>
        </a:p>
      </dgm:t>
    </dgm:pt>
    <dgm:pt modelId="{36258761-B6F5-40AE-80C5-D85BAB7FF75F}" type="pres">
      <dgm:prSet presAssocID="{145B5AA0-6C75-474F-A489-F607A6DFC10E}" presName="Name0" presStyleCnt="0">
        <dgm:presLayoutVars>
          <dgm:chMax/>
          <dgm:chPref/>
          <dgm:dir/>
          <dgm:animLvl val="lvl"/>
        </dgm:presLayoutVars>
      </dgm:prSet>
      <dgm:spPr/>
      <dgm:t>
        <a:bodyPr/>
        <a:lstStyle/>
        <a:p>
          <a:endParaRPr lang="es-ES"/>
        </a:p>
      </dgm:t>
    </dgm:pt>
    <dgm:pt modelId="{29748CD9-DA19-496E-BE48-DD4842F208FF}" type="pres">
      <dgm:prSet presAssocID="{12956E2B-0482-48B2-8B0F-3B33D0F17477}" presName="composite" presStyleCnt="0"/>
      <dgm:spPr/>
    </dgm:pt>
    <dgm:pt modelId="{F63F5F3A-2780-4BF2-9DE6-C5D5C0FE79B0}" type="pres">
      <dgm:prSet presAssocID="{12956E2B-0482-48B2-8B0F-3B33D0F17477}" presName="Parent1" presStyleLbl="node1" presStyleIdx="0" presStyleCnt="8" custScaleX="108136" custScaleY="105431">
        <dgm:presLayoutVars>
          <dgm:chMax val="1"/>
          <dgm:chPref val="1"/>
          <dgm:bulletEnabled val="1"/>
        </dgm:presLayoutVars>
      </dgm:prSet>
      <dgm:spPr/>
      <dgm:t>
        <a:bodyPr/>
        <a:lstStyle/>
        <a:p>
          <a:endParaRPr lang="es-ES"/>
        </a:p>
      </dgm:t>
    </dgm:pt>
    <dgm:pt modelId="{A0B1641B-5D31-4DE4-9193-F19A504D6636}" type="pres">
      <dgm:prSet presAssocID="{12956E2B-0482-48B2-8B0F-3B33D0F17477}" presName="Childtext1" presStyleLbl="revTx" presStyleIdx="0" presStyleCnt="4">
        <dgm:presLayoutVars>
          <dgm:chMax val="0"/>
          <dgm:chPref val="0"/>
          <dgm:bulletEnabled val="1"/>
        </dgm:presLayoutVars>
      </dgm:prSet>
      <dgm:spPr/>
      <dgm:t>
        <a:bodyPr/>
        <a:lstStyle/>
        <a:p>
          <a:endParaRPr lang="es-ES"/>
        </a:p>
      </dgm:t>
    </dgm:pt>
    <dgm:pt modelId="{1D84800F-ACE9-43E5-AC5E-434AA5BD2161}" type="pres">
      <dgm:prSet presAssocID="{12956E2B-0482-48B2-8B0F-3B33D0F17477}" presName="BalanceSpacing" presStyleCnt="0"/>
      <dgm:spPr/>
    </dgm:pt>
    <dgm:pt modelId="{549234B5-A745-4BA4-B855-E75B1D8D0A7B}" type="pres">
      <dgm:prSet presAssocID="{12956E2B-0482-48B2-8B0F-3B33D0F17477}" presName="BalanceSpacing1" presStyleCnt="0"/>
      <dgm:spPr/>
    </dgm:pt>
    <dgm:pt modelId="{9612BB74-6032-4A2B-B47C-3F099D5E56A9}" type="pres">
      <dgm:prSet presAssocID="{9EA2A97D-D4A8-4F1D-B8EF-0103C91B8DCF}" presName="Accent1Text" presStyleLbl="node1" presStyleIdx="1" presStyleCnt="8"/>
      <dgm:spPr/>
      <dgm:t>
        <a:bodyPr/>
        <a:lstStyle/>
        <a:p>
          <a:endParaRPr lang="es-ES"/>
        </a:p>
      </dgm:t>
    </dgm:pt>
    <dgm:pt modelId="{105677B7-D30A-4040-89B7-7D52B26C069F}" type="pres">
      <dgm:prSet presAssocID="{9EA2A97D-D4A8-4F1D-B8EF-0103C91B8DCF}" presName="spaceBetweenRectangles" presStyleCnt="0"/>
      <dgm:spPr/>
    </dgm:pt>
    <dgm:pt modelId="{7A3DD59A-9A15-49D1-82C4-ACB217D3916C}" type="pres">
      <dgm:prSet presAssocID="{77162395-BC7B-4093-A1DA-8138F4122622}" presName="composite" presStyleCnt="0"/>
      <dgm:spPr/>
    </dgm:pt>
    <dgm:pt modelId="{1CBB86F6-1636-484F-927C-CF3968D0F570}" type="pres">
      <dgm:prSet presAssocID="{77162395-BC7B-4093-A1DA-8138F4122622}" presName="Parent1" presStyleLbl="node1" presStyleIdx="2" presStyleCnt="8" custScaleX="112056" custScaleY="116734">
        <dgm:presLayoutVars>
          <dgm:chMax val="1"/>
          <dgm:chPref val="1"/>
          <dgm:bulletEnabled val="1"/>
        </dgm:presLayoutVars>
      </dgm:prSet>
      <dgm:spPr/>
      <dgm:t>
        <a:bodyPr/>
        <a:lstStyle/>
        <a:p>
          <a:endParaRPr lang="es-ES"/>
        </a:p>
      </dgm:t>
    </dgm:pt>
    <dgm:pt modelId="{A296E327-3EF3-49F1-9794-FEC0952FAD1F}" type="pres">
      <dgm:prSet presAssocID="{77162395-BC7B-4093-A1DA-8138F4122622}" presName="Childtext1" presStyleLbl="revTx" presStyleIdx="1" presStyleCnt="4">
        <dgm:presLayoutVars>
          <dgm:chMax val="0"/>
          <dgm:chPref val="0"/>
          <dgm:bulletEnabled val="1"/>
        </dgm:presLayoutVars>
      </dgm:prSet>
      <dgm:spPr/>
      <dgm:t>
        <a:bodyPr/>
        <a:lstStyle/>
        <a:p>
          <a:endParaRPr lang="es-ES"/>
        </a:p>
      </dgm:t>
    </dgm:pt>
    <dgm:pt modelId="{EB6C5142-CD1E-480B-8C02-9AFFD6C1743B}" type="pres">
      <dgm:prSet presAssocID="{77162395-BC7B-4093-A1DA-8138F4122622}" presName="BalanceSpacing" presStyleCnt="0"/>
      <dgm:spPr/>
    </dgm:pt>
    <dgm:pt modelId="{EF128D06-F8E0-47C5-8346-6F6D0B4C7678}" type="pres">
      <dgm:prSet presAssocID="{77162395-BC7B-4093-A1DA-8138F4122622}" presName="BalanceSpacing1" presStyleCnt="0"/>
      <dgm:spPr/>
    </dgm:pt>
    <dgm:pt modelId="{3D71C22A-1F01-4DC6-B42D-7E47D38CC046}" type="pres">
      <dgm:prSet presAssocID="{FA9C8162-EBED-4D31-80C9-908D0F28AA03}" presName="Accent1Text" presStyleLbl="node1" presStyleIdx="3" presStyleCnt="8"/>
      <dgm:spPr/>
      <dgm:t>
        <a:bodyPr/>
        <a:lstStyle/>
        <a:p>
          <a:endParaRPr lang="es-ES"/>
        </a:p>
      </dgm:t>
    </dgm:pt>
    <dgm:pt modelId="{90CF23DB-0F5E-498E-8F53-5CBA4BB64E6E}" type="pres">
      <dgm:prSet presAssocID="{FA9C8162-EBED-4D31-80C9-908D0F28AA03}" presName="spaceBetweenRectangles" presStyleCnt="0"/>
      <dgm:spPr/>
    </dgm:pt>
    <dgm:pt modelId="{9360C55F-BBED-4E8C-8361-097312EB584E}" type="pres">
      <dgm:prSet presAssocID="{F4993C50-05F8-418D-88DD-182BD12D5E5A}" presName="composite" presStyleCnt="0"/>
      <dgm:spPr/>
    </dgm:pt>
    <dgm:pt modelId="{D92856CB-A4F4-4D74-A639-53224B3B0A86}" type="pres">
      <dgm:prSet presAssocID="{F4993C50-05F8-418D-88DD-182BD12D5E5A}" presName="Parent1" presStyleLbl="node1" presStyleIdx="4" presStyleCnt="8">
        <dgm:presLayoutVars>
          <dgm:chMax val="1"/>
          <dgm:chPref val="1"/>
          <dgm:bulletEnabled val="1"/>
        </dgm:presLayoutVars>
      </dgm:prSet>
      <dgm:spPr/>
      <dgm:t>
        <a:bodyPr/>
        <a:lstStyle/>
        <a:p>
          <a:endParaRPr lang="es-ES"/>
        </a:p>
      </dgm:t>
    </dgm:pt>
    <dgm:pt modelId="{7C3E61E0-7DF2-48B9-BDA6-BC50FEC4C901}" type="pres">
      <dgm:prSet presAssocID="{F4993C50-05F8-418D-88DD-182BD12D5E5A}" presName="Childtext1" presStyleLbl="revTx" presStyleIdx="2" presStyleCnt="4">
        <dgm:presLayoutVars>
          <dgm:chMax val="0"/>
          <dgm:chPref val="0"/>
          <dgm:bulletEnabled val="1"/>
        </dgm:presLayoutVars>
      </dgm:prSet>
      <dgm:spPr/>
      <dgm:t>
        <a:bodyPr/>
        <a:lstStyle/>
        <a:p>
          <a:endParaRPr lang="es-ES"/>
        </a:p>
      </dgm:t>
    </dgm:pt>
    <dgm:pt modelId="{9994E8C5-A7E1-4960-964F-16A1EFC3C4F5}" type="pres">
      <dgm:prSet presAssocID="{F4993C50-05F8-418D-88DD-182BD12D5E5A}" presName="BalanceSpacing" presStyleCnt="0"/>
      <dgm:spPr/>
    </dgm:pt>
    <dgm:pt modelId="{4C29F94D-42F7-4FDC-A1BE-2363333EFADD}" type="pres">
      <dgm:prSet presAssocID="{F4993C50-05F8-418D-88DD-182BD12D5E5A}" presName="BalanceSpacing1" presStyleCnt="0"/>
      <dgm:spPr/>
    </dgm:pt>
    <dgm:pt modelId="{BFD3C313-295F-4B55-8C02-FA9D4617FC31}" type="pres">
      <dgm:prSet presAssocID="{4D51DCDB-2CE7-428D-A51C-A7744336D552}" presName="Accent1Text" presStyleLbl="node1" presStyleIdx="5" presStyleCnt="8"/>
      <dgm:spPr/>
      <dgm:t>
        <a:bodyPr/>
        <a:lstStyle/>
        <a:p>
          <a:endParaRPr lang="es-ES"/>
        </a:p>
      </dgm:t>
    </dgm:pt>
    <dgm:pt modelId="{A699B6C0-A38C-4D7A-83EE-94BB5BB3034A}" type="pres">
      <dgm:prSet presAssocID="{4D51DCDB-2CE7-428D-A51C-A7744336D552}" presName="spaceBetweenRectangles" presStyleCnt="0"/>
      <dgm:spPr/>
    </dgm:pt>
    <dgm:pt modelId="{4EFDC726-3911-48F2-9AE1-25848F37268F}" type="pres">
      <dgm:prSet presAssocID="{C39B67D2-BA4A-4EC1-8759-72CD43D4718A}" presName="composite" presStyleCnt="0"/>
      <dgm:spPr/>
    </dgm:pt>
    <dgm:pt modelId="{75DEA18D-4FF9-4382-AF6E-1A2EF775FC1C}" type="pres">
      <dgm:prSet presAssocID="{C39B67D2-BA4A-4EC1-8759-72CD43D4718A}" presName="Parent1" presStyleLbl="node1" presStyleIdx="6" presStyleCnt="8">
        <dgm:presLayoutVars>
          <dgm:chMax val="1"/>
          <dgm:chPref val="1"/>
          <dgm:bulletEnabled val="1"/>
        </dgm:presLayoutVars>
      </dgm:prSet>
      <dgm:spPr/>
      <dgm:t>
        <a:bodyPr/>
        <a:lstStyle/>
        <a:p>
          <a:endParaRPr lang="es-ES"/>
        </a:p>
      </dgm:t>
    </dgm:pt>
    <dgm:pt modelId="{311AA2CC-F0F1-4DBD-8DB7-06A0A06FF38A}" type="pres">
      <dgm:prSet presAssocID="{C39B67D2-BA4A-4EC1-8759-72CD43D4718A}" presName="Childtext1" presStyleLbl="revTx" presStyleIdx="3" presStyleCnt="4">
        <dgm:presLayoutVars>
          <dgm:chMax val="0"/>
          <dgm:chPref val="0"/>
          <dgm:bulletEnabled val="1"/>
        </dgm:presLayoutVars>
      </dgm:prSet>
      <dgm:spPr/>
      <dgm:t>
        <a:bodyPr/>
        <a:lstStyle/>
        <a:p>
          <a:endParaRPr lang="es-ES"/>
        </a:p>
      </dgm:t>
    </dgm:pt>
    <dgm:pt modelId="{FF391F84-B8E6-452F-A718-6208CC2290CA}" type="pres">
      <dgm:prSet presAssocID="{C39B67D2-BA4A-4EC1-8759-72CD43D4718A}" presName="BalanceSpacing" presStyleCnt="0"/>
      <dgm:spPr/>
    </dgm:pt>
    <dgm:pt modelId="{D27D7270-C2FE-4D1D-9DFF-66B414BAB430}" type="pres">
      <dgm:prSet presAssocID="{C39B67D2-BA4A-4EC1-8759-72CD43D4718A}" presName="BalanceSpacing1" presStyleCnt="0"/>
      <dgm:spPr/>
    </dgm:pt>
    <dgm:pt modelId="{AF3561F4-568F-4939-A3BB-9AE2EC83DE37}" type="pres">
      <dgm:prSet presAssocID="{3066B847-8166-4220-9D7B-37E11B159E1F}" presName="Accent1Text" presStyleLbl="node1" presStyleIdx="7" presStyleCnt="8"/>
      <dgm:spPr/>
      <dgm:t>
        <a:bodyPr/>
        <a:lstStyle/>
        <a:p>
          <a:endParaRPr lang="es-ES"/>
        </a:p>
      </dgm:t>
    </dgm:pt>
  </dgm:ptLst>
  <dgm:cxnLst>
    <dgm:cxn modelId="{E620BB2F-430D-4F2B-9E9B-2993A49C4F56}" type="presOf" srcId="{FA9C8162-EBED-4D31-80C9-908D0F28AA03}" destId="{3D71C22A-1F01-4DC6-B42D-7E47D38CC046}" srcOrd="0" destOrd="0" presId="urn:microsoft.com/office/officeart/2008/layout/AlternatingHexagons"/>
    <dgm:cxn modelId="{7D77CCC1-6247-4CCE-9D5A-729C5690A80A}" type="presOf" srcId="{12956E2B-0482-48B2-8B0F-3B33D0F17477}" destId="{F63F5F3A-2780-4BF2-9DE6-C5D5C0FE79B0}" srcOrd="0" destOrd="0" presId="urn:microsoft.com/office/officeart/2008/layout/AlternatingHexagons"/>
    <dgm:cxn modelId="{E467D093-1DCE-4E23-812D-E11095DF500C}" type="presOf" srcId="{3066B847-8166-4220-9D7B-37E11B159E1F}" destId="{AF3561F4-568F-4939-A3BB-9AE2EC83DE37}" srcOrd="0" destOrd="0" presId="urn:microsoft.com/office/officeart/2008/layout/AlternatingHexagons"/>
    <dgm:cxn modelId="{D790E33D-4D57-41B6-B883-FBECD722CA7D}" srcId="{F4993C50-05F8-418D-88DD-182BD12D5E5A}" destId="{F63279C7-FE1A-479C-B96C-1E14B748418A}" srcOrd="0" destOrd="0" parTransId="{685EA5A1-C41B-453C-8BE5-9E954ACA3800}" sibTransId="{052D4A4E-205E-4EEF-B0B3-3166096C9E9B}"/>
    <dgm:cxn modelId="{612C08C6-75B5-451E-ABCA-8EF5F07F6AA1}" srcId="{12956E2B-0482-48B2-8B0F-3B33D0F17477}" destId="{35971262-7B04-4444-B24E-5B8C34B04D47}" srcOrd="0" destOrd="0" parTransId="{22CBBBD0-6174-4A89-8972-2144D8DBDC64}" sibTransId="{44ADAB57-FEA2-4928-9942-3B580781ED05}"/>
    <dgm:cxn modelId="{BF7041D8-021A-4D62-808D-B54B648D12DC}" type="presOf" srcId="{2D110D63-8E82-4F50-AE3C-C9790FDD9BEA}" destId="{A0B1641B-5D31-4DE4-9193-F19A504D6636}" srcOrd="0" destOrd="1" presId="urn:microsoft.com/office/officeart/2008/layout/AlternatingHexagons"/>
    <dgm:cxn modelId="{247AFAA5-AA1E-4FC8-8B7D-36ED538F0D59}" type="presOf" srcId="{C39B67D2-BA4A-4EC1-8759-72CD43D4718A}" destId="{75DEA18D-4FF9-4382-AF6E-1A2EF775FC1C}" srcOrd="0" destOrd="0" presId="urn:microsoft.com/office/officeart/2008/layout/AlternatingHexagons"/>
    <dgm:cxn modelId="{0089449A-1230-4EBE-81D0-E3E77582E55E}" type="presOf" srcId="{77162395-BC7B-4093-A1DA-8138F4122622}" destId="{1CBB86F6-1636-484F-927C-CF3968D0F570}" srcOrd="0" destOrd="0" presId="urn:microsoft.com/office/officeart/2008/layout/AlternatingHexagons"/>
    <dgm:cxn modelId="{BED394B5-30A5-42ED-91DC-FCD1F315F235}" srcId="{145B5AA0-6C75-474F-A489-F607A6DFC10E}" destId="{12956E2B-0482-48B2-8B0F-3B33D0F17477}" srcOrd="0" destOrd="0" parTransId="{709A05EA-2D6A-4BE6-8270-9AE5B321E9D4}" sibTransId="{9EA2A97D-D4A8-4F1D-B8EF-0103C91B8DCF}"/>
    <dgm:cxn modelId="{1F14FA71-347F-4849-874A-A55BBC2F9080}" type="presOf" srcId="{145B5AA0-6C75-474F-A489-F607A6DFC10E}" destId="{36258761-B6F5-40AE-80C5-D85BAB7FF75F}" srcOrd="0" destOrd="0" presId="urn:microsoft.com/office/officeart/2008/layout/AlternatingHexagons"/>
    <dgm:cxn modelId="{BC97A245-D931-4A13-938A-2D7140B90AAC}" type="presOf" srcId="{59FF6B61-D0B6-431D-B750-32E55E3356DE}" destId="{A296E327-3EF3-49F1-9794-FEC0952FAD1F}" srcOrd="0" destOrd="0" presId="urn:microsoft.com/office/officeart/2008/layout/AlternatingHexagons"/>
    <dgm:cxn modelId="{28D73A12-FF96-41FE-8DB8-7828A54754A9}" type="presOf" srcId="{4D51DCDB-2CE7-428D-A51C-A7744336D552}" destId="{BFD3C313-295F-4B55-8C02-FA9D4617FC31}" srcOrd="0" destOrd="0" presId="urn:microsoft.com/office/officeart/2008/layout/AlternatingHexagons"/>
    <dgm:cxn modelId="{BEF80ED5-CE8D-4BD7-ACF5-8D8967FCD71F}" srcId="{145B5AA0-6C75-474F-A489-F607A6DFC10E}" destId="{77162395-BC7B-4093-A1DA-8138F4122622}" srcOrd="1" destOrd="0" parTransId="{4E3387E7-6239-4BDE-B2A7-749639CCD659}" sibTransId="{FA9C8162-EBED-4D31-80C9-908D0F28AA03}"/>
    <dgm:cxn modelId="{5CF2137A-4B28-4674-89BF-03100689EBFB}" type="presOf" srcId="{11282124-B74B-4F64-8004-332A0DE9984E}" destId="{311AA2CC-F0F1-4DBD-8DB7-06A0A06FF38A}" srcOrd="0" destOrd="0" presId="urn:microsoft.com/office/officeart/2008/layout/AlternatingHexagons"/>
    <dgm:cxn modelId="{29145780-CA65-47CF-AD1D-CFB3FFF6C838}" type="presOf" srcId="{F63279C7-FE1A-479C-B96C-1E14B748418A}" destId="{7C3E61E0-7DF2-48B9-BDA6-BC50FEC4C901}" srcOrd="0" destOrd="0" presId="urn:microsoft.com/office/officeart/2008/layout/AlternatingHexagons"/>
    <dgm:cxn modelId="{B05E7878-2EE1-48F1-B6B0-28887375AFBA}" type="presOf" srcId="{F4993C50-05F8-418D-88DD-182BD12D5E5A}" destId="{D92856CB-A4F4-4D74-A639-53224B3B0A86}" srcOrd="0" destOrd="0" presId="urn:microsoft.com/office/officeart/2008/layout/AlternatingHexagons"/>
    <dgm:cxn modelId="{CA0E27FD-BD21-4FA8-B762-BBDAED20C460}" srcId="{77162395-BC7B-4093-A1DA-8138F4122622}" destId="{59FF6B61-D0B6-431D-B750-32E55E3356DE}" srcOrd="0" destOrd="0" parTransId="{EA3A0FE4-1E52-4C9C-BD67-A6D53F25690E}" sibTransId="{1321852D-E05D-4946-BD98-04B14F7DAB6C}"/>
    <dgm:cxn modelId="{52B7CB14-5FE2-4283-BB84-33472F5A2767}" srcId="{145B5AA0-6C75-474F-A489-F607A6DFC10E}" destId="{F4993C50-05F8-418D-88DD-182BD12D5E5A}" srcOrd="2" destOrd="0" parTransId="{C2FD5A05-15A8-4338-ACCB-22C7BE668F73}" sibTransId="{4D51DCDB-2CE7-428D-A51C-A7744336D552}"/>
    <dgm:cxn modelId="{5FF7DCA2-C9C8-4E4C-A300-759FB39FDEC6}" srcId="{145B5AA0-6C75-474F-A489-F607A6DFC10E}" destId="{C39B67D2-BA4A-4EC1-8759-72CD43D4718A}" srcOrd="3" destOrd="0" parTransId="{CCFCA965-A337-4996-8E43-061A30CD5D68}" sibTransId="{3066B847-8166-4220-9D7B-37E11B159E1F}"/>
    <dgm:cxn modelId="{DED766FB-ADEF-44C8-9C2B-FD08523394C2}" srcId="{C39B67D2-BA4A-4EC1-8759-72CD43D4718A}" destId="{11282124-B74B-4F64-8004-332A0DE9984E}" srcOrd="0" destOrd="0" parTransId="{3D546EF5-6B48-4A0F-8FCE-A37BB1B2943B}" sibTransId="{D4B80A58-9C91-4C3F-954A-611C7CF225C5}"/>
    <dgm:cxn modelId="{1680FBC3-0AEA-4C25-819B-E5DB023758B5}" type="presOf" srcId="{35971262-7B04-4444-B24E-5B8C34B04D47}" destId="{A0B1641B-5D31-4DE4-9193-F19A504D6636}" srcOrd="0" destOrd="0" presId="urn:microsoft.com/office/officeart/2008/layout/AlternatingHexagons"/>
    <dgm:cxn modelId="{536AFE5F-F907-425C-9102-BDF3867AF482}" srcId="{12956E2B-0482-48B2-8B0F-3B33D0F17477}" destId="{2D110D63-8E82-4F50-AE3C-C9790FDD9BEA}" srcOrd="1" destOrd="0" parTransId="{E7E90960-6D76-4BD0-8283-72CAF6F29154}" sibTransId="{9FFE1884-F2C6-47A6-AED7-C2716195641A}"/>
    <dgm:cxn modelId="{51AC755F-A7F3-40A8-AE7A-FA84E5E4101F}" type="presOf" srcId="{9EA2A97D-D4A8-4F1D-B8EF-0103C91B8DCF}" destId="{9612BB74-6032-4A2B-B47C-3F099D5E56A9}" srcOrd="0" destOrd="0" presId="urn:microsoft.com/office/officeart/2008/layout/AlternatingHexagons"/>
    <dgm:cxn modelId="{63BBC3B4-6C83-4601-A137-1877C4159DE6}" type="presParOf" srcId="{36258761-B6F5-40AE-80C5-D85BAB7FF75F}" destId="{29748CD9-DA19-496E-BE48-DD4842F208FF}" srcOrd="0" destOrd="0" presId="urn:microsoft.com/office/officeart/2008/layout/AlternatingHexagons"/>
    <dgm:cxn modelId="{5D0BD1DF-2003-4564-82F9-8E5783C86263}" type="presParOf" srcId="{29748CD9-DA19-496E-BE48-DD4842F208FF}" destId="{F63F5F3A-2780-4BF2-9DE6-C5D5C0FE79B0}" srcOrd="0" destOrd="0" presId="urn:microsoft.com/office/officeart/2008/layout/AlternatingHexagons"/>
    <dgm:cxn modelId="{BDC7ADF9-8402-4A31-932E-123575EB35E5}" type="presParOf" srcId="{29748CD9-DA19-496E-BE48-DD4842F208FF}" destId="{A0B1641B-5D31-4DE4-9193-F19A504D6636}" srcOrd="1" destOrd="0" presId="urn:microsoft.com/office/officeart/2008/layout/AlternatingHexagons"/>
    <dgm:cxn modelId="{56CCDBBE-17AF-4C1E-9AF2-5E78C3A19A87}" type="presParOf" srcId="{29748CD9-DA19-496E-BE48-DD4842F208FF}" destId="{1D84800F-ACE9-43E5-AC5E-434AA5BD2161}" srcOrd="2" destOrd="0" presId="urn:microsoft.com/office/officeart/2008/layout/AlternatingHexagons"/>
    <dgm:cxn modelId="{07574D9D-E65E-427F-AD10-318FC75E62C8}" type="presParOf" srcId="{29748CD9-DA19-496E-BE48-DD4842F208FF}" destId="{549234B5-A745-4BA4-B855-E75B1D8D0A7B}" srcOrd="3" destOrd="0" presId="urn:microsoft.com/office/officeart/2008/layout/AlternatingHexagons"/>
    <dgm:cxn modelId="{835EDD7E-F5F5-4A1F-BFC1-5F4E1DFB3ECA}" type="presParOf" srcId="{29748CD9-DA19-496E-BE48-DD4842F208FF}" destId="{9612BB74-6032-4A2B-B47C-3F099D5E56A9}" srcOrd="4" destOrd="0" presId="urn:microsoft.com/office/officeart/2008/layout/AlternatingHexagons"/>
    <dgm:cxn modelId="{1A1AE36C-23C6-4EEA-8D38-19D01FEA14E0}" type="presParOf" srcId="{36258761-B6F5-40AE-80C5-D85BAB7FF75F}" destId="{105677B7-D30A-4040-89B7-7D52B26C069F}" srcOrd="1" destOrd="0" presId="urn:microsoft.com/office/officeart/2008/layout/AlternatingHexagons"/>
    <dgm:cxn modelId="{309D5F95-72FE-44EF-B471-0FD6CF7D55F1}" type="presParOf" srcId="{36258761-B6F5-40AE-80C5-D85BAB7FF75F}" destId="{7A3DD59A-9A15-49D1-82C4-ACB217D3916C}" srcOrd="2" destOrd="0" presId="urn:microsoft.com/office/officeart/2008/layout/AlternatingHexagons"/>
    <dgm:cxn modelId="{107A1979-626F-4AEA-B693-661880CC686B}" type="presParOf" srcId="{7A3DD59A-9A15-49D1-82C4-ACB217D3916C}" destId="{1CBB86F6-1636-484F-927C-CF3968D0F570}" srcOrd="0" destOrd="0" presId="urn:microsoft.com/office/officeart/2008/layout/AlternatingHexagons"/>
    <dgm:cxn modelId="{EB1A28AC-2BE1-4B22-A1B7-2E673557E3A5}" type="presParOf" srcId="{7A3DD59A-9A15-49D1-82C4-ACB217D3916C}" destId="{A296E327-3EF3-49F1-9794-FEC0952FAD1F}" srcOrd="1" destOrd="0" presId="urn:microsoft.com/office/officeart/2008/layout/AlternatingHexagons"/>
    <dgm:cxn modelId="{7DC1BAAD-C798-4DD5-B610-64A4547F4BEC}" type="presParOf" srcId="{7A3DD59A-9A15-49D1-82C4-ACB217D3916C}" destId="{EB6C5142-CD1E-480B-8C02-9AFFD6C1743B}" srcOrd="2" destOrd="0" presId="urn:microsoft.com/office/officeart/2008/layout/AlternatingHexagons"/>
    <dgm:cxn modelId="{3E1CD522-B918-4DFE-97FE-05BB3191C256}" type="presParOf" srcId="{7A3DD59A-9A15-49D1-82C4-ACB217D3916C}" destId="{EF128D06-F8E0-47C5-8346-6F6D0B4C7678}" srcOrd="3" destOrd="0" presId="urn:microsoft.com/office/officeart/2008/layout/AlternatingHexagons"/>
    <dgm:cxn modelId="{DC990371-499D-4631-A057-0FE4A7600221}" type="presParOf" srcId="{7A3DD59A-9A15-49D1-82C4-ACB217D3916C}" destId="{3D71C22A-1F01-4DC6-B42D-7E47D38CC046}" srcOrd="4" destOrd="0" presId="urn:microsoft.com/office/officeart/2008/layout/AlternatingHexagons"/>
    <dgm:cxn modelId="{800FB7C4-9F7D-4F83-B2B8-12B55FC5DF22}" type="presParOf" srcId="{36258761-B6F5-40AE-80C5-D85BAB7FF75F}" destId="{90CF23DB-0F5E-498E-8F53-5CBA4BB64E6E}" srcOrd="3" destOrd="0" presId="urn:microsoft.com/office/officeart/2008/layout/AlternatingHexagons"/>
    <dgm:cxn modelId="{3254B57B-0E1C-4C0C-A026-E0045327CE30}" type="presParOf" srcId="{36258761-B6F5-40AE-80C5-D85BAB7FF75F}" destId="{9360C55F-BBED-4E8C-8361-097312EB584E}" srcOrd="4" destOrd="0" presId="urn:microsoft.com/office/officeart/2008/layout/AlternatingHexagons"/>
    <dgm:cxn modelId="{EE774A52-BC7B-455D-BD49-E06874623531}" type="presParOf" srcId="{9360C55F-BBED-4E8C-8361-097312EB584E}" destId="{D92856CB-A4F4-4D74-A639-53224B3B0A86}" srcOrd="0" destOrd="0" presId="urn:microsoft.com/office/officeart/2008/layout/AlternatingHexagons"/>
    <dgm:cxn modelId="{455A87D1-0B31-49FA-8406-1745938EB687}" type="presParOf" srcId="{9360C55F-BBED-4E8C-8361-097312EB584E}" destId="{7C3E61E0-7DF2-48B9-BDA6-BC50FEC4C901}" srcOrd="1" destOrd="0" presId="urn:microsoft.com/office/officeart/2008/layout/AlternatingHexagons"/>
    <dgm:cxn modelId="{31271A1B-EDEB-44FE-8112-3C17D41AEBB4}" type="presParOf" srcId="{9360C55F-BBED-4E8C-8361-097312EB584E}" destId="{9994E8C5-A7E1-4960-964F-16A1EFC3C4F5}" srcOrd="2" destOrd="0" presId="urn:microsoft.com/office/officeart/2008/layout/AlternatingHexagons"/>
    <dgm:cxn modelId="{446049B7-CF28-45B5-A3BB-DC1D29090356}" type="presParOf" srcId="{9360C55F-BBED-4E8C-8361-097312EB584E}" destId="{4C29F94D-42F7-4FDC-A1BE-2363333EFADD}" srcOrd="3" destOrd="0" presId="urn:microsoft.com/office/officeart/2008/layout/AlternatingHexagons"/>
    <dgm:cxn modelId="{879234A1-42AD-4590-88B4-9E90989E27AD}" type="presParOf" srcId="{9360C55F-BBED-4E8C-8361-097312EB584E}" destId="{BFD3C313-295F-4B55-8C02-FA9D4617FC31}" srcOrd="4" destOrd="0" presId="urn:microsoft.com/office/officeart/2008/layout/AlternatingHexagons"/>
    <dgm:cxn modelId="{7D2E481E-19EE-484D-80FF-0AF0A8920404}" type="presParOf" srcId="{36258761-B6F5-40AE-80C5-D85BAB7FF75F}" destId="{A699B6C0-A38C-4D7A-83EE-94BB5BB3034A}" srcOrd="5" destOrd="0" presId="urn:microsoft.com/office/officeart/2008/layout/AlternatingHexagons"/>
    <dgm:cxn modelId="{9E0E02E1-9E59-480C-BAF4-54BE71E6D3D2}" type="presParOf" srcId="{36258761-B6F5-40AE-80C5-D85BAB7FF75F}" destId="{4EFDC726-3911-48F2-9AE1-25848F37268F}" srcOrd="6" destOrd="0" presId="urn:microsoft.com/office/officeart/2008/layout/AlternatingHexagons"/>
    <dgm:cxn modelId="{D0ACE17E-6E57-408D-9D98-CC9FB6380CB2}" type="presParOf" srcId="{4EFDC726-3911-48F2-9AE1-25848F37268F}" destId="{75DEA18D-4FF9-4382-AF6E-1A2EF775FC1C}" srcOrd="0" destOrd="0" presId="urn:microsoft.com/office/officeart/2008/layout/AlternatingHexagons"/>
    <dgm:cxn modelId="{1ABFC840-BB33-4A26-AE47-735746261AD8}" type="presParOf" srcId="{4EFDC726-3911-48F2-9AE1-25848F37268F}" destId="{311AA2CC-F0F1-4DBD-8DB7-06A0A06FF38A}" srcOrd="1" destOrd="0" presId="urn:microsoft.com/office/officeart/2008/layout/AlternatingHexagons"/>
    <dgm:cxn modelId="{A7EA0037-9B40-47E7-9CE0-3A3FA2499B11}" type="presParOf" srcId="{4EFDC726-3911-48F2-9AE1-25848F37268F}" destId="{FF391F84-B8E6-452F-A718-6208CC2290CA}" srcOrd="2" destOrd="0" presId="urn:microsoft.com/office/officeart/2008/layout/AlternatingHexagons"/>
    <dgm:cxn modelId="{54D85D08-7B1E-4238-9EA7-51FCC7D67F13}" type="presParOf" srcId="{4EFDC726-3911-48F2-9AE1-25848F37268F}" destId="{D27D7270-C2FE-4D1D-9DFF-66B414BAB430}" srcOrd="3" destOrd="0" presId="urn:microsoft.com/office/officeart/2008/layout/AlternatingHexagons"/>
    <dgm:cxn modelId="{084AB5C4-962A-411D-B1DD-9B09DFA5789B}" type="presParOf" srcId="{4EFDC726-3911-48F2-9AE1-25848F37268F}" destId="{AF3561F4-568F-4939-A3BB-9AE2EC83DE37}"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EC38F1-148A-4277-9A90-8B68FEF66608}" type="doc">
      <dgm:prSet loTypeId="urn:microsoft.com/office/officeart/2005/8/layout/lProcess1" loCatId="process" qsTypeId="urn:microsoft.com/office/officeart/2005/8/quickstyle/simple1" qsCatId="simple" csTypeId="urn:microsoft.com/office/officeart/2005/8/colors/colorful1" csCatId="colorful" phldr="1"/>
      <dgm:spPr/>
      <dgm:t>
        <a:bodyPr/>
        <a:lstStyle/>
        <a:p>
          <a:endParaRPr lang="es-ES"/>
        </a:p>
      </dgm:t>
    </dgm:pt>
    <dgm:pt modelId="{769536BE-7410-483F-A7B5-FB6CA927E3A7}">
      <dgm:prSet phldrT="[Texto]" custT="1"/>
      <dgm:spPr/>
      <dgm:t>
        <a:bodyPr/>
        <a:lstStyle/>
        <a:p>
          <a:r>
            <a:rPr lang="es-ES" sz="900" b="1" dirty="0" smtClean="0">
              <a:latin typeface="Times New Roman" panose="02020603050405020304" pitchFamily="18" charset="0"/>
              <a:cs typeface="Times New Roman" panose="02020603050405020304" pitchFamily="18" charset="0"/>
            </a:rPr>
            <a:t>APERTURA Y RECEPCIÓN DE SOLICITUDES</a:t>
          </a:r>
          <a:endParaRPr lang="es-ES" sz="900" b="1" dirty="0">
            <a:latin typeface="Times New Roman" panose="02020603050405020304" pitchFamily="18" charset="0"/>
            <a:cs typeface="Times New Roman" panose="02020603050405020304" pitchFamily="18" charset="0"/>
          </a:endParaRPr>
        </a:p>
      </dgm:t>
    </dgm:pt>
    <dgm:pt modelId="{BABEDEC5-E99D-47DC-9C67-C40D166216F2}" type="parTrans" cxnId="{A963A534-5CC9-412A-B178-5D0172D0B9BD}">
      <dgm:prSet/>
      <dgm:spPr/>
      <dgm:t>
        <a:bodyPr/>
        <a:lstStyle/>
        <a:p>
          <a:endParaRPr lang="es-ES" sz="2000"/>
        </a:p>
      </dgm:t>
    </dgm:pt>
    <dgm:pt modelId="{FFDE7328-8E31-45CF-901D-4EA274EDAAAE}" type="sibTrans" cxnId="{A963A534-5CC9-412A-B178-5D0172D0B9BD}">
      <dgm:prSet/>
      <dgm:spPr/>
      <dgm:t>
        <a:bodyPr/>
        <a:lstStyle/>
        <a:p>
          <a:endParaRPr lang="es-ES" sz="2000"/>
        </a:p>
      </dgm:t>
    </dgm:pt>
    <dgm:pt modelId="{054FAC60-91CC-4F1D-A41A-9D69BD60DB85}">
      <dgm:prSet phldrT="[Texto]" custT="1"/>
      <dgm:spPr/>
      <dgm:t>
        <a:bodyPr/>
        <a:lstStyle/>
        <a:p>
          <a:r>
            <a:rPr lang="es-ES" sz="900" b="1" dirty="0" smtClean="0">
              <a:latin typeface="Times New Roman" panose="02020603050405020304" pitchFamily="18" charset="0"/>
              <a:cs typeface="Times New Roman" panose="02020603050405020304" pitchFamily="18" charset="0"/>
            </a:rPr>
            <a:t>EVALUACIÓN TÉCNICA</a:t>
          </a:r>
          <a:endParaRPr lang="es-ES" sz="900" b="1" dirty="0">
            <a:latin typeface="Times New Roman" panose="02020603050405020304" pitchFamily="18" charset="0"/>
            <a:cs typeface="Times New Roman" panose="02020603050405020304" pitchFamily="18" charset="0"/>
          </a:endParaRPr>
        </a:p>
      </dgm:t>
    </dgm:pt>
    <dgm:pt modelId="{EBA6E3D9-025E-4805-AB58-E66B6453F29A}" type="parTrans" cxnId="{CE0DD31E-1227-4EDC-BE36-52E77A025242}">
      <dgm:prSet/>
      <dgm:spPr/>
      <dgm:t>
        <a:bodyPr/>
        <a:lstStyle/>
        <a:p>
          <a:endParaRPr lang="es-ES" sz="2000"/>
        </a:p>
      </dgm:t>
    </dgm:pt>
    <dgm:pt modelId="{59B2F3B3-7DE5-43A3-9E51-C378C1AEE666}" type="sibTrans" cxnId="{CE0DD31E-1227-4EDC-BE36-52E77A025242}">
      <dgm:prSet/>
      <dgm:spPr/>
      <dgm:t>
        <a:bodyPr/>
        <a:lstStyle/>
        <a:p>
          <a:endParaRPr lang="es-ES" sz="2000"/>
        </a:p>
      </dgm:t>
    </dgm:pt>
    <dgm:pt modelId="{61A9E2CA-6FFF-4FFC-A523-DB5F80DB0E93}">
      <dgm:prSet phldrT="[Texto]" custT="1"/>
      <dgm:spPr/>
      <dgm:t>
        <a:bodyPr/>
        <a:lstStyle/>
        <a:p>
          <a:r>
            <a:rPr lang="es-ES" sz="900" dirty="0" smtClean="0">
              <a:latin typeface="Times New Roman" panose="02020603050405020304" pitchFamily="18" charset="0"/>
              <a:cs typeface="Times New Roman" panose="02020603050405020304" pitchFamily="18" charset="0"/>
            </a:rPr>
            <a:t>Evaluación individual realizada por los miembros del Registro </a:t>
          </a:r>
          <a:r>
            <a:rPr lang="es-ES" sz="900" dirty="0" err="1" smtClean="0">
              <a:latin typeface="Times New Roman" panose="02020603050405020304" pitchFamily="18" charset="0"/>
              <a:cs typeface="Times New Roman" panose="02020603050405020304" pitchFamily="18" charset="0"/>
            </a:rPr>
            <a:t>CONACyT</a:t>
          </a:r>
          <a:r>
            <a:rPr lang="es-ES" sz="900" dirty="0" smtClean="0">
              <a:latin typeface="Times New Roman" panose="02020603050405020304" pitchFamily="18" charset="0"/>
              <a:cs typeface="Times New Roman" panose="02020603050405020304" pitchFamily="18" charset="0"/>
            </a:rPr>
            <a:t> de Evaluadores Acreditados.</a:t>
          </a:r>
          <a:endParaRPr lang="es-ES" sz="900" dirty="0">
            <a:latin typeface="Times New Roman" panose="02020603050405020304" pitchFamily="18" charset="0"/>
            <a:cs typeface="Times New Roman" panose="02020603050405020304" pitchFamily="18" charset="0"/>
          </a:endParaRPr>
        </a:p>
      </dgm:t>
    </dgm:pt>
    <dgm:pt modelId="{F394F91E-9CA2-4102-A787-0F94F3717B32}" type="parTrans" cxnId="{E1432BCB-8700-4C59-9016-B78F646C0DF1}">
      <dgm:prSet/>
      <dgm:spPr/>
      <dgm:t>
        <a:bodyPr/>
        <a:lstStyle/>
        <a:p>
          <a:endParaRPr lang="es-ES" sz="2000"/>
        </a:p>
      </dgm:t>
    </dgm:pt>
    <dgm:pt modelId="{36593C80-1452-4563-BDA0-F64372C45D5C}" type="sibTrans" cxnId="{E1432BCB-8700-4C59-9016-B78F646C0DF1}">
      <dgm:prSet/>
      <dgm:spPr/>
      <dgm:t>
        <a:bodyPr/>
        <a:lstStyle/>
        <a:p>
          <a:endParaRPr lang="es-ES" sz="2000"/>
        </a:p>
      </dgm:t>
    </dgm:pt>
    <dgm:pt modelId="{B63B9EFC-4DBB-448B-8C61-D97C192CF7FE}">
      <dgm:prSet phldrT="[Texto]" custT="1"/>
      <dgm:spPr/>
      <dgm:t>
        <a:bodyPr/>
        <a:lstStyle/>
        <a:p>
          <a:r>
            <a:rPr lang="es-ES" sz="900" dirty="0" smtClean="0">
              <a:latin typeface="Times New Roman" panose="02020603050405020304" pitchFamily="18" charset="0"/>
              <a:cs typeface="Times New Roman" panose="02020603050405020304" pitchFamily="18" charset="0"/>
            </a:rPr>
            <a:t>Comisión de Evaluación integrada por expertos en las temáticas de los proyectos quienes emiten un dictamen considerando las evaluaciones individuales.</a:t>
          </a:r>
          <a:endParaRPr lang="es-ES" sz="900" dirty="0">
            <a:latin typeface="Times New Roman" panose="02020603050405020304" pitchFamily="18" charset="0"/>
            <a:cs typeface="Times New Roman" panose="02020603050405020304" pitchFamily="18" charset="0"/>
          </a:endParaRPr>
        </a:p>
      </dgm:t>
    </dgm:pt>
    <dgm:pt modelId="{F6E692DA-D14A-4C4E-B052-C88A0F92A6F2}" type="parTrans" cxnId="{0C6FFBEE-4DB1-461A-88F9-F3CC1AF36733}">
      <dgm:prSet/>
      <dgm:spPr/>
      <dgm:t>
        <a:bodyPr/>
        <a:lstStyle/>
        <a:p>
          <a:endParaRPr lang="es-ES" sz="2000"/>
        </a:p>
      </dgm:t>
    </dgm:pt>
    <dgm:pt modelId="{24BBAC6C-1A1D-463D-85C5-8CAEAEBBC275}" type="sibTrans" cxnId="{0C6FFBEE-4DB1-461A-88F9-F3CC1AF36733}">
      <dgm:prSet/>
      <dgm:spPr/>
      <dgm:t>
        <a:bodyPr/>
        <a:lstStyle/>
        <a:p>
          <a:endParaRPr lang="es-ES" sz="2000"/>
        </a:p>
      </dgm:t>
    </dgm:pt>
    <dgm:pt modelId="{A1D41FDC-FF6B-4E78-AD95-1C4D15ED1A00}">
      <dgm:prSet phldrT="[Texto]" custT="1"/>
      <dgm:spPr/>
      <dgm:t>
        <a:bodyPr/>
        <a:lstStyle/>
        <a:p>
          <a:r>
            <a:rPr lang="es-ES" sz="900" dirty="0" err="1" smtClean="0">
              <a:latin typeface="Times New Roman" panose="02020603050405020304" pitchFamily="18" charset="0"/>
              <a:cs typeface="Times New Roman" panose="02020603050405020304" pitchFamily="18" charset="0"/>
            </a:rPr>
            <a:t>CONACyT</a:t>
          </a:r>
          <a:r>
            <a:rPr lang="es-ES" sz="900" dirty="0" smtClean="0">
              <a:latin typeface="Times New Roman" panose="02020603050405020304" pitchFamily="18" charset="0"/>
              <a:cs typeface="Times New Roman" panose="02020603050405020304" pitchFamily="18" charset="0"/>
            </a:rPr>
            <a:t> emite dictamen de procedencia técnica a través del cual se retroalimenta al contribuyente sobre el resultado.</a:t>
          </a:r>
          <a:endParaRPr lang="es-ES" sz="900" dirty="0">
            <a:latin typeface="Times New Roman" panose="02020603050405020304" pitchFamily="18" charset="0"/>
            <a:cs typeface="Times New Roman" panose="02020603050405020304" pitchFamily="18" charset="0"/>
          </a:endParaRPr>
        </a:p>
      </dgm:t>
    </dgm:pt>
    <dgm:pt modelId="{39C824D5-2189-4D7F-A8B9-FDB3C66A5613}" type="parTrans" cxnId="{20834488-EA6E-4C20-ACFB-EBFCEB95A03A}">
      <dgm:prSet/>
      <dgm:spPr/>
      <dgm:t>
        <a:bodyPr/>
        <a:lstStyle/>
        <a:p>
          <a:endParaRPr lang="es-ES" sz="2000"/>
        </a:p>
      </dgm:t>
    </dgm:pt>
    <dgm:pt modelId="{BEB1E713-3AE9-4A3F-A642-BCAC5CB92770}" type="sibTrans" cxnId="{20834488-EA6E-4C20-ACFB-EBFCEB95A03A}">
      <dgm:prSet/>
      <dgm:spPr/>
      <dgm:t>
        <a:bodyPr/>
        <a:lstStyle/>
        <a:p>
          <a:endParaRPr lang="es-ES" sz="2000"/>
        </a:p>
      </dgm:t>
    </dgm:pt>
    <dgm:pt modelId="{40CE5725-08AB-41F5-9A78-1933F28D8D2A}">
      <dgm:prSet phldrT="[Texto]" custT="1"/>
      <dgm:spPr/>
      <dgm:t>
        <a:bodyPr/>
        <a:lstStyle/>
        <a:p>
          <a:r>
            <a:rPr lang="es-MX" sz="900" b="1" dirty="0" smtClean="0">
              <a:latin typeface="Times New Roman" panose="02020603050405020304" pitchFamily="18" charset="0"/>
              <a:cs typeface="Times New Roman" panose="02020603050405020304" pitchFamily="18" charset="0"/>
            </a:rPr>
            <a:t>Del 1 de abril al 15 de junio 2019</a:t>
          </a:r>
          <a:endParaRPr lang="es-ES" sz="900" b="1" dirty="0">
            <a:latin typeface="Times New Roman" panose="02020603050405020304" pitchFamily="18" charset="0"/>
            <a:cs typeface="Times New Roman" panose="02020603050405020304" pitchFamily="18" charset="0"/>
          </a:endParaRPr>
        </a:p>
      </dgm:t>
    </dgm:pt>
    <dgm:pt modelId="{06FD30CB-27BB-4A03-9D9E-7F60FE5329C1}" type="parTrans" cxnId="{6FF8B236-F14C-4312-B48E-9B3601468D6A}">
      <dgm:prSet/>
      <dgm:spPr/>
      <dgm:t>
        <a:bodyPr/>
        <a:lstStyle/>
        <a:p>
          <a:endParaRPr lang="es-ES"/>
        </a:p>
      </dgm:t>
    </dgm:pt>
    <dgm:pt modelId="{0441651A-5446-449F-AF4E-31A98ABD4B6D}" type="sibTrans" cxnId="{6FF8B236-F14C-4312-B48E-9B3601468D6A}">
      <dgm:prSet/>
      <dgm:spPr/>
      <dgm:t>
        <a:bodyPr/>
        <a:lstStyle/>
        <a:p>
          <a:endParaRPr lang="es-ES"/>
        </a:p>
      </dgm:t>
    </dgm:pt>
    <dgm:pt modelId="{9BDC6332-5BEE-4EC2-A8DF-72E870D0F2D4}">
      <dgm:prSet phldrT="[Texto]" custT="1"/>
      <dgm:spPr/>
      <dgm:t>
        <a:bodyPr/>
        <a:lstStyle/>
        <a:p>
          <a:r>
            <a:rPr lang="es-MX" sz="900" b="1" dirty="0" smtClean="0">
              <a:latin typeface="Times New Roman" panose="02020603050405020304" pitchFamily="18" charset="0"/>
              <a:cs typeface="Times New Roman" panose="02020603050405020304" pitchFamily="18" charset="0"/>
            </a:rPr>
            <a:t>Del 17 de junio al 16 de agosto 2019</a:t>
          </a:r>
          <a:endParaRPr lang="es-ES" sz="900" b="1" dirty="0">
            <a:latin typeface="Times New Roman" panose="02020603050405020304" pitchFamily="18" charset="0"/>
            <a:cs typeface="Times New Roman" panose="02020603050405020304" pitchFamily="18" charset="0"/>
          </a:endParaRPr>
        </a:p>
      </dgm:t>
    </dgm:pt>
    <dgm:pt modelId="{B75DA1D4-1547-46D5-B955-DB82148CF82F}" type="parTrans" cxnId="{3ADD1A4C-AC3F-4C35-9042-13EF5EDD7E68}">
      <dgm:prSet/>
      <dgm:spPr/>
      <dgm:t>
        <a:bodyPr/>
        <a:lstStyle/>
        <a:p>
          <a:endParaRPr lang="es-ES"/>
        </a:p>
      </dgm:t>
    </dgm:pt>
    <dgm:pt modelId="{6291B097-0121-4866-B100-08EA7A64712F}" type="sibTrans" cxnId="{3ADD1A4C-AC3F-4C35-9042-13EF5EDD7E68}">
      <dgm:prSet/>
      <dgm:spPr/>
      <dgm:t>
        <a:bodyPr/>
        <a:lstStyle/>
        <a:p>
          <a:endParaRPr lang="es-ES"/>
        </a:p>
      </dgm:t>
    </dgm:pt>
    <dgm:pt modelId="{C5202A6E-3235-4547-AD23-5AFA22305404}">
      <dgm:prSet phldrT="[Texto]" custT="1"/>
      <dgm:spPr/>
      <dgm:t>
        <a:bodyPr/>
        <a:lstStyle/>
        <a:p>
          <a:r>
            <a:rPr lang="es-ES" sz="900" dirty="0" smtClean="0">
              <a:latin typeface="Times New Roman" panose="02020603050405020304" pitchFamily="18" charset="0"/>
              <a:cs typeface="Times New Roman" panose="02020603050405020304" pitchFamily="18" charset="0"/>
            </a:rPr>
            <a:t>Se habilita y se anuncia públicamente la apertura del sistema para recibir propuestas.</a:t>
          </a:r>
          <a:endParaRPr lang="es-ES" sz="900" dirty="0">
            <a:latin typeface="Times New Roman" panose="02020603050405020304" pitchFamily="18" charset="0"/>
            <a:cs typeface="Times New Roman" panose="02020603050405020304" pitchFamily="18" charset="0"/>
          </a:endParaRPr>
        </a:p>
      </dgm:t>
    </dgm:pt>
    <dgm:pt modelId="{BC4367C7-0DBF-4D7E-9F55-BBA505A0CE8F}" type="sibTrans" cxnId="{3F5B6DFF-84F6-4246-B545-FC70BDD3247B}">
      <dgm:prSet/>
      <dgm:spPr/>
      <dgm:t>
        <a:bodyPr/>
        <a:lstStyle/>
        <a:p>
          <a:endParaRPr lang="es-ES" sz="2000"/>
        </a:p>
      </dgm:t>
    </dgm:pt>
    <dgm:pt modelId="{F4184BB6-4FB8-4D8C-AA35-F070A109EA58}" type="parTrans" cxnId="{3F5B6DFF-84F6-4246-B545-FC70BDD3247B}">
      <dgm:prSet/>
      <dgm:spPr/>
      <dgm:t>
        <a:bodyPr/>
        <a:lstStyle/>
        <a:p>
          <a:endParaRPr lang="es-ES" sz="2000"/>
        </a:p>
      </dgm:t>
    </dgm:pt>
    <dgm:pt modelId="{B5C3B14E-E96D-4016-B700-42AD9C6E3B3A}">
      <dgm:prSet phldrT="[Texto]" custT="1"/>
      <dgm:spPr/>
      <dgm:t>
        <a:bodyPr/>
        <a:lstStyle/>
        <a:p>
          <a:r>
            <a:rPr lang="es-ES" sz="900" b="1" dirty="0" smtClean="0">
              <a:latin typeface="Times New Roman" panose="02020603050405020304" pitchFamily="18" charset="0"/>
              <a:cs typeface="Times New Roman" panose="02020603050405020304" pitchFamily="18" charset="0"/>
            </a:rPr>
            <a:t>RESOLUCIÓN DEL COMITÉ</a:t>
          </a:r>
          <a:endParaRPr lang="es-ES" sz="900" dirty="0">
            <a:latin typeface="Times New Roman" panose="02020603050405020304" pitchFamily="18" charset="0"/>
            <a:cs typeface="Times New Roman" panose="02020603050405020304" pitchFamily="18" charset="0"/>
          </a:endParaRPr>
        </a:p>
      </dgm:t>
    </dgm:pt>
    <dgm:pt modelId="{A7842E9A-2965-48BF-80D5-DC87BB257342}" type="parTrans" cxnId="{263291EC-AAD4-4C89-9965-3F5F79CC7727}">
      <dgm:prSet/>
      <dgm:spPr/>
      <dgm:t>
        <a:bodyPr/>
        <a:lstStyle/>
        <a:p>
          <a:endParaRPr lang="es-ES"/>
        </a:p>
      </dgm:t>
    </dgm:pt>
    <dgm:pt modelId="{E532759A-DC28-446A-B310-7C94D67C2905}" type="sibTrans" cxnId="{263291EC-AAD4-4C89-9965-3F5F79CC7727}">
      <dgm:prSet/>
      <dgm:spPr/>
      <dgm:t>
        <a:bodyPr/>
        <a:lstStyle/>
        <a:p>
          <a:endParaRPr lang="es-ES"/>
        </a:p>
      </dgm:t>
    </dgm:pt>
    <dgm:pt modelId="{BC297C72-2BD7-469D-B9CA-939F85D3C753}">
      <dgm:prSet phldrT="[Texto]" custT="1"/>
      <dgm:spPr/>
      <dgm:t>
        <a:bodyPr/>
        <a:lstStyle/>
        <a:p>
          <a:r>
            <a:rPr lang="es-MX" sz="900" b="1" dirty="0" smtClean="0">
              <a:latin typeface="Times New Roman" panose="02020603050405020304" pitchFamily="18" charset="0"/>
              <a:cs typeface="Times New Roman" panose="02020603050405020304" pitchFamily="18" charset="0"/>
            </a:rPr>
            <a:t>Del 19 de agosto al 11 de septiembre 2019</a:t>
          </a:r>
          <a:endParaRPr lang="es-ES" sz="900" b="1" dirty="0">
            <a:latin typeface="Times New Roman" panose="02020603050405020304" pitchFamily="18" charset="0"/>
            <a:cs typeface="Times New Roman" panose="02020603050405020304" pitchFamily="18" charset="0"/>
          </a:endParaRPr>
        </a:p>
      </dgm:t>
    </dgm:pt>
    <dgm:pt modelId="{D74C33FF-4DF3-489F-97B5-699791458BE5}" type="parTrans" cxnId="{A98C5F3A-FECB-49F8-9D26-EE1D6BB93093}">
      <dgm:prSet/>
      <dgm:spPr/>
      <dgm:t>
        <a:bodyPr/>
        <a:lstStyle/>
        <a:p>
          <a:endParaRPr lang="es-ES"/>
        </a:p>
      </dgm:t>
    </dgm:pt>
    <dgm:pt modelId="{FEA48C2D-CFA3-4B5E-AF03-89E72CD7B545}" type="sibTrans" cxnId="{A98C5F3A-FECB-49F8-9D26-EE1D6BB93093}">
      <dgm:prSet/>
      <dgm:spPr/>
      <dgm:t>
        <a:bodyPr/>
        <a:lstStyle/>
        <a:p>
          <a:endParaRPr lang="es-ES"/>
        </a:p>
      </dgm:t>
    </dgm:pt>
    <dgm:pt modelId="{B2FF7387-E553-45BB-AD7B-2522804CC87E}">
      <dgm:prSet phldrT="[Texto]" custT="1"/>
      <dgm:spPr/>
      <dgm:t>
        <a:bodyPr/>
        <a:lstStyle/>
        <a:p>
          <a:r>
            <a:rPr lang="es-ES" sz="900" dirty="0" smtClean="0">
              <a:latin typeface="Times New Roman" panose="02020603050405020304" pitchFamily="18" charset="0"/>
              <a:cs typeface="Times New Roman" panose="02020603050405020304" pitchFamily="18" charset="0"/>
            </a:rPr>
            <a:t>Considera las evaluaciones para determinar qué contribuyentes se beneficiarán, así como el importe de los estímulos.</a:t>
          </a:r>
          <a:endParaRPr lang="es-ES" sz="900" dirty="0">
            <a:latin typeface="Times New Roman" panose="02020603050405020304" pitchFamily="18" charset="0"/>
            <a:cs typeface="Times New Roman" panose="02020603050405020304" pitchFamily="18" charset="0"/>
          </a:endParaRPr>
        </a:p>
      </dgm:t>
    </dgm:pt>
    <dgm:pt modelId="{A266B656-FC10-4A5D-B8EB-85B594B43510}" type="parTrans" cxnId="{6485972F-40AB-4C2D-B0D7-864330D5F2A8}">
      <dgm:prSet/>
      <dgm:spPr/>
      <dgm:t>
        <a:bodyPr/>
        <a:lstStyle/>
        <a:p>
          <a:endParaRPr lang="es-ES"/>
        </a:p>
      </dgm:t>
    </dgm:pt>
    <dgm:pt modelId="{4B51DF7D-E28A-46EA-941E-FF62D848A51B}" type="sibTrans" cxnId="{6485972F-40AB-4C2D-B0D7-864330D5F2A8}">
      <dgm:prSet/>
      <dgm:spPr/>
      <dgm:t>
        <a:bodyPr/>
        <a:lstStyle/>
        <a:p>
          <a:endParaRPr lang="es-ES"/>
        </a:p>
      </dgm:t>
    </dgm:pt>
    <dgm:pt modelId="{433BDC3C-EB5F-4C81-AE87-6BBEC7A7CFEC}">
      <dgm:prSet phldrT="[Texto]" custT="1"/>
      <dgm:spPr/>
      <dgm:t>
        <a:bodyPr/>
        <a:lstStyle/>
        <a:p>
          <a:r>
            <a:rPr lang="es-ES" sz="900" b="1" dirty="0" smtClean="0">
              <a:latin typeface="Times New Roman" panose="02020603050405020304" pitchFamily="18" charset="0"/>
              <a:cs typeface="Times New Roman" panose="02020603050405020304" pitchFamily="18" charset="0"/>
            </a:rPr>
            <a:t>PUBLICACIÓN DE RESULTADOS</a:t>
          </a:r>
          <a:endParaRPr lang="es-ES" sz="900" b="1" dirty="0">
            <a:latin typeface="Times New Roman" panose="02020603050405020304" pitchFamily="18" charset="0"/>
            <a:cs typeface="Times New Roman" panose="02020603050405020304" pitchFamily="18" charset="0"/>
          </a:endParaRPr>
        </a:p>
      </dgm:t>
    </dgm:pt>
    <dgm:pt modelId="{1E296131-3A34-4BD3-A275-AE2BE416CE13}" type="parTrans" cxnId="{BFCD4272-F684-456B-AEAB-0140BA8506ED}">
      <dgm:prSet/>
      <dgm:spPr/>
      <dgm:t>
        <a:bodyPr/>
        <a:lstStyle/>
        <a:p>
          <a:endParaRPr lang="es-ES"/>
        </a:p>
      </dgm:t>
    </dgm:pt>
    <dgm:pt modelId="{A13BF7AD-8362-4AB9-A0E7-3F1264840EE8}" type="sibTrans" cxnId="{BFCD4272-F684-456B-AEAB-0140BA8506ED}">
      <dgm:prSet/>
      <dgm:spPr/>
      <dgm:t>
        <a:bodyPr/>
        <a:lstStyle/>
        <a:p>
          <a:endParaRPr lang="es-ES"/>
        </a:p>
      </dgm:t>
    </dgm:pt>
    <dgm:pt modelId="{A779C026-0BC8-4FB3-8B3F-6F75616FB5E3}">
      <dgm:prSet phldrT="[Texto]" custT="1"/>
      <dgm:spPr/>
      <dgm:t>
        <a:bodyPr/>
        <a:lstStyle/>
        <a:p>
          <a:r>
            <a:rPr lang="es-ES" sz="900" b="1" dirty="0" smtClean="0">
              <a:latin typeface="Times New Roman" panose="02020603050405020304" pitchFamily="18" charset="0"/>
              <a:cs typeface="Times New Roman" panose="02020603050405020304" pitchFamily="18" charset="0"/>
            </a:rPr>
            <a:t>13 de septiembre 2019 </a:t>
          </a:r>
          <a:endParaRPr lang="es-ES" sz="900" b="1" dirty="0">
            <a:latin typeface="Times New Roman" panose="02020603050405020304" pitchFamily="18" charset="0"/>
            <a:cs typeface="Times New Roman" panose="02020603050405020304" pitchFamily="18" charset="0"/>
          </a:endParaRPr>
        </a:p>
      </dgm:t>
    </dgm:pt>
    <dgm:pt modelId="{E8FC0582-E3AC-460C-910D-6F37BB1E92AA}" type="parTrans" cxnId="{9805C977-65EB-4E78-B603-CCDB1EDFC6D0}">
      <dgm:prSet/>
      <dgm:spPr/>
      <dgm:t>
        <a:bodyPr/>
        <a:lstStyle/>
        <a:p>
          <a:endParaRPr lang="es-ES"/>
        </a:p>
      </dgm:t>
    </dgm:pt>
    <dgm:pt modelId="{D668C256-993A-4656-8B88-185EEB49DEC5}" type="sibTrans" cxnId="{9805C977-65EB-4E78-B603-CCDB1EDFC6D0}">
      <dgm:prSet/>
      <dgm:spPr/>
      <dgm:t>
        <a:bodyPr/>
        <a:lstStyle/>
        <a:p>
          <a:endParaRPr lang="es-ES"/>
        </a:p>
      </dgm:t>
    </dgm:pt>
    <dgm:pt modelId="{2219EB3A-3E02-4F64-B8E4-B7F0F780C32D}">
      <dgm:prSet phldrT="[Texto]" custT="1"/>
      <dgm:spPr/>
      <dgm:t>
        <a:bodyPr/>
        <a:lstStyle/>
        <a:p>
          <a:r>
            <a:rPr lang="es-ES" sz="900" dirty="0" smtClean="0">
              <a:latin typeface="Times New Roman" panose="02020603050405020304" pitchFamily="18" charset="0"/>
              <a:cs typeface="Times New Roman" panose="02020603050405020304" pitchFamily="18" charset="0"/>
            </a:rPr>
            <a:t>Se publica la relación de contribuyentes beneficiados en los sitios web de las dependencias involucradas.</a:t>
          </a:r>
          <a:endParaRPr lang="es-ES" sz="900" dirty="0">
            <a:latin typeface="Times New Roman" panose="02020603050405020304" pitchFamily="18" charset="0"/>
            <a:cs typeface="Times New Roman" panose="02020603050405020304" pitchFamily="18" charset="0"/>
          </a:endParaRPr>
        </a:p>
      </dgm:t>
    </dgm:pt>
    <dgm:pt modelId="{47194682-A203-489B-98D1-6662787E07AC}" type="parTrans" cxnId="{88D80E3D-40AA-4A5C-B52B-F3EEEB5963B0}">
      <dgm:prSet/>
      <dgm:spPr/>
      <dgm:t>
        <a:bodyPr/>
        <a:lstStyle/>
        <a:p>
          <a:endParaRPr lang="es-ES"/>
        </a:p>
      </dgm:t>
    </dgm:pt>
    <dgm:pt modelId="{BDF0CD7D-3AF0-45FB-884D-FCE672B06411}" type="sibTrans" cxnId="{88D80E3D-40AA-4A5C-B52B-F3EEEB5963B0}">
      <dgm:prSet/>
      <dgm:spPr/>
      <dgm:t>
        <a:bodyPr/>
        <a:lstStyle/>
        <a:p>
          <a:endParaRPr lang="es-ES"/>
        </a:p>
      </dgm:t>
    </dgm:pt>
    <dgm:pt modelId="{2AA10A0B-B757-44FC-BA13-BAC712DE3045}">
      <dgm:prSet phldrT="[Texto]" custT="1"/>
      <dgm:spPr/>
      <dgm:t>
        <a:bodyPr/>
        <a:lstStyle/>
        <a:p>
          <a:r>
            <a:rPr lang="es-ES" sz="900" b="1" dirty="0" smtClean="0">
              <a:latin typeface="Times New Roman" panose="02020603050405020304" pitchFamily="18" charset="0"/>
              <a:cs typeface="Times New Roman" panose="02020603050405020304" pitchFamily="18" charset="0"/>
            </a:rPr>
            <a:t>NOTIFICACIÓN DE RESULTADOS</a:t>
          </a:r>
          <a:endParaRPr lang="es-ES" sz="900" b="1" dirty="0">
            <a:latin typeface="Times New Roman" panose="02020603050405020304" pitchFamily="18" charset="0"/>
            <a:cs typeface="Times New Roman" panose="02020603050405020304" pitchFamily="18" charset="0"/>
          </a:endParaRPr>
        </a:p>
      </dgm:t>
    </dgm:pt>
    <dgm:pt modelId="{C533FD0B-C329-4333-A5A8-99806D85E32A}" type="parTrans" cxnId="{078CC949-6348-47C4-990F-5AC5DC9F8B33}">
      <dgm:prSet/>
      <dgm:spPr/>
      <dgm:t>
        <a:bodyPr/>
        <a:lstStyle/>
        <a:p>
          <a:endParaRPr lang="es-ES"/>
        </a:p>
      </dgm:t>
    </dgm:pt>
    <dgm:pt modelId="{64C1B496-A3C3-48AA-A341-14CB14813D72}" type="sibTrans" cxnId="{078CC949-6348-47C4-990F-5AC5DC9F8B33}">
      <dgm:prSet/>
      <dgm:spPr/>
      <dgm:t>
        <a:bodyPr/>
        <a:lstStyle/>
        <a:p>
          <a:endParaRPr lang="es-ES"/>
        </a:p>
      </dgm:t>
    </dgm:pt>
    <dgm:pt modelId="{CA883A94-AD1F-4EE2-A6C9-40D26066BF04}">
      <dgm:prSet phldrT="[Texto]" custT="1"/>
      <dgm:spPr/>
      <dgm:t>
        <a:bodyPr/>
        <a:lstStyle/>
        <a:p>
          <a:r>
            <a:rPr lang="es-ES" sz="900" b="1" dirty="0" smtClean="0">
              <a:latin typeface="Times New Roman" panose="02020603050405020304" pitchFamily="18" charset="0"/>
              <a:cs typeface="Times New Roman" panose="02020603050405020304" pitchFamily="18" charset="0"/>
            </a:rPr>
            <a:t>Del 16 de septiembre al 20 de noviembre 2019</a:t>
          </a:r>
          <a:endParaRPr lang="es-ES" sz="900" b="1" dirty="0">
            <a:latin typeface="Times New Roman" panose="02020603050405020304" pitchFamily="18" charset="0"/>
            <a:cs typeface="Times New Roman" panose="02020603050405020304" pitchFamily="18" charset="0"/>
          </a:endParaRPr>
        </a:p>
      </dgm:t>
    </dgm:pt>
    <dgm:pt modelId="{A5CDFC85-4B0F-4CBE-90ED-CD7A1B97AA09}" type="parTrans" cxnId="{9114FDEF-79D4-4875-820E-AA5E788B197D}">
      <dgm:prSet/>
      <dgm:spPr/>
      <dgm:t>
        <a:bodyPr/>
        <a:lstStyle/>
        <a:p>
          <a:endParaRPr lang="es-ES"/>
        </a:p>
      </dgm:t>
    </dgm:pt>
    <dgm:pt modelId="{3858B49E-7193-4568-BF1A-389B7F2E18B2}" type="sibTrans" cxnId="{9114FDEF-79D4-4875-820E-AA5E788B197D}">
      <dgm:prSet/>
      <dgm:spPr/>
      <dgm:t>
        <a:bodyPr/>
        <a:lstStyle/>
        <a:p>
          <a:endParaRPr lang="es-ES"/>
        </a:p>
      </dgm:t>
    </dgm:pt>
    <dgm:pt modelId="{62EF69D9-D986-42E4-AE5A-18885CD2DE8A}">
      <dgm:prSet phldrT="[Texto]" custT="1"/>
      <dgm:spPr/>
      <dgm:t>
        <a:bodyPr/>
        <a:lstStyle/>
        <a:p>
          <a:r>
            <a:rPr lang="es-ES" sz="900" dirty="0" smtClean="0">
              <a:latin typeface="Times New Roman" panose="02020603050405020304" pitchFamily="18" charset="0"/>
              <a:cs typeface="Times New Roman" panose="02020603050405020304" pitchFamily="18" charset="0"/>
            </a:rPr>
            <a:t>Envío de oficios de notificación a los contribuyentes participantes, anexando el dictamen de procedencia técnica.</a:t>
          </a:r>
          <a:endParaRPr lang="es-ES" sz="900" dirty="0">
            <a:latin typeface="Times New Roman" panose="02020603050405020304" pitchFamily="18" charset="0"/>
            <a:cs typeface="Times New Roman" panose="02020603050405020304" pitchFamily="18" charset="0"/>
          </a:endParaRPr>
        </a:p>
      </dgm:t>
    </dgm:pt>
    <dgm:pt modelId="{4936CC1C-460E-4690-B78A-982C293380AF}" type="parTrans" cxnId="{D4BA8265-BC61-4A60-AF0D-E9B6D17C49FC}">
      <dgm:prSet/>
      <dgm:spPr/>
      <dgm:t>
        <a:bodyPr/>
        <a:lstStyle/>
        <a:p>
          <a:endParaRPr lang="es-ES"/>
        </a:p>
      </dgm:t>
    </dgm:pt>
    <dgm:pt modelId="{44D21659-2BD6-4BE4-BCA6-72A7730E07B8}" type="sibTrans" cxnId="{D4BA8265-BC61-4A60-AF0D-E9B6D17C49FC}">
      <dgm:prSet/>
      <dgm:spPr/>
      <dgm:t>
        <a:bodyPr/>
        <a:lstStyle/>
        <a:p>
          <a:endParaRPr lang="es-ES"/>
        </a:p>
      </dgm:t>
    </dgm:pt>
    <dgm:pt modelId="{19997884-5C47-4A67-836D-15BBB469EA78}">
      <dgm:prSet phldrT="[Texto]" custT="1"/>
      <dgm:spPr/>
      <dgm:t>
        <a:bodyPr/>
        <a:lstStyle/>
        <a:p>
          <a:r>
            <a:rPr lang="es-ES" sz="900" b="1" dirty="0" smtClean="0">
              <a:latin typeface="Times New Roman" panose="02020603050405020304" pitchFamily="18" charset="0"/>
              <a:cs typeface="Times New Roman" panose="02020603050405020304" pitchFamily="18" charset="0"/>
            </a:rPr>
            <a:t>PROCESO DE SEGUIMIENTO</a:t>
          </a:r>
          <a:endParaRPr lang="es-ES" sz="900" b="1" dirty="0">
            <a:latin typeface="Times New Roman" panose="02020603050405020304" pitchFamily="18" charset="0"/>
            <a:cs typeface="Times New Roman" panose="02020603050405020304" pitchFamily="18" charset="0"/>
          </a:endParaRPr>
        </a:p>
      </dgm:t>
    </dgm:pt>
    <dgm:pt modelId="{E52C438A-710A-44A9-AC67-66BA1930901C}" type="parTrans" cxnId="{E3F8D5ED-6175-4823-9FDF-D96657C04000}">
      <dgm:prSet/>
      <dgm:spPr/>
      <dgm:t>
        <a:bodyPr/>
        <a:lstStyle/>
        <a:p>
          <a:endParaRPr lang="es-ES"/>
        </a:p>
      </dgm:t>
    </dgm:pt>
    <dgm:pt modelId="{C74ECA76-085F-4F70-B2E1-91800BDF20DA}" type="sibTrans" cxnId="{E3F8D5ED-6175-4823-9FDF-D96657C04000}">
      <dgm:prSet/>
      <dgm:spPr/>
      <dgm:t>
        <a:bodyPr/>
        <a:lstStyle/>
        <a:p>
          <a:endParaRPr lang="es-ES"/>
        </a:p>
      </dgm:t>
    </dgm:pt>
    <dgm:pt modelId="{0B1073BE-3466-4806-BFB6-5AE31E182DDA}">
      <dgm:prSet phldrT="[Texto]" custT="1"/>
      <dgm:spPr/>
      <dgm:t>
        <a:bodyPr/>
        <a:lstStyle/>
        <a:p>
          <a:r>
            <a:rPr lang="es-ES" sz="900" b="1" dirty="0" smtClean="0">
              <a:latin typeface="Times New Roman" panose="02020603050405020304" pitchFamily="18" charset="0"/>
              <a:cs typeface="Times New Roman" panose="02020603050405020304" pitchFamily="18" charset="0"/>
            </a:rPr>
            <a:t>A partir de diciembre 2019</a:t>
          </a:r>
          <a:endParaRPr lang="es-ES" sz="900" b="1" dirty="0">
            <a:latin typeface="Times New Roman" panose="02020603050405020304" pitchFamily="18" charset="0"/>
            <a:cs typeface="Times New Roman" panose="02020603050405020304" pitchFamily="18" charset="0"/>
          </a:endParaRPr>
        </a:p>
      </dgm:t>
    </dgm:pt>
    <dgm:pt modelId="{C806EBFF-981C-4809-8F92-F6A5498A22E8}" type="parTrans" cxnId="{BC3C0322-83A5-4CB4-ACA4-EF60775DBB8D}">
      <dgm:prSet/>
      <dgm:spPr/>
      <dgm:t>
        <a:bodyPr/>
        <a:lstStyle/>
        <a:p>
          <a:endParaRPr lang="es-ES"/>
        </a:p>
      </dgm:t>
    </dgm:pt>
    <dgm:pt modelId="{4CD3A0B9-1FCB-4F92-A9A1-40CD54E30F3B}" type="sibTrans" cxnId="{BC3C0322-83A5-4CB4-ACA4-EF60775DBB8D}">
      <dgm:prSet/>
      <dgm:spPr/>
      <dgm:t>
        <a:bodyPr/>
        <a:lstStyle/>
        <a:p>
          <a:endParaRPr lang="es-ES"/>
        </a:p>
      </dgm:t>
    </dgm:pt>
    <dgm:pt modelId="{20D977DB-4504-4BE8-A528-6BD6523D267A}" type="pres">
      <dgm:prSet presAssocID="{C6EC38F1-148A-4277-9A90-8B68FEF66608}" presName="Name0" presStyleCnt="0">
        <dgm:presLayoutVars>
          <dgm:dir/>
          <dgm:animLvl val="lvl"/>
          <dgm:resizeHandles val="exact"/>
        </dgm:presLayoutVars>
      </dgm:prSet>
      <dgm:spPr/>
      <dgm:t>
        <a:bodyPr/>
        <a:lstStyle/>
        <a:p>
          <a:endParaRPr lang="es-ES"/>
        </a:p>
      </dgm:t>
    </dgm:pt>
    <dgm:pt modelId="{0A5F2953-362B-4C7E-977C-A6F9BE59C11B}" type="pres">
      <dgm:prSet presAssocID="{769536BE-7410-483F-A7B5-FB6CA927E3A7}" presName="vertFlow" presStyleCnt="0"/>
      <dgm:spPr/>
    </dgm:pt>
    <dgm:pt modelId="{91862E38-8D91-4BFE-947E-811867447FC9}" type="pres">
      <dgm:prSet presAssocID="{769536BE-7410-483F-A7B5-FB6CA927E3A7}" presName="header" presStyleLbl="node1" presStyleIdx="0" presStyleCnt="6" custScaleY="136462"/>
      <dgm:spPr/>
      <dgm:t>
        <a:bodyPr/>
        <a:lstStyle/>
        <a:p>
          <a:endParaRPr lang="es-ES"/>
        </a:p>
      </dgm:t>
    </dgm:pt>
    <dgm:pt modelId="{DE866402-C333-4DA6-B84D-B5636525ADC6}" type="pres">
      <dgm:prSet presAssocID="{06FD30CB-27BB-4A03-9D9E-7F60FE5329C1}" presName="parTrans" presStyleLbl="sibTrans2D1" presStyleIdx="0" presStyleCnt="13"/>
      <dgm:spPr/>
      <dgm:t>
        <a:bodyPr/>
        <a:lstStyle/>
        <a:p>
          <a:endParaRPr lang="es-ES"/>
        </a:p>
      </dgm:t>
    </dgm:pt>
    <dgm:pt modelId="{089D9D8F-B568-4D2F-9B1B-C586831A4A35}" type="pres">
      <dgm:prSet presAssocID="{40CE5725-08AB-41F5-9A78-1933F28D8D2A}" presName="child" presStyleLbl="alignAccFollowNode1" presStyleIdx="0" presStyleCnt="13" custScaleY="109170">
        <dgm:presLayoutVars>
          <dgm:chMax val="0"/>
          <dgm:bulletEnabled val="1"/>
        </dgm:presLayoutVars>
      </dgm:prSet>
      <dgm:spPr/>
      <dgm:t>
        <a:bodyPr/>
        <a:lstStyle/>
        <a:p>
          <a:endParaRPr lang="es-ES"/>
        </a:p>
      </dgm:t>
    </dgm:pt>
    <dgm:pt modelId="{0838EB6D-4243-492E-BC60-AC8E8460A0C6}" type="pres">
      <dgm:prSet presAssocID="{0441651A-5446-449F-AF4E-31A98ABD4B6D}" presName="sibTrans" presStyleLbl="sibTrans2D1" presStyleIdx="1" presStyleCnt="13"/>
      <dgm:spPr/>
      <dgm:t>
        <a:bodyPr/>
        <a:lstStyle/>
        <a:p>
          <a:endParaRPr lang="es-ES"/>
        </a:p>
      </dgm:t>
    </dgm:pt>
    <dgm:pt modelId="{1DFF44E1-A7E4-4FCC-A9EC-82EC7668886A}" type="pres">
      <dgm:prSet presAssocID="{C5202A6E-3235-4547-AD23-5AFA22305404}" presName="child" presStyleLbl="alignAccFollowNode1" presStyleIdx="1" presStyleCnt="13" custScaleY="272923">
        <dgm:presLayoutVars>
          <dgm:chMax val="0"/>
          <dgm:bulletEnabled val="1"/>
        </dgm:presLayoutVars>
      </dgm:prSet>
      <dgm:spPr/>
      <dgm:t>
        <a:bodyPr/>
        <a:lstStyle/>
        <a:p>
          <a:endParaRPr lang="es-ES"/>
        </a:p>
      </dgm:t>
    </dgm:pt>
    <dgm:pt modelId="{8B3E1DCE-FBBC-451F-B9B8-A0737862B5F5}" type="pres">
      <dgm:prSet presAssocID="{769536BE-7410-483F-A7B5-FB6CA927E3A7}" presName="hSp" presStyleCnt="0"/>
      <dgm:spPr/>
    </dgm:pt>
    <dgm:pt modelId="{E06D0093-097F-40E5-9637-66907FDCE4B0}" type="pres">
      <dgm:prSet presAssocID="{054FAC60-91CC-4F1D-A41A-9D69BD60DB85}" presName="vertFlow" presStyleCnt="0"/>
      <dgm:spPr/>
    </dgm:pt>
    <dgm:pt modelId="{39D47784-E6B9-48E1-BDB2-61D823B90EDB}" type="pres">
      <dgm:prSet presAssocID="{054FAC60-91CC-4F1D-A41A-9D69BD60DB85}" presName="header" presStyleLbl="node1" presStyleIdx="1" presStyleCnt="6" custScaleY="136462"/>
      <dgm:spPr/>
      <dgm:t>
        <a:bodyPr/>
        <a:lstStyle/>
        <a:p>
          <a:endParaRPr lang="es-ES"/>
        </a:p>
      </dgm:t>
    </dgm:pt>
    <dgm:pt modelId="{C58EF2EE-2073-4F35-9925-AAFAF6C1AA4B}" type="pres">
      <dgm:prSet presAssocID="{B75DA1D4-1547-46D5-B955-DB82148CF82F}" presName="parTrans" presStyleLbl="sibTrans2D1" presStyleIdx="2" presStyleCnt="13"/>
      <dgm:spPr/>
      <dgm:t>
        <a:bodyPr/>
        <a:lstStyle/>
        <a:p>
          <a:endParaRPr lang="es-ES"/>
        </a:p>
      </dgm:t>
    </dgm:pt>
    <dgm:pt modelId="{0CED1AC1-3A48-4F81-9775-E7D8EA868983}" type="pres">
      <dgm:prSet presAssocID="{9BDC6332-5BEE-4EC2-A8DF-72E870D0F2D4}" presName="child" presStyleLbl="alignAccFollowNode1" presStyleIdx="2" presStyleCnt="13" custScaleY="109170">
        <dgm:presLayoutVars>
          <dgm:chMax val="0"/>
          <dgm:bulletEnabled val="1"/>
        </dgm:presLayoutVars>
      </dgm:prSet>
      <dgm:spPr/>
      <dgm:t>
        <a:bodyPr/>
        <a:lstStyle/>
        <a:p>
          <a:endParaRPr lang="es-ES"/>
        </a:p>
      </dgm:t>
    </dgm:pt>
    <dgm:pt modelId="{150B3773-E412-4FA7-867D-C252305DB487}" type="pres">
      <dgm:prSet presAssocID="{6291B097-0121-4866-B100-08EA7A64712F}" presName="sibTrans" presStyleLbl="sibTrans2D1" presStyleIdx="3" presStyleCnt="13"/>
      <dgm:spPr/>
      <dgm:t>
        <a:bodyPr/>
        <a:lstStyle/>
        <a:p>
          <a:endParaRPr lang="es-ES"/>
        </a:p>
      </dgm:t>
    </dgm:pt>
    <dgm:pt modelId="{DC6B6EFF-0BA5-485D-A5BA-B769529C89C6}" type="pres">
      <dgm:prSet presAssocID="{61A9E2CA-6FFF-4FFC-A523-DB5F80DB0E93}" presName="child" presStyleLbl="alignAccFollowNode1" presStyleIdx="3" presStyleCnt="13" custScaleY="272924">
        <dgm:presLayoutVars>
          <dgm:chMax val="0"/>
          <dgm:bulletEnabled val="1"/>
        </dgm:presLayoutVars>
      </dgm:prSet>
      <dgm:spPr/>
      <dgm:t>
        <a:bodyPr/>
        <a:lstStyle/>
        <a:p>
          <a:endParaRPr lang="es-ES"/>
        </a:p>
      </dgm:t>
    </dgm:pt>
    <dgm:pt modelId="{781F29C0-A34B-4F62-9769-1FC9502DE085}" type="pres">
      <dgm:prSet presAssocID="{36593C80-1452-4563-BDA0-F64372C45D5C}" presName="sibTrans" presStyleLbl="sibTrans2D1" presStyleIdx="4" presStyleCnt="13"/>
      <dgm:spPr/>
      <dgm:t>
        <a:bodyPr/>
        <a:lstStyle/>
        <a:p>
          <a:endParaRPr lang="es-ES"/>
        </a:p>
      </dgm:t>
    </dgm:pt>
    <dgm:pt modelId="{B77B6142-970D-471E-8CA5-1645F482E9E2}" type="pres">
      <dgm:prSet presAssocID="{B63B9EFC-4DBB-448B-8C61-D97C192CF7FE}" presName="child" presStyleLbl="alignAccFollowNode1" presStyleIdx="4" presStyleCnt="13" custScaleY="272923" custLinFactNeighborX="1504" custLinFactNeighborY="8613">
        <dgm:presLayoutVars>
          <dgm:chMax val="0"/>
          <dgm:bulletEnabled val="1"/>
        </dgm:presLayoutVars>
      </dgm:prSet>
      <dgm:spPr/>
      <dgm:t>
        <a:bodyPr/>
        <a:lstStyle/>
        <a:p>
          <a:endParaRPr lang="es-ES"/>
        </a:p>
      </dgm:t>
    </dgm:pt>
    <dgm:pt modelId="{F8BFB86C-F180-4194-A8A3-E723A588A4F2}" type="pres">
      <dgm:prSet presAssocID="{24BBAC6C-1A1D-463D-85C5-8CAEAEBBC275}" presName="sibTrans" presStyleLbl="sibTrans2D1" presStyleIdx="5" presStyleCnt="13"/>
      <dgm:spPr/>
      <dgm:t>
        <a:bodyPr/>
        <a:lstStyle/>
        <a:p>
          <a:endParaRPr lang="es-ES"/>
        </a:p>
      </dgm:t>
    </dgm:pt>
    <dgm:pt modelId="{BA3161D4-4547-4035-86B6-B1B4E17A9A7D}" type="pres">
      <dgm:prSet presAssocID="{A1D41FDC-FF6B-4E78-AD95-1C4D15ED1A00}" presName="child" presStyleLbl="alignAccFollowNode1" presStyleIdx="5" presStyleCnt="13" custScaleY="272923" custLinFactNeighborX="-1507" custLinFactNeighborY="29174">
        <dgm:presLayoutVars>
          <dgm:chMax val="0"/>
          <dgm:bulletEnabled val="1"/>
        </dgm:presLayoutVars>
      </dgm:prSet>
      <dgm:spPr/>
      <dgm:t>
        <a:bodyPr/>
        <a:lstStyle/>
        <a:p>
          <a:endParaRPr lang="es-ES"/>
        </a:p>
      </dgm:t>
    </dgm:pt>
    <dgm:pt modelId="{B4BD3C31-66E5-4D61-888A-95E3CD02226E}" type="pres">
      <dgm:prSet presAssocID="{054FAC60-91CC-4F1D-A41A-9D69BD60DB85}" presName="hSp" presStyleCnt="0"/>
      <dgm:spPr/>
    </dgm:pt>
    <dgm:pt modelId="{FCCBA8F1-87C7-4FBF-B2EC-040640FD187A}" type="pres">
      <dgm:prSet presAssocID="{B5C3B14E-E96D-4016-B700-42AD9C6E3B3A}" presName="vertFlow" presStyleCnt="0"/>
      <dgm:spPr/>
    </dgm:pt>
    <dgm:pt modelId="{281BE9AB-3B4A-442A-8AB9-E07A16FF560F}" type="pres">
      <dgm:prSet presAssocID="{B5C3B14E-E96D-4016-B700-42AD9C6E3B3A}" presName="header" presStyleLbl="node1" presStyleIdx="2" presStyleCnt="6" custScaleY="136462"/>
      <dgm:spPr/>
      <dgm:t>
        <a:bodyPr/>
        <a:lstStyle/>
        <a:p>
          <a:endParaRPr lang="es-ES"/>
        </a:p>
      </dgm:t>
    </dgm:pt>
    <dgm:pt modelId="{DA729C31-D7BC-466F-ADA4-938804A72732}" type="pres">
      <dgm:prSet presAssocID="{D74C33FF-4DF3-489F-97B5-699791458BE5}" presName="parTrans" presStyleLbl="sibTrans2D1" presStyleIdx="6" presStyleCnt="13"/>
      <dgm:spPr/>
      <dgm:t>
        <a:bodyPr/>
        <a:lstStyle/>
        <a:p>
          <a:endParaRPr lang="es-ES"/>
        </a:p>
      </dgm:t>
    </dgm:pt>
    <dgm:pt modelId="{B5A918FF-48D1-4E7C-9427-5E08BEAB8695}" type="pres">
      <dgm:prSet presAssocID="{BC297C72-2BD7-469D-B9CA-939F85D3C753}" presName="child" presStyleLbl="alignAccFollowNode1" presStyleIdx="6" presStyleCnt="13" custScaleY="109170">
        <dgm:presLayoutVars>
          <dgm:chMax val="0"/>
          <dgm:bulletEnabled val="1"/>
        </dgm:presLayoutVars>
      </dgm:prSet>
      <dgm:spPr/>
      <dgm:t>
        <a:bodyPr/>
        <a:lstStyle/>
        <a:p>
          <a:endParaRPr lang="es-ES"/>
        </a:p>
      </dgm:t>
    </dgm:pt>
    <dgm:pt modelId="{5AF7D1FA-B951-4D08-872D-E089683164B7}" type="pres">
      <dgm:prSet presAssocID="{FEA48C2D-CFA3-4B5E-AF03-89E72CD7B545}" presName="sibTrans" presStyleLbl="sibTrans2D1" presStyleIdx="7" presStyleCnt="13"/>
      <dgm:spPr/>
      <dgm:t>
        <a:bodyPr/>
        <a:lstStyle/>
        <a:p>
          <a:endParaRPr lang="es-ES"/>
        </a:p>
      </dgm:t>
    </dgm:pt>
    <dgm:pt modelId="{45FF77C6-3B42-45CE-8252-978F7CA3EFD5}" type="pres">
      <dgm:prSet presAssocID="{B2FF7387-E553-45BB-AD7B-2522804CC87E}" presName="child" presStyleLbl="alignAccFollowNode1" presStyleIdx="7" presStyleCnt="13" custScaleY="272923">
        <dgm:presLayoutVars>
          <dgm:chMax val="0"/>
          <dgm:bulletEnabled val="1"/>
        </dgm:presLayoutVars>
      </dgm:prSet>
      <dgm:spPr/>
      <dgm:t>
        <a:bodyPr/>
        <a:lstStyle/>
        <a:p>
          <a:endParaRPr lang="es-ES"/>
        </a:p>
      </dgm:t>
    </dgm:pt>
    <dgm:pt modelId="{2B54C28D-5AD3-418A-9A00-07CE9342F57F}" type="pres">
      <dgm:prSet presAssocID="{B5C3B14E-E96D-4016-B700-42AD9C6E3B3A}" presName="hSp" presStyleCnt="0"/>
      <dgm:spPr/>
    </dgm:pt>
    <dgm:pt modelId="{18B6F4FA-0494-4FDD-96A8-CC9EF71DACB0}" type="pres">
      <dgm:prSet presAssocID="{433BDC3C-EB5F-4C81-AE87-6BBEC7A7CFEC}" presName="vertFlow" presStyleCnt="0"/>
      <dgm:spPr/>
    </dgm:pt>
    <dgm:pt modelId="{C5D0A8D9-A931-4F9B-BC60-C9395D83A724}" type="pres">
      <dgm:prSet presAssocID="{433BDC3C-EB5F-4C81-AE87-6BBEC7A7CFEC}" presName="header" presStyleLbl="node1" presStyleIdx="3" presStyleCnt="6" custScaleY="136462"/>
      <dgm:spPr/>
      <dgm:t>
        <a:bodyPr/>
        <a:lstStyle/>
        <a:p>
          <a:endParaRPr lang="es-ES"/>
        </a:p>
      </dgm:t>
    </dgm:pt>
    <dgm:pt modelId="{26298F78-75F1-4C7A-A948-C0218B29894D}" type="pres">
      <dgm:prSet presAssocID="{E8FC0582-E3AC-460C-910D-6F37BB1E92AA}" presName="parTrans" presStyleLbl="sibTrans2D1" presStyleIdx="8" presStyleCnt="13"/>
      <dgm:spPr/>
      <dgm:t>
        <a:bodyPr/>
        <a:lstStyle/>
        <a:p>
          <a:endParaRPr lang="es-ES"/>
        </a:p>
      </dgm:t>
    </dgm:pt>
    <dgm:pt modelId="{967E14AE-1210-4772-A5D5-C99036BD67FB}" type="pres">
      <dgm:prSet presAssocID="{A779C026-0BC8-4FB3-8B3F-6F75616FB5E3}" presName="child" presStyleLbl="alignAccFollowNode1" presStyleIdx="8" presStyleCnt="13" custScaleY="109170">
        <dgm:presLayoutVars>
          <dgm:chMax val="0"/>
          <dgm:bulletEnabled val="1"/>
        </dgm:presLayoutVars>
      </dgm:prSet>
      <dgm:spPr/>
      <dgm:t>
        <a:bodyPr/>
        <a:lstStyle/>
        <a:p>
          <a:endParaRPr lang="es-ES"/>
        </a:p>
      </dgm:t>
    </dgm:pt>
    <dgm:pt modelId="{76A86F7D-25D5-4CDB-9E85-E7A72C1FF0B0}" type="pres">
      <dgm:prSet presAssocID="{D668C256-993A-4656-8B88-185EEB49DEC5}" presName="sibTrans" presStyleLbl="sibTrans2D1" presStyleIdx="9" presStyleCnt="13"/>
      <dgm:spPr/>
      <dgm:t>
        <a:bodyPr/>
        <a:lstStyle/>
        <a:p>
          <a:endParaRPr lang="es-ES"/>
        </a:p>
      </dgm:t>
    </dgm:pt>
    <dgm:pt modelId="{1262EEC6-82C5-4A22-912F-498369BD42D5}" type="pres">
      <dgm:prSet presAssocID="{2219EB3A-3E02-4F64-B8E4-B7F0F780C32D}" presName="child" presStyleLbl="alignAccFollowNode1" presStyleIdx="9" presStyleCnt="13" custScaleY="272923">
        <dgm:presLayoutVars>
          <dgm:chMax val="0"/>
          <dgm:bulletEnabled val="1"/>
        </dgm:presLayoutVars>
      </dgm:prSet>
      <dgm:spPr/>
      <dgm:t>
        <a:bodyPr/>
        <a:lstStyle/>
        <a:p>
          <a:endParaRPr lang="es-ES"/>
        </a:p>
      </dgm:t>
    </dgm:pt>
    <dgm:pt modelId="{A5D234F6-0E77-437F-80BC-390AF8D245BE}" type="pres">
      <dgm:prSet presAssocID="{433BDC3C-EB5F-4C81-AE87-6BBEC7A7CFEC}" presName="hSp" presStyleCnt="0"/>
      <dgm:spPr/>
    </dgm:pt>
    <dgm:pt modelId="{F5FFF7F7-9469-4522-98FD-40BF661F1818}" type="pres">
      <dgm:prSet presAssocID="{2AA10A0B-B757-44FC-BA13-BAC712DE3045}" presName="vertFlow" presStyleCnt="0"/>
      <dgm:spPr/>
    </dgm:pt>
    <dgm:pt modelId="{B2C27554-A321-4745-8728-508975032B3B}" type="pres">
      <dgm:prSet presAssocID="{2AA10A0B-B757-44FC-BA13-BAC712DE3045}" presName="header" presStyleLbl="node1" presStyleIdx="4" presStyleCnt="6" custScaleY="136462"/>
      <dgm:spPr/>
      <dgm:t>
        <a:bodyPr/>
        <a:lstStyle/>
        <a:p>
          <a:endParaRPr lang="es-ES"/>
        </a:p>
      </dgm:t>
    </dgm:pt>
    <dgm:pt modelId="{B7893AD2-61C4-4866-9550-8B469F1924F9}" type="pres">
      <dgm:prSet presAssocID="{A5CDFC85-4B0F-4CBE-90ED-CD7A1B97AA09}" presName="parTrans" presStyleLbl="sibTrans2D1" presStyleIdx="10" presStyleCnt="13"/>
      <dgm:spPr/>
      <dgm:t>
        <a:bodyPr/>
        <a:lstStyle/>
        <a:p>
          <a:endParaRPr lang="es-ES"/>
        </a:p>
      </dgm:t>
    </dgm:pt>
    <dgm:pt modelId="{7F7292A9-67AB-4D22-893B-19FFFBD1CFC7}" type="pres">
      <dgm:prSet presAssocID="{CA883A94-AD1F-4EE2-A6C9-40D26066BF04}" presName="child" presStyleLbl="alignAccFollowNode1" presStyleIdx="10" presStyleCnt="13" custScaleY="109170">
        <dgm:presLayoutVars>
          <dgm:chMax val="0"/>
          <dgm:bulletEnabled val="1"/>
        </dgm:presLayoutVars>
      </dgm:prSet>
      <dgm:spPr/>
      <dgm:t>
        <a:bodyPr/>
        <a:lstStyle/>
        <a:p>
          <a:endParaRPr lang="es-ES"/>
        </a:p>
      </dgm:t>
    </dgm:pt>
    <dgm:pt modelId="{6AA3075D-9FC7-46DB-8794-4EF525C89A25}" type="pres">
      <dgm:prSet presAssocID="{3858B49E-7193-4568-BF1A-389B7F2E18B2}" presName="sibTrans" presStyleLbl="sibTrans2D1" presStyleIdx="11" presStyleCnt="13"/>
      <dgm:spPr/>
      <dgm:t>
        <a:bodyPr/>
        <a:lstStyle/>
        <a:p>
          <a:endParaRPr lang="es-ES"/>
        </a:p>
      </dgm:t>
    </dgm:pt>
    <dgm:pt modelId="{30C855CE-CC11-4C33-899E-882D3D550A3A}" type="pres">
      <dgm:prSet presAssocID="{62EF69D9-D986-42E4-AE5A-18885CD2DE8A}" presName="child" presStyleLbl="alignAccFollowNode1" presStyleIdx="11" presStyleCnt="13" custScaleY="272923">
        <dgm:presLayoutVars>
          <dgm:chMax val="0"/>
          <dgm:bulletEnabled val="1"/>
        </dgm:presLayoutVars>
      </dgm:prSet>
      <dgm:spPr/>
      <dgm:t>
        <a:bodyPr/>
        <a:lstStyle/>
        <a:p>
          <a:endParaRPr lang="es-ES"/>
        </a:p>
      </dgm:t>
    </dgm:pt>
    <dgm:pt modelId="{DA8185F6-1048-4B48-9F22-F95C4ECDC561}" type="pres">
      <dgm:prSet presAssocID="{2AA10A0B-B757-44FC-BA13-BAC712DE3045}" presName="hSp" presStyleCnt="0"/>
      <dgm:spPr/>
    </dgm:pt>
    <dgm:pt modelId="{6487EDC5-7369-4954-BCC0-9057477F3F5D}" type="pres">
      <dgm:prSet presAssocID="{19997884-5C47-4A67-836D-15BBB469EA78}" presName="vertFlow" presStyleCnt="0"/>
      <dgm:spPr/>
    </dgm:pt>
    <dgm:pt modelId="{31AF1000-C31F-4F99-9728-72150AED4E53}" type="pres">
      <dgm:prSet presAssocID="{19997884-5C47-4A67-836D-15BBB469EA78}" presName="header" presStyleLbl="node1" presStyleIdx="5" presStyleCnt="6" custScaleY="136462"/>
      <dgm:spPr/>
      <dgm:t>
        <a:bodyPr/>
        <a:lstStyle/>
        <a:p>
          <a:endParaRPr lang="es-ES"/>
        </a:p>
      </dgm:t>
    </dgm:pt>
    <dgm:pt modelId="{224EEFC6-0D1A-492A-AE50-CCAB96882160}" type="pres">
      <dgm:prSet presAssocID="{C806EBFF-981C-4809-8F92-F6A5498A22E8}" presName="parTrans" presStyleLbl="sibTrans2D1" presStyleIdx="12" presStyleCnt="13"/>
      <dgm:spPr/>
      <dgm:t>
        <a:bodyPr/>
        <a:lstStyle/>
        <a:p>
          <a:endParaRPr lang="es-ES"/>
        </a:p>
      </dgm:t>
    </dgm:pt>
    <dgm:pt modelId="{CF541205-1B28-4B02-BF1D-E315BD65CAF2}" type="pres">
      <dgm:prSet presAssocID="{0B1073BE-3466-4806-BFB6-5AE31E182DDA}" presName="child" presStyleLbl="alignAccFollowNode1" presStyleIdx="12" presStyleCnt="13" custScaleY="109170">
        <dgm:presLayoutVars>
          <dgm:chMax val="0"/>
          <dgm:bulletEnabled val="1"/>
        </dgm:presLayoutVars>
      </dgm:prSet>
      <dgm:spPr/>
      <dgm:t>
        <a:bodyPr/>
        <a:lstStyle/>
        <a:p>
          <a:endParaRPr lang="es-ES"/>
        </a:p>
      </dgm:t>
    </dgm:pt>
  </dgm:ptLst>
  <dgm:cxnLst>
    <dgm:cxn modelId="{263291EC-AAD4-4C89-9965-3F5F79CC7727}" srcId="{C6EC38F1-148A-4277-9A90-8B68FEF66608}" destId="{B5C3B14E-E96D-4016-B700-42AD9C6E3B3A}" srcOrd="2" destOrd="0" parTransId="{A7842E9A-2965-48BF-80D5-DC87BB257342}" sibTransId="{E532759A-DC28-446A-B310-7C94D67C2905}"/>
    <dgm:cxn modelId="{161525F4-17BA-4962-B4EE-1A172E92B357}" type="presOf" srcId="{61A9E2CA-6FFF-4FFC-A523-DB5F80DB0E93}" destId="{DC6B6EFF-0BA5-485D-A5BA-B769529C89C6}" srcOrd="0" destOrd="0" presId="urn:microsoft.com/office/officeart/2005/8/layout/lProcess1"/>
    <dgm:cxn modelId="{4D76F7E3-7D5B-41AC-BFF8-72A29E8BB86C}" type="presOf" srcId="{D74C33FF-4DF3-489F-97B5-699791458BE5}" destId="{DA729C31-D7BC-466F-ADA4-938804A72732}" srcOrd="0" destOrd="0" presId="urn:microsoft.com/office/officeart/2005/8/layout/lProcess1"/>
    <dgm:cxn modelId="{739B1A1E-6F7E-4E62-8476-47F3902FD4C3}" type="presOf" srcId="{769536BE-7410-483F-A7B5-FB6CA927E3A7}" destId="{91862E38-8D91-4BFE-947E-811867447FC9}" srcOrd="0" destOrd="0" presId="urn:microsoft.com/office/officeart/2005/8/layout/lProcess1"/>
    <dgm:cxn modelId="{48697A40-A5E1-4816-A382-BC1F6BFF564D}" type="presOf" srcId="{A779C026-0BC8-4FB3-8B3F-6F75616FB5E3}" destId="{967E14AE-1210-4772-A5D5-C99036BD67FB}" srcOrd="0" destOrd="0" presId="urn:microsoft.com/office/officeart/2005/8/layout/lProcess1"/>
    <dgm:cxn modelId="{CE0DD31E-1227-4EDC-BE36-52E77A025242}" srcId="{C6EC38F1-148A-4277-9A90-8B68FEF66608}" destId="{054FAC60-91CC-4F1D-A41A-9D69BD60DB85}" srcOrd="1" destOrd="0" parTransId="{EBA6E3D9-025E-4805-AB58-E66B6453F29A}" sibTransId="{59B2F3B3-7DE5-43A3-9E51-C378C1AEE666}"/>
    <dgm:cxn modelId="{BFCD4272-F684-456B-AEAB-0140BA8506ED}" srcId="{C6EC38F1-148A-4277-9A90-8B68FEF66608}" destId="{433BDC3C-EB5F-4C81-AE87-6BBEC7A7CFEC}" srcOrd="3" destOrd="0" parTransId="{1E296131-3A34-4BD3-A275-AE2BE416CE13}" sibTransId="{A13BF7AD-8362-4AB9-A0E7-3F1264840EE8}"/>
    <dgm:cxn modelId="{3ADD1A4C-AC3F-4C35-9042-13EF5EDD7E68}" srcId="{054FAC60-91CC-4F1D-A41A-9D69BD60DB85}" destId="{9BDC6332-5BEE-4EC2-A8DF-72E870D0F2D4}" srcOrd="0" destOrd="0" parTransId="{B75DA1D4-1547-46D5-B955-DB82148CF82F}" sibTransId="{6291B097-0121-4866-B100-08EA7A64712F}"/>
    <dgm:cxn modelId="{3725DC83-0A5C-4AF0-93A5-ECFC2030565C}" type="presOf" srcId="{2219EB3A-3E02-4F64-B8E4-B7F0F780C32D}" destId="{1262EEC6-82C5-4A22-912F-498369BD42D5}" srcOrd="0" destOrd="0" presId="urn:microsoft.com/office/officeart/2005/8/layout/lProcess1"/>
    <dgm:cxn modelId="{88C3DE28-60F2-41CF-BF88-05C2D0D83292}" type="presOf" srcId="{E8FC0582-E3AC-460C-910D-6F37BB1E92AA}" destId="{26298F78-75F1-4C7A-A948-C0218B29894D}" srcOrd="0" destOrd="0" presId="urn:microsoft.com/office/officeart/2005/8/layout/lProcess1"/>
    <dgm:cxn modelId="{3F5B6DFF-84F6-4246-B545-FC70BDD3247B}" srcId="{769536BE-7410-483F-A7B5-FB6CA927E3A7}" destId="{C5202A6E-3235-4547-AD23-5AFA22305404}" srcOrd="1" destOrd="0" parTransId="{F4184BB6-4FB8-4D8C-AA35-F070A109EA58}" sibTransId="{BC4367C7-0DBF-4D7E-9F55-BBA505A0CE8F}"/>
    <dgm:cxn modelId="{F509A7B3-FB1F-4069-A7E0-4B9791B5C8F2}" type="presOf" srcId="{C5202A6E-3235-4547-AD23-5AFA22305404}" destId="{1DFF44E1-A7E4-4FCC-A9EC-82EC7668886A}" srcOrd="0" destOrd="0" presId="urn:microsoft.com/office/officeart/2005/8/layout/lProcess1"/>
    <dgm:cxn modelId="{01E50CCF-3FA9-4AFA-A75F-32F95192BAF2}" type="presOf" srcId="{2AA10A0B-B757-44FC-BA13-BAC712DE3045}" destId="{B2C27554-A321-4745-8728-508975032B3B}" srcOrd="0" destOrd="0" presId="urn:microsoft.com/office/officeart/2005/8/layout/lProcess1"/>
    <dgm:cxn modelId="{1A308DD5-85A5-4AFE-B12D-2C389C70B901}" type="presOf" srcId="{24BBAC6C-1A1D-463D-85C5-8CAEAEBBC275}" destId="{F8BFB86C-F180-4194-A8A3-E723A588A4F2}" srcOrd="0" destOrd="0" presId="urn:microsoft.com/office/officeart/2005/8/layout/lProcess1"/>
    <dgm:cxn modelId="{A98C5F3A-FECB-49F8-9D26-EE1D6BB93093}" srcId="{B5C3B14E-E96D-4016-B700-42AD9C6E3B3A}" destId="{BC297C72-2BD7-469D-B9CA-939F85D3C753}" srcOrd="0" destOrd="0" parTransId="{D74C33FF-4DF3-489F-97B5-699791458BE5}" sibTransId="{FEA48C2D-CFA3-4B5E-AF03-89E72CD7B545}"/>
    <dgm:cxn modelId="{D464FD8B-E226-4CDE-A563-2C2A65E8AF64}" type="presOf" srcId="{06FD30CB-27BB-4A03-9D9E-7F60FE5329C1}" destId="{DE866402-C333-4DA6-B84D-B5636525ADC6}" srcOrd="0" destOrd="0" presId="urn:microsoft.com/office/officeart/2005/8/layout/lProcess1"/>
    <dgm:cxn modelId="{F9AC6C02-1AEA-445B-94F7-E2EB575E31C8}" type="presOf" srcId="{A5CDFC85-4B0F-4CBE-90ED-CD7A1B97AA09}" destId="{B7893AD2-61C4-4866-9550-8B469F1924F9}" srcOrd="0" destOrd="0" presId="urn:microsoft.com/office/officeart/2005/8/layout/lProcess1"/>
    <dgm:cxn modelId="{E1FA143E-E378-46AC-81B2-5E05709316A4}" type="presOf" srcId="{6291B097-0121-4866-B100-08EA7A64712F}" destId="{150B3773-E412-4FA7-867D-C252305DB487}" srcOrd="0" destOrd="0" presId="urn:microsoft.com/office/officeart/2005/8/layout/lProcess1"/>
    <dgm:cxn modelId="{6485972F-40AB-4C2D-B0D7-864330D5F2A8}" srcId="{B5C3B14E-E96D-4016-B700-42AD9C6E3B3A}" destId="{B2FF7387-E553-45BB-AD7B-2522804CC87E}" srcOrd="1" destOrd="0" parTransId="{A266B656-FC10-4A5D-B8EB-85B594B43510}" sibTransId="{4B51DF7D-E28A-46EA-941E-FF62D848A51B}"/>
    <dgm:cxn modelId="{078CC949-6348-47C4-990F-5AC5DC9F8B33}" srcId="{C6EC38F1-148A-4277-9A90-8B68FEF66608}" destId="{2AA10A0B-B757-44FC-BA13-BAC712DE3045}" srcOrd="4" destOrd="0" parTransId="{C533FD0B-C329-4333-A5A8-99806D85E32A}" sibTransId="{64C1B496-A3C3-48AA-A341-14CB14813D72}"/>
    <dgm:cxn modelId="{07734AB5-2D1A-46E2-8847-A5F2286A56F2}" type="presOf" srcId="{D668C256-993A-4656-8B88-185EEB49DEC5}" destId="{76A86F7D-25D5-4CDB-9E85-E7A72C1FF0B0}" srcOrd="0" destOrd="0" presId="urn:microsoft.com/office/officeart/2005/8/layout/lProcess1"/>
    <dgm:cxn modelId="{3C33E0E5-D41A-4A79-B8EB-F9473DB17BF2}" type="presOf" srcId="{054FAC60-91CC-4F1D-A41A-9D69BD60DB85}" destId="{39D47784-E6B9-48E1-BDB2-61D823B90EDB}" srcOrd="0" destOrd="0" presId="urn:microsoft.com/office/officeart/2005/8/layout/lProcess1"/>
    <dgm:cxn modelId="{4C1EB405-9DA5-484E-BFD5-22FCCF57A108}" type="presOf" srcId="{BC297C72-2BD7-469D-B9CA-939F85D3C753}" destId="{B5A918FF-48D1-4E7C-9427-5E08BEAB8695}" srcOrd="0" destOrd="0" presId="urn:microsoft.com/office/officeart/2005/8/layout/lProcess1"/>
    <dgm:cxn modelId="{D4BA8265-BC61-4A60-AF0D-E9B6D17C49FC}" srcId="{2AA10A0B-B757-44FC-BA13-BAC712DE3045}" destId="{62EF69D9-D986-42E4-AE5A-18885CD2DE8A}" srcOrd="1" destOrd="0" parTransId="{4936CC1C-460E-4690-B78A-982C293380AF}" sibTransId="{44D21659-2BD6-4BE4-BCA6-72A7730E07B8}"/>
    <dgm:cxn modelId="{6FF8B236-F14C-4312-B48E-9B3601468D6A}" srcId="{769536BE-7410-483F-A7B5-FB6CA927E3A7}" destId="{40CE5725-08AB-41F5-9A78-1933F28D8D2A}" srcOrd="0" destOrd="0" parTransId="{06FD30CB-27BB-4A03-9D9E-7F60FE5329C1}" sibTransId="{0441651A-5446-449F-AF4E-31A98ABD4B6D}"/>
    <dgm:cxn modelId="{682F498A-3029-4759-9878-CC2762ECA82B}" type="presOf" srcId="{C6EC38F1-148A-4277-9A90-8B68FEF66608}" destId="{20D977DB-4504-4BE8-A528-6BD6523D267A}" srcOrd="0" destOrd="0" presId="urn:microsoft.com/office/officeart/2005/8/layout/lProcess1"/>
    <dgm:cxn modelId="{CF7420A2-3C46-4860-A486-1BD4A7259319}" type="presOf" srcId="{0B1073BE-3466-4806-BFB6-5AE31E182DDA}" destId="{CF541205-1B28-4B02-BF1D-E315BD65CAF2}" srcOrd="0" destOrd="0" presId="urn:microsoft.com/office/officeart/2005/8/layout/lProcess1"/>
    <dgm:cxn modelId="{15A5BA4F-6D55-4DB4-86DF-5962B076EDF0}" type="presOf" srcId="{FEA48C2D-CFA3-4B5E-AF03-89E72CD7B545}" destId="{5AF7D1FA-B951-4D08-872D-E089683164B7}" srcOrd="0" destOrd="0" presId="urn:microsoft.com/office/officeart/2005/8/layout/lProcess1"/>
    <dgm:cxn modelId="{4F069CD4-696B-4EE2-98F4-C3CE611A81DC}" type="presOf" srcId="{A1D41FDC-FF6B-4E78-AD95-1C4D15ED1A00}" destId="{BA3161D4-4547-4035-86B6-B1B4E17A9A7D}" srcOrd="0" destOrd="0" presId="urn:microsoft.com/office/officeart/2005/8/layout/lProcess1"/>
    <dgm:cxn modelId="{0C6FFBEE-4DB1-461A-88F9-F3CC1AF36733}" srcId="{054FAC60-91CC-4F1D-A41A-9D69BD60DB85}" destId="{B63B9EFC-4DBB-448B-8C61-D97C192CF7FE}" srcOrd="2" destOrd="0" parTransId="{F6E692DA-D14A-4C4E-B052-C88A0F92A6F2}" sibTransId="{24BBAC6C-1A1D-463D-85C5-8CAEAEBBC275}"/>
    <dgm:cxn modelId="{49F3318D-BA9C-4692-82B9-F669865DE004}" type="presOf" srcId="{433BDC3C-EB5F-4C81-AE87-6BBEC7A7CFEC}" destId="{C5D0A8D9-A931-4F9B-BC60-C9395D83A724}" srcOrd="0" destOrd="0" presId="urn:microsoft.com/office/officeart/2005/8/layout/lProcess1"/>
    <dgm:cxn modelId="{AAC71844-0CB1-4751-A3BD-92022E077D63}" type="presOf" srcId="{B63B9EFC-4DBB-448B-8C61-D97C192CF7FE}" destId="{B77B6142-970D-471E-8CA5-1645F482E9E2}" srcOrd="0" destOrd="0" presId="urn:microsoft.com/office/officeart/2005/8/layout/lProcess1"/>
    <dgm:cxn modelId="{E3F8D5ED-6175-4823-9FDF-D96657C04000}" srcId="{C6EC38F1-148A-4277-9A90-8B68FEF66608}" destId="{19997884-5C47-4A67-836D-15BBB469EA78}" srcOrd="5" destOrd="0" parTransId="{E52C438A-710A-44A9-AC67-66BA1930901C}" sibTransId="{C74ECA76-085F-4F70-B2E1-91800BDF20DA}"/>
    <dgm:cxn modelId="{2C5306CE-EE01-4A49-8A65-23932E6FBA35}" type="presOf" srcId="{3858B49E-7193-4568-BF1A-389B7F2E18B2}" destId="{6AA3075D-9FC7-46DB-8794-4EF525C89A25}" srcOrd="0" destOrd="0" presId="urn:microsoft.com/office/officeart/2005/8/layout/lProcess1"/>
    <dgm:cxn modelId="{28952524-269F-49F5-BF6E-AE91B20167A9}" type="presOf" srcId="{9BDC6332-5BEE-4EC2-A8DF-72E870D0F2D4}" destId="{0CED1AC1-3A48-4F81-9775-E7D8EA868983}" srcOrd="0" destOrd="0" presId="urn:microsoft.com/office/officeart/2005/8/layout/lProcess1"/>
    <dgm:cxn modelId="{663CAA62-1AB8-4DB9-A699-9467748273EB}" type="presOf" srcId="{CA883A94-AD1F-4EE2-A6C9-40D26066BF04}" destId="{7F7292A9-67AB-4D22-893B-19FFFBD1CFC7}" srcOrd="0" destOrd="0" presId="urn:microsoft.com/office/officeart/2005/8/layout/lProcess1"/>
    <dgm:cxn modelId="{20834488-EA6E-4C20-ACFB-EBFCEB95A03A}" srcId="{054FAC60-91CC-4F1D-A41A-9D69BD60DB85}" destId="{A1D41FDC-FF6B-4E78-AD95-1C4D15ED1A00}" srcOrd="3" destOrd="0" parTransId="{39C824D5-2189-4D7F-A8B9-FDB3C66A5613}" sibTransId="{BEB1E713-3AE9-4A3F-A642-BCAC5CB92770}"/>
    <dgm:cxn modelId="{25AB91A7-D0EC-413F-B62D-B4EE5DC93E2F}" type="presOf" srcId="{40CE5725-08AB-41F5-9A78-1933F28D8D2A}" destId="{089D9D8F-B568-4D2F-9B1B-C586831A4A35}" srcOrd="0" destOrd="0" presId="urn:microsoft.com/office/officeart/2005/8/layout/lProcess1"/>
    <dgm:cxn modelId="{1D78EC66-DF38-444C-9BAF-6E529B8C4641}" type="presOf" srcId="{B75DA1D4-1547-46D5-B955-DB82148CF82F}" destId="{C58EF2EE-2073-4F35-9925-AAFAF6C1AA4B}" srcOrd="0" destOrd="0" presId="urn:microsoft.com/office/officeart/2005/8/layout/lProcess1"/>
    <dgm:cxn modelId="{578E8056-4992-4E34-BCD0-B177412A12D7}" type="presOf" srcId="{B2FF7387-E553-45BB-AD7B-2522804CC87E}" destId="{45FF77C6-3B42-45CE-8252-978F7CA3EFD5}" srcOrd="0" destOrd="0" presId="urn:microsoft.com/office/officeart/2005/8/layout/lProcess1"/>
    <dgm:cxn modelId="{D7BF6062-0F47-4D94-B899-D841B25997A9}" type="presOf" srcId="{C806EBFF-981C-4809-8F92-F6A5498A22E8}" destId="{224EEFC6-0D1A-492A-AE50-CCAB96882160}" srcOrd="0" destOrd="0" presId="urn:microsoft.com/office/officeart/2005/8/layout/lProcess1"/>
    <dgm:cxn modelId="{71039459-D22D-4ED0-857A-28CF39793AAD}" type="presOf" srcId="{36593C80-1452-4563-BDA0-F64372C45D5C}" destId="{781F29C0-A34B-4F62-9769-1FC9502DE085}" srcOrd="0" destOrd="0" presId="urn:microsoft.com/office/officeart/2005/8/layout/lProcess1"/>
    <dgm:cxn modelId="{E1432BCB-8700-4C59-9016-B78F646C0DF1}" srcId="{054FAC60-91CC-4F1D-A41A-9D69BD60DB85}" destId="{61A9E2CA-6FFF-4FFC-A523-DB5F80DB0E93}" srcOrd="1" destOrd="0" parTransId="{F394F91E-9CA2-4102-A787-0F94F3717B32}" sibTransId="{36593C80-1452-4563-BDA0-F64372C45D5C}"/>
    <dgm:cxn modelId="{A963A534-5CC9-412A-B178-5D0172D0B9BD}" srcId="{C6EC38F1-148A-4277-9A90-8B68FEF66608}" destId="{769536BE-7410-483F-A7B5-FB6CA927E3A7}" srcOrd="0" destOrd="0" parTransId="{BABEDEC5-E99D-47DC-9C67-C40D166216F2}" sibTransId="{FFDE7328-8E31-45CF-901D-4EA274EDAAAE}"/>
    <dgm:cxn modelId="{1AB8E70B-A7AC-4341-B671-40C8030DE47D}" type="presOf" srcId="{62EF69D9-D986-42E4-AE5A-18885CD2DE8A}" destId="{30C855CE-CC11-4C33-899E-882D3D550A3A}" srcOrd="0" destOrd="0" presId="urn:microsoft.com/office/officeart/2005/8/layout/lProcess1"/>
    <dgm:cxn modelId="{9114FDEF-79D4-4875-820E-AA5E788B197D}" srcId="{2AA10A0B-B757-44FC-BA13-BAC712DE3045}" destId="{CA883A94-AD1F-4EE2-A6C9-40D26066BF04}" srcOrd="0" destOrd="0" parTransId="{A5CDFC85-4B0F-4CBE-90ED-CD7A1B97AA09}" sibTransId="{3858B49E-7193-4568-BF1A-389B7F2E18B2}"/>
    <dgm:cxn modelId="{2065ED42-BCF7-4389-BB0F-F71457DE3226}" type="presOf" srcId="{B5C3B14E-E96D-4016-B700-42AD9C6E3B3A}" destId="{281BE9AB-3B4A-442A-8AB9-E07A16FF560F}" srcOrd="0" destOrd="0" presId="urn:microsoft.com/office/officeart/2005/8/layout/lProcess1"/>
    <dgm:cxn modelId="{9805C977-65EB-4E78-B603-CCDB1EDFC6D0}" srcId="{433BDC3C-EB5F-4C81-AE87-6BBEC7A7CFEC}" destId="{A779C026-0BC8-4FB3-8B3F-6F75616FB5E3}" srcOrd="0" destOrd="0" parTransId="{E8FC0582-E3AC-460C-910D-6F37BB1E92AA}" sibTransId="{D668C256-993A-4656-8B88-185EEB49DEC5}"/>
    <dgm:cxn modelId="{DC29B60C-E7F0-4AA9-889B-C8A815C86492}" type="presOf" srcId="{19997884-5C47-4A67-836D-15BBB469EA78}" destId="{31AF1000-C31F-4F99-9728-72150AED4E53}" srcOrd="0" destOrd="0" presId="urn:microsoft.com/office/officeart/2005/8/layout/lProcess1"/>
    <dgm:cxn modelId="{E08689D0-F6DD-40D5-9D4C-0B626AA6CA9A}" type="presOf" srcId="{0441651A-5446-449F-AF4E-31A98ABD4B6D}" destId="{0838EB6D-4243-492E-BC60-AC8E8460A0C6}" srcOrd="0" destOrd="0" presId="urn:microsoft.com/office/officeart/2005/8/layout/lProcess1"/>
    <dgm:cxn modelId="{BC3C0322-83A5-4CB4-ACA4-EF60775DBB8D}" srcId="{19997884-5C47-4A67-836D-15BBB469EA78}" destId="{0B1073BE-3466-4806-BFB6-5AE31E182DDA}" srcOrd="0" destOrd="0" parTransId="{C806EBFF-981C-4809-8F92-F6A5498A22E8}" sibTransId="{4CD3A0B9-1FCB-4F92-A9A1-40CD54E30F3B}"/>
    <dgm:cxn modelId="{88D80E3D-40AA-4A5C-B52B-F3EEEB5963B0}" srcId="{433BDC3C-EB5F-4C81-AE87-6BBEC7A7CFEC}" destId="{2219EB3A-3E02-4F64-B8E4-B7F0F780C32D}" srcOrd="1" destOrd="0" parTransId="{47194682-A203-489B-98D1-6662787E07AC}" sibTransId="{BDF0CD7D-3AF0-45FB-884D-FCE672B06411}"/>
    <dgm:cxn modelId="{CD75F800-9F3B-4822-9696-25A7BC1F9F57}" type="presParOf" srcId="{20D977DB-4504-4BE8-A528-6BD6523D267A}" destId="{0A5F2953-362B-4C7E-977C-A6F9BE59C11B}" srcOrd="0" destOrd="0" presId="urn:microsoft.com/office/officeart/2005/8/layout/lProcess1"/>
    <dgm:cxn modelId="{595C1146-9C3C-46B3-ACC0-9CC349BEC173}" type="presParOf" srcId="{0A5F2953-362B-4C7E-977C-A6F9BE59C11B}" destId="{91862E38-8D91-4BFE-947E-811867447FC9}" srcOrd="0" destOrd="0" presId="urn:microsoft.com/office/officeart/2005/8/layout/lProcess1"/>
    <dgm:cxn modelId="{067435A5-29FC-4016-BB3B-D3359CA9C65E}" type="presParOf" srcId="{0A5F2953-362B-4C7E-977C-A6F9BE59C11B}" destId="{DE866402-C333-4DA6-B84D-B5636525ADC6}" srcOrd="1" destOrd="0" presId="urn:microsoft.com/office/officeart/2005/8/layout/lProcess1"/>
    <dgm:cxn modelId="{BE86809C-6625-4320-BE99-A5C1FE55945D}" type="presParOf" srcId="{0A5F2953-362B-4C7E-977C-A6F9BE59C11B}" destId="{089D9D8F-B568-4D2F-9B1B-C586831A4A35}" srcOrd="2" destOrd="0" presId="urn:microsoft.com/office/officeart/2005/8/layout/lProcess1"/>
    <dgm:cxn modelId="{E7A34848-529F-4FD8-8D22-5E463E4DF7E1}" type="presParOf" srcId="{0A5F2953-362B-4C7E-977C-A6F9BE59C11B}" destId="{0838EB6D-4243-492E-BC60-AC8E8460A0C6}" srcOrd="3" destOrd="0" presId="urn:microsoft.com/office/officeart/2005/8/layout/lProcess1"/>
    <dgm:cxn modelId="{B63CEA3C-67B6-4E28-BCD0-096116AAAD17}" type="presParOf" srcId="{0A5F2953-362B-4C7E-977C-A6F9BE59C11B}" destId="{1DFF44E1-A7E4-4FCC-A9EC-82EC7668886A}" srcOrd="4" destOrd="0" presId="urn:microsoft.com/office/officeart/2005/8/layout/lProcess1"/>
    <dgm:cxn modelId="{6568B4AB-795F-470D-BC62-B466472B10FA}" type="presParOf" srcId="{20D977DB-4504-4BE8-A528-6BD6523D267A}" destId="{8B3E1DCE-FBBC-451F-B9B8-A0737862B5F5}" srcOrd="1" destOrd="0" presId="urn:microsoft.com/office/officeart/2005/8/layout/lProcess1"/>
    <dgm:cxn modelId="{3A6497AF-F8D4-422F-9D17-C5620C371C7A}" type="presParOf" srcId="{20D977DB-4504-4BE8-A528-6BD6523D267A}" destId="{E06D0093-097F-40E5-9637-66907FDCE4B0}" srcOrd="2" destOrd="0" presId="urn:microsoft.com/office/officeart/2005/8/layout/lProcess1"/>
    <dgm:cxn modelId="{8409A233-D6DE-437C-90FB-78D86B4C7CD6}" type="presParOf" srcId="{E06D0093-097F-40E5-9637-66907FDCE4B0}" destId="{39D47784-E6B9-48E1-BDB2-61D823B90EDB}" srcOrd="0" destOrd="0" presId="urn:microsoft.com/office/officeart/2005/8/layout/lProcess1"/>
    <dgm:cxn modelId="{06C4EC9D-8003-40C4-B913-86F75AC45507}" type="presParOf" srcId="{E06D0093-097F-40E5-9637-66907FDCE4B0}" destId="{C58EF2EE-2073-4F35-9925-AAFAF6C1AA4B}" srcOrd="1" destOrd="0" presId="urn:microsoft.com/office/officeart/2005/8/layout/lProcess1"/>
    <dgm:cxn modelId="{877B294C-AA9F-4A90-96AB-371047040875}" type="presParOf" srcId="{E06D0093-097F-40E5-9637-66907FDCE4B0}" destId="{0CED1AC1-3A48-4F81-9775-E7D8EA868983}" srcOrd="2" destOrd="0" presId="urn:microsoft.com/office/officeart/2005/8/layout/lProcess1"/>
    <dgm:cxn modelId="{0331AE5C-6448-4223-B97C-1D3A0BEC04F9}" type="presParOf" srcId="{E06D0093-097F-40E5-9637-66907FDCE4B0}" destId="{150B3773-E412-4FA7-867D-C252305DB487}" srcOrd="3" destOrd="0" presId="urn:microsoft.com/office/officeart/2005/8/layout/lProcess1"/>
    <dgm:cxn modelId="{A1FD855A-8887-4FBA-A58F-0167A95901DE}" type="presParOf" srcId="{E06D0093-097F-40E5-9637-66907FDCE4B0}" destId="{DC6B6EFF-0BA5-485D-A5BA-B769529C89C6}" srcOrd="4" destOrd="0" presId="urn:microsoft.com/office/officeart/2005/8/layout/lProcess1"/>
    <dgm:cxn modelId="{96ED0BDE-F352-40BE-B4E5-9F460AF23CA2}" type="presParOf" srcId="{E06D0093-097F-40E5-9637-66907FDCE4B0}" destId="{781F29C0-A34B-4F62-9769-1FC9502DE085}" srcOrd="5" destOrd="0" presId="urn:microsoft.com/office/officeart/2005/8/layout/lProcess1"/>
    <dgm:cxn modelId="{86E11D5F-C98F-4E68-8791-7B7250B10054}" type="presParOf" srcId="{E06D0093-097F-40E5-9637-66907FDCE4B0}" destId="{B77B6142-970D-471E-8CA5-1645F482E9E2}" srcOrd="6" destOrd="0" presId="urn:microsoft.com/office/officeart/2005/8/layout/lProcess1"/>
    <dgm:cxn modelId="{8D1675F4-90AB-41BE-A660-366F4DCFB013}" type="presParOf" srcId="{E06D0093-097F-40E5-9637-66907FDCE4B0}" destId="{F8BFB86C-F180-4194-A8A3-E723A588A4F2}" srcOrd="7" destOrd="0" presId="urn:microsoft.com/office/officeart/2005/8/layout/lProcess1"/>
    <dgm:cxn modelId="{B9435D97-EFA4-459B-AF39-C571C452807B}" type="presParOf" srcId="{E06D0093-097F-40E5-9637-66907FDCE4B0}" destId="{BA3161D4-4547-4035-86B6-B1B4E17A9A7D}" srcOrd="8" destOrd="0" presId="urn:microsoft.com/office/officeart/2005/8/layout/lProcess1"/>
    <dgm:cxn modelId="{E1E0B9E9-023C-404A-A934-DAC7E4007C0E}" type="presParOf" srcId="{20D977DB-4504-4BE8-A528-6BD6523D267A}" destId="{B4BD3C31-66E5-4D61-888A-95E3CD02226E}" srcOrd="3" destOrd="0" presId="urn:microsoft.com/office/officeart/2005/8/layout/lProcess1"/>
    <dgm:cxn modelId="{3EEE3D7D-7ACA-41E9-9D75-4FBF8ACD4A93}" type="presParOf" srcId="{20D977DB-4504-4BE8-A528-6BD6523D267A}" destId="{FCCBA8F1-87C7-4FBF-B2EC-040640FD187A}" srcOrd="4" destOrd="0" presId="urn:microsoft.com/office/officeart/2005/8/layout/lProcess1"/>
    <dgm:cxn modelId="{C20CA27C-3DD0-4507-9142-17BD51E62F1B}" type="presParOf" srcId="{FCCBA8F1-87C7-4FBF-B2EC-040640FD187A}" destId="{281BE9AB-3B4A-442A-8AB9-E07A16FF560F}" srcOrd="0" destOrd="0" presId="urn:microsoft.com/office/officeart/2005/8/layout/lProcess1"/>
    <dgm:cxn modelId="{F58C388C-DF62-4730-A037-CF5491267644}" type="presParOf" srcId="{FCCBA8F1-87C7-4FBF-B2EC-040640FD187A}" destId="{DA729C31-D7BC-466F-ADA4-938804A72732}" srcOrd="1" destOrd="0" presId="urn:microsoft.com/office/officeart/2005/8/layout/lProcess1"/>
    <dgm:cxn modelId="{D75A1C05-9D0A-4B70-AFAC-4F172657C49E}" type="presParOf" srcId="{FCCBA8F1-87C7-4FBF-B2EC-040640FD187A}" destId="{B5A918FF-48D1-4E7C-9427-5E08BEAB8695}" srcOrd="2" destOrd="0" presId="urn:microsoft.com/office/officeart/2005/8/layout/lProcess1"/>
    <dgm:cxn modelId="{505B2AA4-02DC-4F14-B95E-89FF4FBF1C97}" type="presParOf" srcId="{FCCBA8F1-87C7-4FBF-B2EC-040640FD187A}" destId="{5AF7D1FA-B951-4D08-872D-E089683164B7}" srcOrd="3" destOrd="0" presId="urn:microsoft.com/office/officeart/2005/8/layout/lProcess1"/>
    <dgm:cxn modelId="{280446D5-F3F6-47FE-BB6B-D2448EB6673D}" type="presParOf" srcId="{FCCBA8F1-87C7-4FBF-B2EC-040640FD187A}" destId="{45FF77C6-3B42-45CE-8252-978F7CA3EFD5}" srcOrd="4" destOrd="0" presId="urn:microsoft.com/office/officeart/2005/8/layout/lProcess1"/>
    <dgm:cxn modelId="{6461CE41-E589-4B66-AA19-1DF4BED2BE8C}" type="presParOf" srcId="{20D977DB-4504-4BE8-A528-6BD6523D267A}" destId="{2B54C28D-5AD3-418A-9A00-07CE9342F57F}" srcOrd="5" destOrd="0" presId="urn:microsoft.com/office/officeart/2005/8/layout/lProcess1"/>
    <dgm:cxn modelId="{A3A3E777-B554-47D2-85AC-3A449E1ACAFD}" type="presParOf" srcId="{20D977DB-4504-4BE8-A528-6BD6523D267A}" destId="{18B6F4FA-0494-4FDD-96A8-CC9EF71DACB0}" srcOrd="6" destOrd="0" presId="urn:microsoft.com/office/officeart/2005/8/layout/lProcess1"/>
    <dgm:cxn modelId="{97ADA05D-0972-47A1-9F2A-A736F0893D5D}" type="presParOf" srcId="{18B6F4FA-0494-4FDD-96A8-CC9EF71DACB0}" destId="{C5D0A8D9-A931-4F9B-BC60-C9395D83A724}" srcOrd="0" destOrd="0" presId="urn:microsoft.com/office/officeart/2005/8/layout/lProcess1"/>
    <dgm:cxn modelId="{FC1F909D-2732-4C4F-BB8A-EDFBF734E2D7}" type="presParOf" srcId="{18B6F4FA-0494-4FDD-96A8-CC9EF71DACB0}" destId="{26298F78-75F1-4C7A-A948-C0218B29894D}" srcOrd="1" destOrd="0" presId="urn:microsoft.com/office/officeart/2005/8/layout/lProcess1"/>
    <dgm:cxn modelId="{9A35F8CE-C6C6-44EA-96D6-E25AE4AB85FE}" type="presParOf" srcId="{18B6F4FA-0494-4FDD-96A8-CC9EF71DACB0}" destId="{967E14AE-1210-4772-A5D5-C99036BD67FB}" srcOrd="2" destOrd="0" presId="urn:microsoft.com/office/officeart/2005/8/layout/lProcess1"/>
    <dgm:cxn modelId="{2F7E5547-60E6-4D73-8D87-F465C598E1D5}" type="presParOf" srcId="{18B6F4FA-0494-4FDD-96A8-CC9EF71DACB0}" destId="{76A86F7D-25D5-4CDB-9E85-E7A72C1FF0B0}" srcOrd="3" destOrd="0" presId="urn:microsoft.com/office/officeart/2005/8/layout/lProcess1"/>
    <dgm:cxn modelId="{6C88E33D-7444-44AC-9A82-218FDFD7CC6B}" type="presParOf" srcId="{18B6F4FA-0494-4FDD-96A8-CC9EF71DACB0}" destId="{1262EEC6-82C5-4A22-912F-498369BD42D5}" srcOrd="4" destOrd="0" presId="urn:microsoft.com/office/officeart/2005/8/layout/lProcess1"/>
    <dgm:cxn modelId="{36275652-49BE-4EC4-BEF9-0413B74D6BDA}" type="presParOf" srcId="{20D977DB-4504-4BE8-A528-6BD6523D267A}" destId="{A5D234F6-0E77-437F-80BC-390AF8D245BE}" srcOrd="7" destOrd="0" presId="urn:microsoft.com/office/officeart/2005/8/layout/lProcess1"/>
    <dgm:cxn modelId="{EDA476D2-DC8F-4005-AD67-C43EAE2DBA5B}" type="presParOf" srcId="{20D977DB-4504-4BE8-A528-6BD6523D267A}" destId="{F5FFF7F7-9469-4522-98FD-40BF661F1818}" srcOrd="8" destOrd="0" presId="urn:microsoft.com/office/officeart/2005/8/layout/lProcess1"/>
    <dgm:cxn modelId="{96E7BDB0-4226-44C4-BBBF-FE8A96536689}" type="presParOf" srcId="{F5FFF7F7-9469-4522-98FD-40BF661F1818}" destId="{B2C27554-A321-4745-8728-508975032B3B}" srcOrd="0" destOrd="0" presId="urn:microsoft.com/office/officeart/2005/8/layout/lProcess1"/>
    <dgm:cxn modelId="{D4A70615-3195-4979-A32E-F1355AB9600C}" type="presParOf" srcId="{F5FFF7F7-9469-4522-98FD-40BF661F1818}" destId="{B7893AD2-61C4-4866-9550-8B469F1924F9}" srcOrd="1" destOrd="0" presId="urn:microsoft.com/office/officeart/2005/8/layout/lProcess1"/>
    <dgm:cxn modelId="{2861326D-7DE1-4F89-AFCC-22ABC6B313B3}" type="presParOf" srcId="{F5FFF7F7-9469-4522-98FD-40BF661F1818}" destId="{7F7292A9-67AB-4D22-893B-19FFFBD1CFC7}" srcOrd="2" destOrd="0" presId="urn:microsoft.com/office/officeart/2005/8/layout/lProcess1"/>
    <dgm:cxn modelId="{C7341257-3E1E-45C7-A027-361393D72E29}" type="presParOf" srcId="{F5FFF7F7-9469-4522-98FD-40BF661F1818}" destId="{6AA3075D-9FC7-46DB-8794-4EF525C89A25}" srcOrd="3" destOrd="0" presId="urn:microsoft.com/office/officeart/2005/8/layout/lProcess1"/>
    <dgm:cxn modelId="{24929803-8FA6-4FFF-A8C1-4C69842E8776}" type="presParOf" srcId="{F5FFF7F7-9469-4522-98FD-40BF661F1818}" destId="{30C855CE-CC11-4C33-899E-882D3D550A3A}" srcOrd="4" destOrd="0" presId="urn:microsoft.com/office/officeart/2005/8/layout/lProcess1"/>
    <dgm:cxn modelId="{802C2ABA-ABE4-4C92-AEDC-ADACBF3C33E7}" type="presParOf" srcId="{20D977DB-4504-4BE8-A528-6BD6523D267A}" destId="{DA8185F6-1048-4B48-9F22-F95C4ECDC561}" srcOrd="9" destOrd="0" presId="urn:microsoft.com/office/officeart/2005/8/layout/lProcess1"/>
    <dgm:cxn modelId="{D9FDB660-A1F0-4E71-AEBB-A50D30D33BC1}" type="presParOf" srcId="{20D977DB-4504-4BE8-A528-6BD6523D267A}" destId="{6487EDC5-7369-4954-BCC0-9057477F3F5D}" srcOrd="10" destOrd="0" presId="urn:microsoft.com/office/officeart/2005/8/layout/lProcess1"/>
    <dgm:cxn modelId="{C7D25DA0-9706-450D-85B3-339F1A757BBC}" type="presParOf" srcId="{6487EDC5-7369-4954-BCC0-9057477F3F5D}" destId="{31AF1000-C31F-4F99-9728-72150AED4E53}" srcOrd="0" destOrd="0" presId="urn:microsoft.com/office/officeart/2005/8/layout/lProcess1"/>
    <dgm:cxn modelId="{3053CDD9-C431-4D0D-82F5-CD028979068A}" type="presParOf" srcId="{6487EDC5-7369-4954-BCC0-9057477F3F5D}" destId="{224EEFC6-0D1A-492A-AE50-CCAB96882160}" srcOrd="1" destOrd="0" presId="urn:microsoft.com/office/officeart/2005/8/layout/lProcess1"/>
    <dgm:cxn modelId="{97CCCFD0-DDCD-4CAB-A140-D0C6D230D5B8}" type="presParOf" srcId="{6487EDC5-7369-4954-BCC0-9057477F3F5D}" destId="{CF541205-1B28-4B02-BF1D-E315BD65CAF2}"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B1C18-3192-4348-ADC3-CD14CE96767C}">
      <dsp:nvSpPr>
        <dsp:cNvPr id="0" name=""/>
        <dsp:cNvSpPr/>
      </dsp:nvSpPr>
      <dsp:spPr>
        <a:xfrm>
          <a:off x="1745574" y="470843"/>
          <a:ext cx="1623209" cy="105508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1400" b="1" i="0" kern="1200" dirty="0" smtClean="0">
              <a:solidFill>
                <a:schemeClr val="tx1"/>
              </a:solidFill>
              <a:latin typeface="Times New Roman" panose="02020603050405020304" pitchFamily="18" charset="0"/>
              <a:cs typeface="Times New Roman" panose="02020603050405020304" pitchFamily="18" charset="0"/>
            </a:rPr>
            <a:t>Derrama laboral</a:t>
          </a:r>
        </a:p>
      </dsp:txBody>
      <dsp:txXfrm>
        <a:off x="1797079" y="522348"/>
        <a:ext cx="1520199" cy="952076"/>
      </dsp:txXfrm>
    </dsp:sp>
    <dsp:sp modelId="{5599AD0E-F21D-4B60-A07C-FFDA78A36D1E}">
      <dsp:nvSpPr>
        <dsp:cNvPr id="0" name=""/>
        <dsp:cNvSpPr/>
      </dsp:nvSpPr>
      <dsp:spPr>
        <a:xfrm>
          <a:off x="812366" y="998387"/>
          <a:ext cx="3489625" cy="3489625"/>
        </a:xfrm>
        <a:custGeom>
          <a:avLst/>
          <a:gdLst/>
          <a:ahLst/>
          <a:cxnLst/>
          <a:rect l="0" t="0" r="0" b="0"/>
          <a:pathLst>
            <a:path>
              <a:moveTo>
                <a:pt x="2568136" y="206466"/>
              </a:moveTo>
              <a:arcTo wR="1744812" hR="1744812" stAng="17889342" swAng="262859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403528-70BA-4B6A-BF0E-5B285D48661D}">
      <dsp:nvSpPr>
        <dsp:cNvPr id="0" name=""/>
        <dsp:cNvSpPr/>
      </dsp:nvSpPr>
      <dsp:spPr>
        <a:xfrm>
          <a:off x="3490387" y="2215656"/>
          <a:ext cx="1623209" cy="1055086"/>
        </a:xfrm>
        <a:prstGeom prst="roundRect">
          <a:avLst/>
        </a:prstGeom>
        <a:solidFill>
          <a:schemeClr val="accent3">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1400" b="1" i="0" kern="1200" dirty="0" smtClean="0">
              <a:solidFill>
                <a:schemeClr val="tx1"/>
              </a:solidFill>
              <a:latin typeface="Times New Roman" panose="02020603050405020304" pitchFamily="18" charset="0"/>
              <a:cs typeface="Times New Roman" panose="02020603050405020304" pitchFamily="18" charset="0"/>
            </a:rPr>
            <a:t>Derrama en redes de negocios</a:t>
          </a:r>
        </a:p>
      </dsp:txBody>
      <dsp:txXfrm>
        <a:off x="3541892" y="2267161"/>
        <a:ext cx="1520199" cy="952076"/>
      </dsp:txXfrm>
    </dsp:sp>
    <dsp:sp modelId="{425A6061-6E5D-4D86-866B-065C5B6CB710}">
      <dsp:nvSpPr>
        <dsp:cNvPr id="0" name=""/>
        <dsp:cNvSpPr/>
      </dsp:nvSpPr>
      <dsp:spPr>
        <a:xfrm>
          <a:off x="812366" y="998387"/>
          <a:ext cx="3489625" cy="3489625"/>
        </a:xfrm>
        <a:custGeom>
          <a:avLst/>
          <a:gdLst/>
          <a:ahLst/>
          <a:cxnLst/>
          <a:rect l="0" t="0" r="0" b="0"/>
          <a:pathLst>
            <a:path>
              <a:moveTo>
                <a:pt x="3404335" y="2283661"/>
              </a:moveTo>
              <a:arcTo wR="1744812" hR="1744812" stAng="1079320" swAng="2340254"/>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AB4667-629C-41EB-BF77-8BD73975A25F}">
      <dsp:nvSpPr>
        <dsp:cNvPr id="0" name=""/>
        <dsp:cNvSpPr/>
      </dsp:nvSpPr>
      <dsp:spPr>
        <a:xfrm>
          <a:off x="1616683" y="3960469"/>
          <a:ext cx="1880991" cy="105508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1400" b="1" i="0" kern="1200" dirty="0" smtClean="0">
              <a:solidFill>
                <a:schemeClr val="tx1"/>
              </a:solidFill>
              <a:latin typeface="Times New Roman" panose="02020603050405020304" pitchFamily="18" charset="0"/>
              <a:cs typeface="Times New Roman" panose="02020603050405020304" pitchFamily="18" charset="0"/>
            </a:rPr>
            <a:t>Derrama en competitividad</a:t>
          </a:r>
        </a:p>
      </dsp:txBody>
      <dsp:txXfrm>
        <a:off x="1668188" y="4011974"/>
        <a:ext cx="1777981" cy="952076"/>
      </dsp:txXfrm>
    </dsp:sp>
    <dsp:sp modelId="{AFA0F670-DB66-415D-880C-DA7255F5EFC1}">
      <dsp:nvSpPr>
        <dsp:cNvPr id="0" name=""/>
        <dsp:cNvSpPr/>
      </dsp:nvSpPr>
      <dsp:spPr>
        <a:xfrm>
          <a:off x="812366" y="998387"/>
          <a:ext cx="3489625" cy="3489625"/>
        </a:xfrm>
        <a:custGeom>
          <a:avLst/>
          <a:gdLst/>
          <a:ahLst/>
          <a:cxnLst/>
          <a:rect l="0" t="0" r="0" b="0"/>
          <a:pathLst>
            <a:path>
              <a:moveTo>
                <a:pt x="794338" y="3208018"/>
              </a:moveTo>
              <a:arcTo wR="1744812" hR="1744812" stAng="7380427" swAng="2340254"/>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B09FAF-0A17-4180-90AC-C0DFB636DA69}">
      <dsp:nvSpPr>
        <dsp:cNvPr id="0" name=""/>
        <dsp:cNvSpPr/>
      </dsp:nvSpPr>
      <dsp:spPr>
        <a:xfrm>
          <a:off x="761" y="2215656"/>
          <a:ext cx="1623209" cy="105508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i="0" kern="1200" dirty="0" smtClean="0">
              <a:solidFill>
                <a:schemeClr val="tx1"/>
              </a:solidFill>
              <a:latin typeface="Times New Roman" panose="02020603050405020304" pitchFamily="18" charset="0"/>
              <a:cs typeface="Times New Roman" panose="02020603050405020304" pitchFamily="18" charset="0"/>
            </a:rPr>
            <a:t>Derramas por bienestar al consumidor</a:t>
          </a:r>
          <a:endParaRPr lang="es-MX" sz="1400" b="1" i="0" kern="1200" dirty="0">
            <a:solidFill>
              <a:schemeClr val="tx1"/>
            </a:solidFill>
            <a:latin typeface="Times New Roman" panose="02020603050405020304" pitchFamily="18" charset="0"/>
            <a:cs typeface="Times New Roman" panose="02020603050405020304" pitchFamily="18" charset="0"/>
          </a:endParaRPr>
        </a:p>
      </dsp:txBody>
      <dsp:txXfrm>
        <a:off x="52266" y="2267161"/>
        <a:ext cx="1520199" cy="952076"/>
      </dsp:txXfrm>
    </dsp:sp>
    <dsp:sp modelId="{75EC5F5A-8583-48CC-A6B6-EADCFF0380B3}">
      <dsp:nvSpPr>
        <dsp:cNvPr id="0" name=""/>
        <dsp:cNvSpPr/>
      </dsp:nvSpPr>
      <dsp:spPr>
        <a:xfrm>
          <a:off x="812366" y="998387"/>
          <a:ext cx="3489625" cy="3489625"/>
        </a:xfrm>
        <a:custGeom>
          <a:avLst/>
          <a:gdLst/>
          <a:ahLst/>
          <a:cxnLst/>
          <a:rect l="0" t="0" r="0" b="0"/>
          <a:pathLst>
            <a:path>
              <a:moveTo>
                <a:pt x="85720" y="1204641"/>
              </a:moveTo>
              <a:arcTo wR="1744812" hR="1744812" stAng="11882061" swAng="2628598"/>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1A4C9-425C-420B-99BF-785555026BE0}">
      <dsp:nvSpPr>
        <dsp:cNvPr id="0" name=""/>
        <dsp:cNvSpPr/>
      </dsp:nvSpPr>
      <dsp:spPr>
        <a:xfrm>
          <a:off x="4206922" y="1252996"/>
          <a:ext cx="3294887" cy="381226"/>
        </a:xfrm>
        <a:custGeom>
          <a:avLst/>
          <a:gdLst/>
          <a:ahLst/>
          <a:cxnLst/>
          <a:rect l="0" t="0" r="0" b="0"/>
          <a:pathLst>
            <a:path>
              <a:moveTo>
                <a:pt x="0" y="0"/>
              </a:moveTo>
              <a:lnTo>
                <a:pt x="0" y="190613"/>
              </a:lnTo>
              <a:lnTo>
                <a:pt x="3294887" y="190613"/>
              </a:lnTo>
              <a:lnTo>
                <a:pt x="3294887" y="38122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4CAC0-6B40-48F8-8F50-FCAF03D4BBE4}">
      <dsp:nvSpPr>
        <dsp:cNvPr id="0" name=""/>
        <dsp:cNvSpPr/>
      </dsp:nvSpPr>
      <dsp:spPr>
        <a:xfrm>
          <a:off x="4206922" y="1252996"/>
          <a:ext cx="1098295" cy="381226"/>
        </a:xfrm>
        <a:custGeom>
          <a:avLst/>
          <a:gdLst/>
          <a:ahLst/>
          <a:cxnLst/>
          <a:rect l="0" t="0" r="0" b="0"/>
          <a:pathLst>
            <a:path>
              <a:moveTo>
                <a:pt x="0" y="0"/>
              </a:moveTo>
              <a:lnTo>
                <a:pt x="0" y="190613"/>
              </a:lnTo>
              <a:lnTo>
                <a:pt x="1098295" y="190613"/>
              </a:lnTo>
              <a:lnTo>
                <a:pt x="1098295" y="38122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900A97-990A-4475-AD60-1514E062F0F5}">
      <dsp:nvSpPr>
        <dsp:cNvPr id="0" name=""/>
        <dsp:cNvSpPr/>
      </dsp:nvSpPr>
      <dsp:spPr>
        <a:xfrm>
          <a:off x="3108626" y="1252996"/>
          <a:ext cx="1098295" cy="381226"/>
        </a:xfrm>
        <a:custGeom>
          <a:avLst/>
          <a:gdLst/>
          <a:ahLst/>
          <a:cxnLst/>
          <a:rect l="0" t="0" r="0" b="0"/>
          <a:pathLst>
            <a:path>
              <a:moveTo>
                <a:pt x="1098295" y="0"/>
              </a:moveTo>
              <a:lnTo>
                <a:pt x="1098295" y="190613"/>
              </a:lnTo>
              <a:lnTo>
                <a:pt x="0" y="190613"/>
              </a:lnTo>
              <a:lnTo>
                <a:pt x="0" y="38122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EB8D86-538C-4299-BB26-9BA2E76C5E1B}">
      <dsp:nvSpPr>
        <dsp:cNvPr id="0" name=""/>
        <dsp:cNvSpPr/>
      </dsp:nvSpPr>
      <dsp:spPr>
        <a:xfrm>
          <a:off x="185888" y="2541905"/>
          <a:ext cx="272304" cy="876054"/>
        </a:xfrm>
        <a:custGeom>
          <a:avLst/>
          <a:gdLst/>
          <a:ahLst/>
          <a:cxnLst/>
          <a:rect l="0" t="0" r="0" b="0"/>
          <a:pathLst>
            <a:path>
              <a:moveTo>
                <a:pt x="0" y="0"/>
              </a:moveTo>
              <a:lnTo>
                <a:pt x="0" y="876054"/>
              </a:lnTo>
              <a:lnTo>
                <a:pt x="272304" y="87605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E13EC3-ACD1-401C-89F5-190165E424B4}">
      <dsp:nvSpPr>
        <dsp:cNvPr id="0" name=""/>
        <dsp:cNvSpPr/>
      </dsp:nvSpPr>
      <dsp:spPr>
        <a:xfrm>
          <a:off x="912034" y="1252996"/>
          <a:ext cx="3294887" cy="381226"/>
        </a:xfrm>
        <a:custGeom>
          <a:avLst/>
          <a:gdLst/>
          <a:ahLst/>
          <a:cxnLst/>
          <a:rect l="0" t="0" r="0" b="0"/>
          <a:pathLst>
            <a:path>
              <a:moveTo>
                <a:pt x="3294887" y="0"/>
              </a:moveTo>
              <a:lnTo>
                <a:pt x="3294887" y="190613"/>
              </a:lnTo>
              <a:lnTo>
                <a:pt x="0" y="190613"/>
              </a:lnTo>
              <a:lnTo>
                <a:pt x="0" y="38122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9C0C35-4EF1-4BF1-BF40-58DFF8DB629A}">
      <dsp:nvSpPr>
        <dsp:cNvPr id="0" name=""/>
        <dsp:cNvSpPr/>
      </dsp:nvSpPr>
      <dsp:spPr>
        <a:xfrm>
          <a:off x="3299239" y="345313"/>
          <a:ext cx="1815365" cy="90768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b="1" kern="1200" dirty="0" smtClean="0">
              <a:solidFill>
                <a:schemeClr val="tx1"/>
              </a:solidFill>
              <a:latin typeface="Times New Roman" panose="02020603050405020304" pitchFamily="18" charset="0"/>
              <a:cs typeface="Times New Roman" panose="02020603050405020304" pitchFamily="18" charset="0"/>
            </a:rPr>
            <a:t>SHCP</a:t>
          </a:r>
          <a:r>
            <a:rPr lang="es-ES" sz="1900" kern="1200" dirty="0" smtClean="0">
              <a:solidFill>
                <a:schemeClr val="tx1"/>
              </a:solidFill>
              <a:latin typeface="Times New Roman" panose="02020603050405020304" pitchFamily="18" charset="0"/>
              <a:cs typeface="Times New Roman" panose="02020603050405020304" pitchFamily="18" charset="0"/>
            </a:rPr>
            <a:t> </a:t>
          </a:r>
        </a:p>
        <a:p>
          <a:pPr lvl="0" algn="ctr" defTabSz="844550">
            <a:lnSpc>
              <a:spcPct val="90000"/>
            </a:lnSpc>
            <a:spcBef>
              <a:spcPct val="0"/>
            </a:spcBef>
            <a:spcAft>
              <a:spcPct val="35000"/>
            </a:spcAft>
          </a:pPr>
          <a:r>
            <a:rPr lang="es-ES" sz="1900" kern="1200" dirty="0" smtClean="0">
              <a:solidFill>
                <a:schemeClr val="tx1"/>
              </a:solidFill>
              <a:latin typeface="Times New Roman" panose="02020603050405020304" pitchFamily="18" charset="0"/>
              <a:cs typeface="Times New Roman" panose="02020603050405020304" pitchFamily="18" charset="0"/>
            </a:rPr>
            <a:t>Preside y tiene voto de calidad</a:t>
          </a:r>
          <a:endParaRPr lang="es-ES" sz="1900" kern="1200" dirty="0">
            <a:solidFill>
              <a:schemeClr val="tx1"/>
            </a:solidFill>
            <a:latin typeface="Times New Roman" panose="02020603050405020304" pitchFamily="18" charset="0"/>
            <a:cs typeface="Times New Roman" panose="02020603050405020304" pitchFamily="18" charset="0"/>
          </a:endParaRPr>
        </a:p>
      </dsp:txBody>
      <dsp:txXfrm>
        <a:off x="3299239" y="345313"/>
        <a:ext cx="1815365" cy="907682"/>
      </dsp:txXfrm>
    </dsp:sp>
    <dsp:sp modelId="{C0D88EE3-3C49-40D7-B624-8FD54AB8089C}">
      <dsp:nvSpPr>
        <dsp:cNvPr id="0" name=""/>
        <dsp:cNvSpPr/>
      </dsp:nvSpPr>
      <dsp:spPr>
        <a:xfrm>
          <a:off x="4352" y="1634222"/>
          <a:ext cx="1815365" cy="90768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b="1" kern="1200" smtClean="0">
              <a:solidFill>
                <a:schemeClr val="tx1"/>
              </a:solidFill>
              <a:latin typeface="Times New Roman" panose="02020603050405020304" pitchFamily="18" charset="0"/>
              <a:cs typeface="Times New Roman" panose="02020603050405020304" pitchFamily="18" charset="0"/>
            </a:rPr>
            <a:t>CONACyT</a:t>
          </a:r>
          <a:endParaRPr lang="es-ES" sz="1900" b="1" kern="1200" dirty="0" smtClean="0">
            <a:solidFill>
              <a:schemeClr val="tx1"/>
            </a:solidFill>
            <a:latin typeface="Times New Roman" panose="02020603050405020304" pitchFamily="18" charset="0"/>
            <a:cs typeface="Times New Roman" panose="02020603050405020304" pitchFamily="18" charset="0"/>
          </a:endParaRPr>
        </a:p>
      </dsp:txBody>
      <dsp:txXfrm>
        <a:off x="4352" y="1634222"/>
        <a:ext cx="1815365" cy="907682"/>
      </dsp:txXfrm>
    </dsp:sp>
    <dsp:sp modelId="{71E4A878-B408-4FBD-B559-C65804378440}">
      <dsp:nvSpPr>
        <dsp:cNvPr id="0" name=""/>
        <dsp:cNvSpPr/>
      </dsp:nvSpPr>
      <dsp:spPr>
        <a:xfrm>
          <a:off x="458193" y="2923132"/>
          <a:ext cx="1995757" cy="98965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kern="1200" smtClean="0">
              <a:solidFill>
                <a:schemeClr val="tx1"/>
              </a:solidFill>
              <a:latin typeface="Times New Roman" panose="02020603050405020304" pitchFamily="18" charset="0"/>
              <a:cs typeface="Times New Roman" panose="02020603050405020304" pitchFamily="18" charset="0"/>
            </a:rPr>
            <a:t>Secretaría Técnica</a:t>
          </a:r>
          <a:endParaRPr lang="es-MX" sz="1900" kern="1200" dirty="0">
            <a:solidFill>
              <a:schemeClr val="tx1"/>
            </a:solidFill>
            <a:latin typeface="Times New Roman" panose="02020603050405020304" pitchFamily="18" charset="0"/>
            <a:cs typeface="Times New Roman" panose="02020603050405020304" pitchFamily="18" charset="0"/>
          </a:endParaRPr>
        </a:p>
      </dsp:txBody>
      <dsp:txXfrm>
        <a:off x="458193" y="2923132"/>
        <a:ext cx="1995757" cy="989655"/>
      </dsp:txXfrm>
    </dsp:sp>
    <dsp:sp modelId="{F027368C-DDE7-4383-BE5E-F7883F2F5B0C}">
      <dsp:nvSpPr>
        <dsp:cNvPr id="0" name=""/>
        <dsp:cNvSpPr/>
      </dsp:nvSpPr>
      <dsp:spPr>
        <a:xfrm>
          <a:off x="2200944" y="1634222"/>
          <a:ext cx="1815365" cy="90768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b="1" kern="1200" smtClean="0">
              <a:solidFill>
                <a:schemeClr val="tx1"/>
              </a:solidFill>
              <a:latin typeface="Times New Roman" panose="02020603050405020304" pitchFamily="18" charset="0"/>
              <a:cs typeface="Times New Roman" panose="02020603050405020304" pitchFamily="18" charset="0"/>
            </a:rPr>
            <a:t>Secretaría de Economía</a:t>
          </a:r>
          <a:endParaRPr lang="es-ES" sz="1900" b="1" kern="1200" dirty="0">
            <a:solidFill>
              <a:schemeClr val="tx1"/>
            </a:solidFill>
            <a:latin typeface="Times New Roman" panose="02020603050405020304" pitchFamily="18" charset="0"/>
            <a:cs typeface="Times New Roman" panose="02020603050405020304" pitchFamily="18" charset="0"/>
          </a:endParaRPr>
        </a:p>
      </dsp:txBody>
      <dsp:txXfrm>
        <a:off x="2200944" y="1634222"/>
        <a:ext cx="1815365" cy="907682"/>
      </dsp:txXfrm>
    </dsp:sp>
    <dsp:sp modelId="{DAD62A5E-2FBD-45CF-BE2D-A9E972AB0509}">
      <dsp:nvSpPr>
        <dsp:cNvPr id="0" name=""/>
        <dsp:cNvSpPr/>
      </dsp:nvSpPr>
      <dsp:spPr>
        <a:xfrm>
          <a:off x="4397535" y="1634222"/>
          <a:ext cx="1815365" cy="90768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b="1" kern="1200" smtClean="0">
              <a:solidFill>
                <a:schemeClr val="tx1"/>
              </a:solidFill>
              <a:latin typeface="Times New Roman" panose="02020603050405020304" pitchFamily="18" charset="0"/>
              <a:cs typeface="Times New Roman" panose="02020603050405020304" pitchFamily="18" charset="0"/>
            </a:rPr>
            <a:t>Presidencia de México</a:t>
          </a:r>
          <a:endParaRPr lang="es-ES" sz="1900" b="1" kern="1200" dirty="0">
            <a:solidFill>
              <a:schemeClr val="tx1"/>
            </a:solidFill>
            <a:latin typeface="Times New Roman" panose="02020603050405020304" pitchFamily="18" charset="0"/>
            <a:cs typeface="Times New Roman" panose="02020603050405020304" pitchFamily="18" charset="0"/>
          </a:endParaRPr>
        </a:p>
      </dsp:txBody>
      <dsp:txXfrm>
        <a:off x="4397535" y="1634222"/>
        <a:ext cx="1815365" cy="907682"/>
      </dsp:txXfrm>
    </dsp:sp>
    <dsp:sp modelId="{5B3108E9-FE24-4526-BBB3-D97E0763D7F0}">
      <dsp:nvSpPr>
        <dsp:cNvPr id="0" name=""/>
        <dsp:cNvSpPr/>
      </dsp:nvSpPr>
      <dsp:spPr>
        <a:xfrm>
          <a:off x="6594127" y="1634222"/>
          <a:ext cx="1815365" cy="90768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b="1" kern="1200" smtClean="0">
              <a:solidFill>
                <a:schemeClr val="tx1"/>
              </a:solidFill>
              <a:latin typeface="Times New Roman" panose="02020603050405020304" pitchFamily="18" charset="0"/>
              <a:cs typeface="Times New Roman" panose="02020603050405020304" pitchFamily="18" charset="0"/>
            </a:rPr>
            <a:t>SAT</a:t>
          </a:r>
          <a:endParaRPr lang="es-ES" sz="1900" b="1" kern="1200" dirty="0">
            <a:solidFill>
              <a:schemeClr val="tx1"/>
            </a:solidFill>
            <a:latin typeface="Times New Roman" panose="02020603050405020304" pitchFamily="18" charset="0"/>
            <a:cs typeface="Times New Roman" panose="02020603050405020304" pitchFamily="18" charset="0"/>
          </a:endParaRPr>
        </a:p>
      </dsp:txBody>
      <dsp:txXfrm>
        <a:off x="6594127" y="1634222"/>
        <a:ext cx="1815365" cy="9076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2902-A51E-41AE-B51D-DA3CCF202C45}">
      <dsp:nvSpPr>
        <dsp:cNvPr id="0" name=""/>
        <dsp:cNvSpPr/>
      </dsp:nvSpPr>
      <dsp:spPr>
        <a:xfrm>
          <a:off x="1184917" y="0"/>
          <a:ext cx="3102627" cy="186157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kern="1200" smtClean="0">
              <a:ln/>
              <a:solidFill>
                <a:schemeClr val="tx1"/>
              </a:solidFill>
              <a:latin typeface="Times New Roman" panose="02020603050405020304" pitchFamily="18" charset="0"/>
              <a:cs typeface="Times New Roman" panose="02020603050405020304" pitchFamily="18" charset="0"/>
            </a:rPr>
            <a:t>El monto total del estímulo a distribuir entre los aspirantes  no excederá 1,500 millones de pesos por cada ejercicio fiscal.</a:t>
          </a:r>
          <a:endParaRPr lang="es-ES" sz="2100" kern="1200" dirty="0">
            <a:solidFill>
              <a:schemeClr val="tx1"/>
            </a:solidFill>
            <a:latin typeface="Times New Roman" panose="02020603050405020304" pitchFamily="18" charset="0"/>
            <a:cs typeface="Times New Roman" panose="02020603050405020304" pitchFamily="18" charset="0"/>
          </a:endParaRPr>
        </a:p>
      </dsp:txBody>
      <dsp:txXfrm>
        <a:off x="1184917" y="0"/>
        <a:ext cx="3102627" cy="1861576"/>
      </dsp:txXfrm>
    </dsp:sp>
    <dsp:sp modelId="{9517D7E9-FE1C-4555-8527-C55581963716}">
      <dsp:nvSpPr>
        <dsp:cNvPr id="0" name=""/>
        <dsp:cNvSpPr/>
      </dsp:nvSpPr>
      <dsp:spPr>
        <a:xfrm>
          <a:off x="4598615" y="2195"/>
          <a:ext cx="3102627" cy="186157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kern="1200" smtClean="0">
              <a:ln/>
              <a:solidFill>
                <a:schemeClr val="tx1"/>
              </a:solidFill>
              <a:latin typeface="Times New Roman" panose="02020603050405020304" pitchFamily="18" charset="0"/>
              <a:cs typeface="Times New Roman" panose="02020603050405020304" pitchFamily="18" charset="0"/>
            </a:rPr>
            <a:t>El estímulo autorizado no excederá 50 millones de pesos por contribuyente por ejercicio fiscal.</a:t>
          </a:r>
          <a:endParaRPr lang="es-ES" sz="2100" kern="1200" dirty="0">
            <a:ln/>
            <a:solidFill>
              <a:schemeClr val="tx1"/>
            </a:solidFill>
            <a:latin typeface="Times New Roman" panose="02020603050405020304" pitchFamily="18" charset="0"/>
            <a:cs typeface="Times New Roman" panose="02020603050405020304" pitchFamily="18" charset="0"/>
          </a:endParaRPr>
        </a:p>
      </dsp:txBody>
      <dsp:txXfrm>
        <a:off x="4598615" y="2195"/>
        <a:ext cx="3102627" cy="1861576"/>
      </dsp:txXfrm>
    </dsp:sp>
    <dsp:sp modelId="{F4BF688A-CB5F-49AC-83ED-71C3567E1C5B}">
      <dsp:nvSpPr>
        <dsp:cNvPr id="0" name=""/>
        <dsp:cNvSpPr/>
      </dsp:nvSpPr>
      <dsp:spPr>
        <a:xfrm>
          <a:off x="1185724" y="2174035"/>
          <a:ext cx="3102627" cy="186157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kern="1200" dirty="0" smtClean="0">
              <a:solidFill>
                <a:schemeClr val="tx1"/>
              </a:solidFill>
              <a:latin typeface="Times New Roman" panose="02020603050405020304" pitchFamily="18" charset="0"/>
              <a:cs typeface="Times New Roman" panose="02020603050405020304" pitchFamily="18" charset="0"/>
            </a:rPr>
            <a:t>Se podrá hacer uso del crédito fiscal hasta por 10 años.</a:t>
          </a:r>
          <a:endParaRPr lang="es-ES" sz="2100" kern="1200" dirty="0">
            <a:solidFill>
              <a:schemeClr val="tx1"/>
            </a:solidFill>
            <a:latin typeface="Times New Roman" panose="02020603050405020304" pitchFamily="18" charset="0"/>
            <a:cs typeface="Times New Roman" panose="02020603050405020304" pitchFamily="18" charset="0"/>
          </a:endParaRPr>
        </a:p>
      </dsp:txBody>
      <dsp:txXfrm>
        <a:off x="1185724" y="2174035"/>
        <a:ext cx="3102627" cy="1861576"/>
      </dsp:txXfrm>
    </dsp:sp>
    <dsp:sp modelId="{FC150C10-0ACA-480B-A9E9-A3CDE652F71F}">
      <dsp:nvSpPr>
        <dsp:cNvPr id="0" name=""/>
        <dsp:cNvSpPr/>
      </dsp:nvSpPr>
      <dsp:spPr>
        <a:xfrm>
          <a:off x="4598615" y="2174035"/>
          <a:ext cx="3102627" cy="186157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kern="1200" dirty="0" smtClean="0">
              <a:solidFill>
                <a:schemeClr val="tx1"/>
              </a:solidFill>
              <a:latin typeface="Times New Roman" panose="02020603050405020304" pitchFamily="18" charset="0"/>
              <a:cs typeface="Times New Roman" panose="02020603050405020304" pitchFamily="18" charset="0"/>
            </a:rPr>
            <a:t> Si el contribuyente no aplica el crédito en el ejercicio que pudiera hacerlo perderá el derecho a acreditarlo en los ejercicios posteriores.</a:t>
          </a:r>
          <a:endParaRPr lang="es-ES" sz="2100" kern="1200" dirty="0">
            <a:solidFill>
              <a:schemeClr val="tx1"/>
            </a:solidFill>
            <a:latin typeface="Times New Roman" panose="02020603050405020304" pitchFamily="18" charset="0"/>
            <a:cs typeface="Times New Roman" panose="02020603050405020304" pitchFamily="18" charset="0"/>
          </a:endParaRPr>
        </a:p>
      </dsp:txBody>
      <dsp:txXfrm>
        <a:off x="4598615" y="2174035"/>
        <a:ext cx="3102627" cy="18615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56E4A-8137-4745-8E09-2BEACE2DEE90}">
      <dsp:nvSpPr>
        <dsp:cNvPr id="0" name=""/>
        <dsp:cNvSpPr/>
      </dsp:nvSpPr>
      <dsp:spPr>
        <a:xfrm>
          <a:off x="0" y="0"/>
          <a:ext cx="7537790" cy="7675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MX" sz="1400" kern="1200" dirty="0" smtClean="0">
              <a:solidFill>
                <a:schemeClr val="tx1"/>
              </a:solidFill>
              <a:latin typeface="Times New Roman" panose="02020603050405020304" pitchFamily="18" charset="0"/>
              <a:cs typeface="Times New Roman" panose="02020603050405020304" pitchFamily="18" charset="0"/>
            </a:rPr>
            <a:t>1. Gestión de cuencas del ciclo socio-natural del agua.</a:t>
          </a:r>
          <a:endParaRPr lang="es-ES" sz="1400" kern="1200" dirty="0">
            <a:solidFill>
              <a:schemeClr val="tx1"/>
            </a:solidFill>
            <a:latin typeface="Times New Roman" panose="02020603050405020304" pitchFamily="18" charset="0"/>
            <a:cs typeface="Times New Roman" panose="02020603050405020304" pitchFamily="18" charset="0"/>
          </a:endParaRPr>
        </a:p>
      </dsp:txBody>
      <dsp:txXfrm>
        <a:off x="37467" y="37467"/>
        <a:ext cx="7462856" cy="692586"/>
      </dsp:txXfrm>
    </dsp:sp>
    <dsp:sp modelId="{A584B97F-859A-4201-85A6-211F4B8AA2E1}">
      <dsp:nvSpPr>
        <dsp:cNvPr id="0" name=""/>
        <dsp:cNvSpPr/>
      </dsp:nvSpPr>
      <dsp:spPr>
        <a:xfrm>
          <a:off x="0" y="885991"/>
          <a:ext cx="7537790" cy="7675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MX" sz="1400" kern="1200" dirty="0" smtClean="0">
              <a:solidFill>
                <a:schemeClr val="tx1"/>
              </a:solidFill>
              <a:latin typeface="Times New Roman" panose="02020603050405020304" pitchFamily="18" charset="0"/>
              <a:cs typeface="Times New Roman" panose="02020603050405020304" pitchFamily="18" charset="0"/>
            </a:rPr>
            <a:t>2. Soberanía alimentaria.</a:t>
          </a:r>
          <a:endParaRPr lang="es-MX" sz="1400" kern="1200" dirty="0">
            <a:solidFill>
              <a:schemeClr val="tx1"/>
            </a:solidFill>
            <a:latin typeface="Times New Roman" panose="02020603050405020304" pitchFamily="18" charset="0"/>
            <a:cs typeface="Times New Roman" panose="02020603050405020304" pitchFamily="18" charset="0"/>
          </a:endParaRPr>
        </a:p>
      </dsp:txBody>
      <dsp:txXfrm>
        <a:off x="37467" y="923458"/>
        <a:ext cx="7462856" cy="692586"/>
      </dsp:txXfrm>
    </dsp:sp>
    <dsp:sp modelId="{07385794-C36B-4F60-95F1-EF5FBA248CD8}">
      <dsp:nvSpPr>
        <dsp:cNvPr id="0" name=""/>
        <dsp:cNvSpPr/>
      </dsp:nvSpPr>
      <dsp:spPr>
        <a:xfrm>
          <a:off x="0" y="1771591"/>
          <a:ext cx="7537790" cy="7675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MX" sz="1400" kern="1200" dirty="0" smtClean="0">
              <a:solidFill>
                <a:schemeClr val="tx1"/>
              </a:solidFill>
              <a:latin typeface="Times New Roman" panose="02020603050405020304" pitchFamily="18" charset="0"/>
              <a:cs typeface="Times New Roman" panose="02020603050405020304" pitchFamily="18" charset="0"/>
            </a:rPr>
            <a:t>3. Conservación de ecosistemas terrestres, costeros y marinos con manejo y producción sustentable.</a:t>
          </a:r>
          <a:endParaRPr lang="es-MX" sz="1400" kern="1200" dirty="0">
            <a:solidFill>
              <a:schemeClr val="tx1"/>
            </a:solidFill>
            <a:latin typeface="Times New Roman" panose="02020603050405020304" pitchFamily="18" charset="0"/>
            <a:cs typeface="Times New Roman" panose="02020603050405020304" pitchFamily="18" charset="0"/>
          </a:endParaRPr>
        </a:p>
      </dsp:txBody>
      <dsp:txXfrm>
        <a:off x="37467" y="1809058"/>
        <a:ext cx="7462856" cy="692586"/>
      </dsp:txXfrm>
    </dsp:sp>
    <dsp:sp modelId="{C9C90824-317A-46DC-B6A4-CB44FCBF3EA9}">
      <dsp:nvSpPr>
        <dsp:cNvPr id="0" name=""/>
        <dsp:cNvSpPr/>
      </dsp:nvSpPr>
      <dsp:spPr>
        <a:xfrm>
          <a:off x="0" y="2657191"/>
          <a:ext cx="7537790" cy="7675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MX" sz="1400" kern="1200" dirty="0" smtClean="0">
              <a:solidFill>
                <a:schemeClr val="tx1"/>
              </a:solidFill>
              <a:latin typeface="Times New Roman" panose="02020603050405020304" pitchFamily="18" charset="0"/>
              <a:cs typeface="Times New Roman" panose="02020603050405020304" pitchFamily="18" charset="0"/>
            </a:rPr>
            <a:t>4. Desarrollo urbano-industrial, desechos sólidos y toxicidades.</a:t>
          </a:r>
          <a:endParaRPr lang="es-MX" sz="1400" kern="1200" dirty="0">
            <a:solidFill>
              <a:schemeClr val="tx1"/>
            </a:solidFill>
            <a:latin typeface="Times New Roman" panose="02020603050405020304" pitchFamily="18" charset="0"/>
            <a:cs typeface="Times New Roman" panose="02020603050405020304" pitchFamily="18" charset="0"/>
          </a:endParaRPr>
        </a:p>
      </dsp:txBody>
      <dsp:txXfrm>
        <a:off x="37467" y="2694658"/>
        <a:ext cx="7462856" cy="692586"/>
      </dsp:txXfrm>
    </dsp:sp>
    <dsp:sp modelId="{B947ED45-A59B-47C5-ACB5-FB89AF682F90}">
      <dsp:nvSpPr>
        <dsp:cNvPr id="0" name=""/>
        <dsp:cNvSpPr/>
      </dsp:nvSpPr>
      <dsp:spPr>
        <a:xfrm>
          <a:off x="0" y="3542791"/>
          <a:ext cx="7537790" cy="7675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MX" sz="1400" kern="1200" dirty="0" smtClean="0">
              <a:solidFill>
                <a:schemeClr val="tx1"/>
              </a:solidFill>
              <a:latin typeface="Times New Roman" panose="02020603050405020304" pitchFamily="18" charset="0"/>
              <a:cs typeface="Times New Roman" panose="02020603050405020304" pitchFamily="18" charset="0"/>
            </a:rPr>
            <a:t>5. Salud: Cáncer, diabetes y obesidad, insuficiencia renal crónica, inmunoterapias y enfermedades </a:t>
          </a:r>
          <a:r>
            <a:rPr lang="es-MX" sz="1400" kern="1200" dirty="0" err="1" smtClean="0">
              <a:solidFill>
                <a:schemeClr val="tx1"/>
              </a:solidFill>
              <a:latin typeface="Times New Roman" panose="02020603050405020304" pitchFamily="18" charset="0"/>
              <a:cs typeface="Times New Roman" panose="02020603050405020304" pitchFamily="18" charset="0"/>
            </a:rPr>
            <a:t>cardio</a:t>
          </a:r>
          <a:r>
            <a:rPr lang="es-MX" sz="1400" kern="1200" dirty="0" smtClean="0">
              <a:solidFill>
                <a:schemeClr val="tx1"/>
              </a:solidFill>
              <a:latin typeface="Times New Roman" panose="02020603050405020304" pitchFamily="18" charset="0"/>
              <a:cs typeface="Times New Roman" panose="02020603050405020304" pitchFamily="18" charset="0"/>
            </a:rPr>
            <a:t> y cerebro-vasculares.</a:t>
          </a:r>
          <a:endParaRPr lang="es-MX" sz="1400" kern="1200" dirty="0">
            <a:solidFill>
              <a:schemeClr val="tx1"/>
            </a:solidFill>
            <a:latin typeface="Times New Roman" panose="02020603050405020304" pitchFamily="18" charset="0"/>
            <a:cs typeface="Times New Roman" panose="02020603050405020304" pitchFamily="18" charset="0"/>
          </a:endParaRPr>
        </a:p>
      </dsp:txBody>
      <dsp:txXfrm>
        <a:off x="37467" y="3580258"/>
        <a:ext cx="7462856" cy="6925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0D8C9-D78E-4176-BC11-3FCD4946396D}">
      <dsp:nvSpPr>
        <dsp:cNvPr id="0" name=""/>
        <dsp:cNvSpPr/>
      </dsp:nvSpPr>
      <dsp:spPr>
        <a:xfrm>
          <a:off x="0" y="1111"/>
          <a:ext cx="7537790" cy="6364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MX" sz="1400" kern="1200" dirty="0" smtClean="0">
              <a:solidFill>
                <a:schemeClr val="tx1"/>
              </a:solidFill>
              <a:latin typeface="Times New Roman" panose="02020603050405020304" pitchFamily="18" charset="0"/>
              <a:cs typeface="Times New Roman" panose="02020603050405020304" pitchFamily="18" charset="0"/>
            </a:rPr>
            <a:t>6. Violencias estructurales.</a:t>
          </a:r>
          <a:endParaRPr lang="es-MX" sz="1400" kern="1200" dirty="0">
            <a:solidFill>
              <a:schemeClr val="tx1"/>
            </a:solidFill>
            <a:latin typeface="Times New Roman" panose="02020603050405020304" pitchFamily="18" charset="0"/>
            <a:cs typeface="Times New Roman" panose="02020603050405020304" pitchFamily="18" charset="0"/>
          </a:endParaRPr>
        </a:p>
      </dsp:txBody>
      <dsp:txXfrm>
        <a:off x="31070" y="32181"/>
        <a:ext cx="7475650" cy="574340"/>
      </dsp:txXfrm>
    </dsp:sp>
    <dsp:sp modelId="{B8299124-2C87-43AF-91A0-96C943C4A0E3}">
      <dsp:nvSpPr>
        <dsp:cNvPr id="0" name=""/>
        <dsp:cNvSpPr/>
      </dsp:nvSpPr>
      <dsp:spPr>
        <a:xfrm>
          <a:off x="0" y="735511"/>
          <a:ext cx="7537790" cy="6364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MX" sz="1400" kern="1200" dirty="0" smtClean="0">
              <a:solidFill>
                <a:schemeClr val="tx1"/>
              </a:solidFill>
              <a:latin typeface="Times New Roman" panose="02020603050405020304" pitchFamily="18" charset="0"/>
              <a:cs typeface="Times New Roman" panose="02020603050405020304" pitchFamily="18" charset="0"/>
            </a:rPr>
            <a:t>7. Construcción democrática.</a:t>
          </a:r>
          <a:endParaRPr lang="es-MX" sz="1400" kern="1200" dirty="0">
            <a:solidFill>
              <a:schemeClr val="tx1"/>
            </a:solidFill>
            <a:latin typeface="Times New Roman" panose="02020603050405020304" pitchFamily="18" charset="0"/>
            <a:cs typeface="Times New Roman" panose="02020603050405020304" pitchFamily="18" charset="0"/>
          </a:endParaRPr>
        </a:p>
      </dsp:txBody>
      <dsp:txXfrm>
        <a:off x="31070" y="766581"/>
        <a:ext cx="7475650" cy="574340"/>
      </dsp:txXfrm>
    </dsp:sp>
    <dsp:sp modelId="{875A50C1-0C96-4D2F-9620-FF9ABA4BAF74}">
      <dsp:nvSpPr>
        <dsp:cNvPr id="0" name=""/>
        <dsp:cNvSpPr/>
      </dsp:nvSpPr>
      <dsp:spPr>
        <a:xfrm>
          <a:off x="0" y="1469911"/>
          <a:ext cx="7537790" cy="6364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MX" sz="1400" kern="1200" dirty="0" smtClean="0">
              <a:solidFill>
                <a:schemeClr val="tx1"/>
              </a:solidFill>
              <a:latin typeface="Times New Roman" panose="02020603050405020304" pitchFamily="18" charset="0"/>
              <a:cs typeface="Times New Roman" panose="02020603050405020304" pitchFamily="18" charset="0"/>
            </a:rPr>
            <a:t>8. Movilidad humana.</a:t>
          </a:r>
          <a:endParaRPr lang="es-MX" sz="1400" kern="1200" dirty="0">
            <a:solidFill>
              <a:schemeClr val="tx1"/>
            </a:solidFill>
            <a:latin typeface="Times New Roman" panose="02020603050405020304" pitchFamily="18" charset="0"/>
            <a:cs typeface="Times New Roman" panose="02020603050405020304" pitchFamily="18" charset="0"/>
          </a:endParaRPr>
        </a:p>
      </dsp:txBody>
      <dsp:txXfrm>
        <a:off x="31070" y="1500981"/>
        <a:ext cx="7475650" cy="574340"/>
      </dsp:txXfrm>
    </dsp:sp>
    <dsp:sp modelId="{FEA6C0D8-2738-440E-90E2-B78EA1F319F7}">
      <dsp:nvSpPr>
        <dsp:cNvPr id="0" name=""/>
        <dsp:cNvSpPr/>
      </dsp:nvSpPr>
      <dsp:spPr>
        <a:xfrm>
          <a:off x="0" y="2204311"/>
          <a:ext cx="7537790" cy="6364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MX" sz="1400" kern="1200" dirty="0" smtClean="0">
              <a:solidFill>
                <a:schemeClr val="tx1"/>
              </a:solidFill>
              <a:latin typeface="Times New Roman" panose="02020603050405020304" pitchFamily="18" charset="0"/>
              <a:cs typeface="Times New Roman" panose="02020603050405020304" pitchFamily="18" charset="0"/>
            </a:rPr>
            <a:t>9. Educación para la inclusión y la autonomía.</a:t>
          </a:r>
          <a:endParaRPr lang="es-MX" sz="1400" kern="1200" dirty="0">
            <a:solidFill>
              <a:schemeClr val="tx1"/>
            </a:solidFill>
            <a:latin typeface="Times New Roman" panose="02020603050405020304" pitchFamily="18" charset="0"/>
            <a:cs typeface="Times New Roman" panose="02020603050405020304" pitchFamily="18" charset="0"/>
          </a:endParaRPr>
        </a:p>
      </dsp:txBody>
      <dsp:txXfrm>
        <a:off x="31070" y="2235381"/>
        <a:ext cx="7475650" cy="574340"/>
      </dsp:txXfrm>
    </dsp:sp>
    <dsp:sp modelId="{A6157ACD-3FCA-4FB0-A392-AA2CA3278B40}">
      <dsp:nvSpPr>
        <dsp:cNvPr id="0" name=""/>
        <dsp:cNvSpPr/>
      </dsp:nvSpPr>
      <dsp:spPr>
        <a:xfrm>
          <a:off x="0" y="2938711"/>
          <a:ext cx="7537790" cy="6364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MX" sz="1400" kern="1200" dirty="0" smtClean="0">
              <a:solidFill>
                <a:schemeClr val="tx1"/>
              </a:solidFill>
              <a:latin typeface="Times New Roman" panose="02020603050405020304" pitchFamily="18" charset="0"/>
              <a:cs typeface="Times New Roman" panose="02020603050405020304" pitchFamily="18" charset="0"/>
            </a:rPr>
            <a:t>10. Memoria histórica y riqueza biocultural de México.</a:t>
          </a:r>
          <a:endParaRPr lang="es-MX" sz="1400" kern="1200" dirty="0">
            <a:solidFill>
              <a:schemeClr val="tx1"/>
            </a:solidFill>
            <a:latin typeface="Times New Roman" panose="02020603050405020304" pitchFamily="18" charset="0"/>
            <a:cs typeface="Times New Roman" panose="02020603050405020304" pitchFamily="18" charset="0"/>
          </a:endParaRPr>
        </a:p>
      </dsp:txBody>
      <dsp:txXfrm>
        <a:off x="31070" y="2969781"/>
        <a:ext cx="7475650" cy="574340"/>
      </dsp:txXfrm>
    </dsp:sp>
    <dsp:sp modelId="{9B015355-4B58-4438-A12E-1DC5FE5AD79D}">
      <dsp:nvSpPr>
        <dsp:cNvPr id="0" name=""/>
        <dsp:cNvSpPr/>
      </dsp:nvSpPr>
      <dsp:spPr>
        <a:xfrm>
          <a:off x="0" y="3673111"/>
          <a:ext cx="7537790" cy="6364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MX" sz="1400" kern="1200" dirty="0" smtClean="0">
              <a:solidFill>
                <a:schemeClr val="tx1"/>
              </a:solidFill>
              <a:latin typeface="Times New Roman" panose="02020603050405020304" pitchFamily="18" charset="0"/>
              <a:cs typeface="Times New Roman" panose="02020603050405020304" pitchFamily="18" charset="0"/>
            </a:rPr>
            <a:t>11. Transición energética y cambio climático.</a:t>
          </a:r>
          <a:endParaRPr lang="es-MX" sz="1400" kern="1200" dirty="0">
            <a:solidFill>
              <a:schemeClr val="tx1"/>
            </a:solidFill>
            <a:latin typeface="Times New Roman" panose="02020603050405020304" pitchFamily="18" charset="0"/>
            <a:cs typeface="Times New Roman" panose="02020603050405020304" pitchFamily="18" charset="0"/>
          </a:endParaRPr>
        </a:p>
      </dsp:txBody>
      <dsp:txXfrm>
        <a:off x="31070" y="3704181"/>
        <a:ext cx="7475650" cy="5743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AD6A6-9B8C-4F90-A89C-2A8311F6D439}">
      <dsp:nvSpPr>
        <dsp:cNvPr id="0" name=""/>
        <dsp:cNvSpPr/>
      </dsp:nvSpPr>
      <dsp:spPr>
        <a:xfrm>
          <a:off x="2366" y="176242"/>
          <a:ext cx="1877317" cy="112639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1" kern="1200" dirty="0" smtClean="0">
              <a:effectLst/>
              <a:latin typeface="Times New Roman" panose="02020603050405020304" pitchFamily="18" charset="0"/>
              <a:cs typeface="Times New Roman" panose="02020603050405020304" pitchFamily="18" charset="0"/>
            </a:rPr>
            <a:t>Contratación de investigadores externos a la empresa</a:t>
          </a:r>
          <a:endParaRPr lang="es-ES" sz="1500" kern="1200" dirty="0">
            <a:latin typeface="Times New Roman" panose="02020603050405020304" pitchFamily="18" charset="0"/>
            <a:cs typeface="Times New Roman" panose="02020603050405020304" pitchFamily="18" charset="0"/>
          </a:endParaRPr>
        </a:p>
      </dsp:txBody>
      <dsp:txXfrm>
        <a:off x="2366" y="176242"/>
        <a:ext cx="1877317" cy="1126390"/>
      </dsp:txXfrm>
    </dsp:sp>
    <dsp:sp modelId="{9717C69C-A605-41BF-A321-24C3A638DA05}">
      <dsp:nvSpPr>
        <dsp:cNvPr id="0" name=""/>
        <dsp:cNvSpPr/>
      </dsp:nvSpPr>
      <dsp:spPr>
        <a:xfrm>
          <a:off x="2067415" y="176242"/>
          <a:ext cx="1877317" cy="112639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1" kern="1200" dirty="0" smtClean="0">
              <a:effectLst/>
              <a:latin typeface="Times New Roman" panose="02020603050405020304" pitchFamily="18" charset="0"/>
              <a:cs typeface="Times New Roman" panose="02020603050405020304" pitchFamily="18" charset="0"/>
            </a:rPr>
            <a:t>Arrendamiento de equipo especializado</a:t>
          </a:r>
          <a:endParaRPr lang="es-MX" sz="1500" b="1" kern="1200" dirty="0">
            <a:effectLst/>
            <a:latin typeface="Times New Roman" panose="02020603050405020304" pitchFamily="18" charset="0"/>
            <a:ea typeface="Calibri"/>
            <a:cs typeface="Times New Roman" panose="02020603050405020304" pitchFamily="18" charset="0"/>
          </a:endParaRPr>
        </a:p>
      </dsp:txBody>
      <dsp:txXfrm>
        <a:off x="2067415" y="176242"/>
        <a:ext cx="1877317" cy="1126390"/>
      </dsp:txXfrm>
    </dsp:sp>
    <dsp:sp modelId="{377C5816-B6F4-4E51-9D30-BB3F981A8CFB}">
      <dsp:nvSpPr>
        <dsp:cNvPr id="0" name=""/>
        <dsp:cNvSpPr/>
      </dsp:nvSpPr>
      <dsp:spPr>
        <a:xfrm>
          <a:off x="4132465" y="176242"/>
          <a:ext cx="1877317" cy="112639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1" kern="1200" dirty="0" smtClean="0">
              <a:effectLst/>
              <a:latin typeface="Times New Roman" panose="02020603050405020304" pitchFamily="18" charset="0"/>
              <a:cs typeface="Times New Roman" panose="02020603050405020304" pitchFamily="18" charset="0"/>
            </a:rPr>
            <a:t>Gastos de capacitación</a:t>
          </a:r>
          <a:endParaRPr lang="es-ES" sz="1500" kern="1200" dirty="0">
            <a:latin typeface="Times New Roman" panose="02020603050405020304" pitchFamily="18" charset="0"/>
            <a:cs typeface="Times New Roman" panose="02020603050405020304" pitchFamily="18" charset="0"/>
          </a:endParaRPr>
        </a:p>
      </dsp:txBody>
      <dsp:txXfrm>
        <a:off x="4132465" y="176242"/>
        <a:ext cx="1877317" cy="1126390"/>
      </dsp:txXfrm>
    </dsp:sp>
    <dsp:sp modelId="{E056D3FB-5A91-4D76-AE00-1D64C2AE4159}">
      <dsp:nvSpPr>
        <dsp:cNvPr id="0" name=""/>
        <dsp:cNvSpPr/>
      </dsp:nvSpPr>
      <dsp:spPr>
        <a:xfrm>
          <a:off x="6197514" y="176242"/>
          <a:ext cx="1877317" cy="112639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1" kern="1200" dirty="0" smtClean="0">
              <a:effectLst/>
              <a:latin typeface="Times New Roman" panose="02020603050405020304" pitchFamily="18" charset="0"/>
              <a:cs typeface="Times New Roman" panose="02020603050405020304" pitchFamily="18" charset="0"/>
            </a:rPr>
            <a:t>Equipo especializado</a:t>
          </a:r>
          <a:endParaRPr lang="es-ES" sz="1500" kern="1200" dirty="0">
            <a:latin typeface="Times New Roman" panose="02020603050405020304" pitchFamily="18" charset="0"/>
            <a:cs typeface="Times New Roman" panose="02020603050405020304" pitchFamily="18" charset="0"/>
          </a:endParaRPr>
        </a:p>
      </dsp:txBody>
      <dsp:txXfrm>
        <a:off x="6197514" y="176242"/>
        <a:ext cx="1877317" cy="1126390"/>
      </dsp:txXfrm>
    </dsp:sp>
    <dsp:sp modelId="{D74CF119-9D73-4A85-9E6A-A0AD80B04487}">
      <dsp:nvSpPr>
        <dsp:cNvPr id="0" name=""/>
        <dsp:cNvSpPr/>
      </dsp:nvSpPr>
      <dsp:spPr>
        <a:xfrm>
          <a:off x="2366" y="1490364"/>
          <a:ext cx="1877317" cy="112639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1" kern="1200" dirty="0" smtClean="0">
              <a:effectLst/>
              <a:latin typeface="Times New Roman" panose="02020603050405020304" pitchFamily="18" charset="0"/>
              <a:cs typeface="Times New Roman" panose="02020603050405020304" pitchFamily="18" charset="0"/>
            </a:rPr>
            <a:t>Maquinaria especializada</a:t>
          </a:r>
          <a:endParaRPr lang="es-MX" sz="1500" b="1" kern="1200" dirty="0">
            <a:effectLst/>
            <a:latin typeface="Times New Roman" panose="02020603050405020304" pitchFamily="18" charset="0"/>
            <a:ea typeface="Calibri"/>
            <a:cs typeface="Times New Roman" panose="02020603050405020304" pitchFamily="18" charset="0"/>
          </a:endParaRPr>
        </a:p>
      </dsp:txBody>
      <dsp:txXfrm>
        <a:off x="2366" y="1490364"/>
        <a:ext cx="1877317" cy="1126390"/>
      </dsp:txXfrm>
    </dsp:sp>
    <dsp:sp modelId="{E16F4A52-D713-48DF-AC8A-0858BCF29384}">
      <dsp:nvSpPr>
        <dsp:cNvPr id="0" name=""/>
        <dsp:cNvSpPr/>
      </dsp:nvSpPr>
      <dsp:spPr>
        <a:xfrm>
          <a:off x="2067415" y="1490364"/>
          <a:ext cx="1877317" cy="112639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1" kern="1200" dirty="0" smtClean="0">
              <a:effectLst/>
              <a:latin typeface="Times New Roman" panose="02020603050405020304" pitchFamily="18" charset="0"/>
              <a:cs typeface="Times New Roman" panose="02020603050405020304" pitchFamily="18" charset="0"/>
            </a:rPr>
            <a:t>Herramientas para pruebas experimentales</a:t>
          </a:r>
          <a:endParaRPr lang="es-ES" sz="1500" kern="1200" dirty="0">
            <a:latin typeface="Times New Roman" panose="02020603050405020304" pitchFamily="18" charset="0"/>
            <a:cs typeface="Times New Roman" panose="02020603050405020304" pitchFamily="18" charset="0"/>
          </a:endParaRPr>
        </a:p>
      </dsp:txBody>
      <dsp:txXfrm>
        <a:off x="2067415" y="1490364"/>
        <a:ext cx="1877317" cy="1126390"/>
      </dsp:txXfrm>
    </dsp:sp>
    <dsp:sp modelId="{2B6EA753-837E-4B79-80ED-FC5982AAFCBD}">
      <dsp:nvSpPr>
        <dsp:cNvPr id="0" name=""/>
        <dsp:cNvSpPr/>
      </dsp:nvSpPr>
      <dsp:spPr>
        <a:xfrm>
          <a:off x="4132465" y="1490364"/>
          <a:ext cx="1877317" cy="112639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1" kern="1200" dirty="0" smtClean="0">
              <a:latin typeface="Times New Roman" panose="02020603050405020304" pitchFamily="18" charset="0"/>
              <a:cs typeface="Times New Roman" panose="02020603050405020304" pitchFamily="18" charset="0"/>
            </a:rPr>
            <a:t>Planta Piloto </a:t>
          </a:r>
          <a:endParaRPr lang="es-ES" sz="1500" kern="1200" dirty="0">
            <a:latin typeface="Times New Roman" panose="02020603050405020304" pitchFamily="18" charset="0"/>
            <a:cs typeface="Times New Roman" panose="02020603050405020304" pitchFamily="18" charset="0"/>
          </a:endParaRPr>
        </a:p>
      </dsp:txBody>
      <dsp:txXfrm>
        <a:off x="4132465" y="1490364"/>
        <a:ext cx="1877317" cy="1126390"/>
      </dsp:txXfrm>
    </dsp:sp>
    <dsp:sp modelId="{1698F6BE-A919-4584-B3BC-848510FDFF4C}">
      <dsp:nvSpPr>
        <dsp:cNvPr id="0" name=""/>
        <dsp:cNvSpPr/>
      </dsp:nvSpPr>
      <dsp:spPr>
        <a:xfrm>
          <a:off x="6197514" y="1490364"/>
          <a:ext cx="1877317" cy="112639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1" kern="1200" dirty="0" smtClean="0">
              <a:latin typeface="Times New Roman" panose="02020603050405020304" pitchFamily="18" charset="0"/>
              <a:cs typeface="Times New Roman" panose="02020603050405020304" pitchFamily="18" charset="0"/>
            </a:rPr>
            <a:t>Trabajo de campo</a:t>
          </a:r>
          <a:endParaRPr lang="es-ES" sz="1500" kern="1200" dirty="0">
            <a:latin typeface="Times New Roman" panose="02020603050405020304" pitchFamily="18" charset="0"/>
            <a:cs typeface="Times New Roman" panose="02020603050405020304" pitchFamily="18" charset="0"/>
          </a:endParaRPr>
        </a:p>
      </dsp:txBody>
      <dsp:txXfrm>
        <a:off x="6197514" y="1490364"/>
        <a:ext cx="1877317" cy="1126390"/>
      </dsp:txXfrm>
    </dsp:sp>
    <dsp:sp modelId="{A96ADD45-A3E3-487B-8C0C-763E9B3F2CC2}">
      <dsp:nvSpPr>
        <dsp:cNvPr id="0" name=""/>
        <dsp:cNvSpPr/>
      </dsp:nvSpPr>
      <dsp:spPr>
        <a:xfrm>
          <a:off x="2366" y="2804487"/>
          <a:ext cx="1877317" cy="112639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1" kern="1200" dirty="0" smtClean="0">
              <a:effectLst/>
              <a:latin typeface="Times New Roman" panose="02020603050405020304" pitchFamily="18" charset="0"/>
              <a:cs typeface="Times New Roman" panose="02020603050405020304" pitchFamily="18" charset="0"/>
            </a:rPr>
            <a:t>Equipo de laboratorio especializado</a:t>
          </a:r>
          <a:endParaRPr lang="es-MX" sz="1500" b="1" kern="1200" dirty="0">
            <a:effectLst/>
            <a:latin typeface="Times New Roman" panose="02020603050405020304" pitchFamily="18" charset="0"/>
            <a:ea typeface="Calibri"/>
            <a:cs typeface="Times New Roman" panose="02020603050405020304" pitchFamily="18" charset="0"/>
          </a:endParaRPr>
        </a:p>
      </dsp:txBody>
      <dsp:txXfrm>
        <a:off x="2366" y="2804487"/>
        <a:ext cx="1877317" cy="1126390"/>
      </dsp:txXfrm>
    </dsp:sp>
    <dsp:sp modelId="{D204ECB3-B3FF-4C95-90F3-0C7295BF14DC}">
      <dsp:nvSpPr>
        <dsp:cNvPr id="0" name=""/>
        <dsp:cNvSpPr/>
      </dsp:nvSpPr>
      <dsp:spPr>
        <a:xfrm>
          <a:off x="2067415" y="2804487"/>
          <a:ext cx="1877317" cy="112639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1" kern="1200" dirty="0" smtClean="0">
              <a:effectLst/>
              <a:latin typeface="Times New Roman" panose="02020603050405020304" pitchFamily="18" charset="0"/>
              <a:cs typeface="Times New Roman" panose="02020603050405020304" pitchFamily="18" charset="0"/>
            </a:rPr>
            <a:t>Reactivos, materiales e insumos para diseños experimentales</a:t>
          </a:r>
          <a:endParaRPr lang="es-ES" sz="1500" kern="1200" dirty="0">
            <a:latin typeface="Times New Roman" panose="02020603050405020304" pitchFamily="18" charset="0"/>
            <a:cs typeface="Times New Roman" panose="02020603050405020304" pitchFamily="18" charset="0"/>
          </a:endParaRPr>
        </a:p>
      </dsp:txBody>
      <dsp:txXfrm>
        <a:off x="2067415" y="2804487"/>
        <a:ext cx="1877317" cy="1126390"/>
      </dsp:txXfrm>
    </dsp:sp>
    <dsp:sp modelId="{F75D1AD1-538B-4531-94E2-B2B788550A51}">
      <dsp:nvSpPr>
        <dsp:cNvPr id="0" name=""/>
        <dsp:cNvSpPr/>
      </dsp:nvSpPr>
      <dsp:spPr>
        <a:xfrm>
          <a:off x="4132465" y="2804487"/>
          <a:ext cx="1877317" cy="112639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1" kern="1200" dirty="0" smtClean="0">
              <a:effectLst/>
              <a:latin typeface="Times New Roman" panose="02020603050405020304" pitchFamily="18" charset="0"/>
              <a:cs typeface="Times New Roman" panose="02020603050405020304" pitchFamily="18" charset="0"/>
            </a:rPr>
            <a:t>Pagos por vinculación</a:t>
          </a:r>
          <a:endParaRPr lang="es-ES" sz="1500" kern="1200" dirty="0">
            <a:latin typeface="Times New Roman" panose="02020603050405020304" pitchFamily="18" charset="0"/>
            <a:cs typeface="Times New Roman" panose="02020603050405020304" pitchFamily="18" charset="0"/>
          </a:endParaRPr>
        </a:p>
      </dsp:txBody>
      <dsp:txXfrm>
        <a:off x="4132465" y="2804487"/>
        <a:ext cx="1877317" cy="1126390"/>
      </dsp:txXfrm>
    </dsp:sp>
    <dsp:sp modelId="{CBEF7BFC-E481-4EEE-B668-99A0A857B01A}">
      <dsp:nvSpPr>
        <dsp:cNvPr id="0" name=""/>
        <dsp:cNvSpPr/>
      </dsp:nvSpPr>
      <dsp:spPr>
        <a:xfrm>
          <a:off x="6197514" y="2804487"/>
          <a:ext cx="1877317" cy="112639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1" kern="1200" dirty="0" smtClean="0">
              <a:latin typeface="Times New Roman" panose="02020603050405020304" pitchFamily="18" charset="0"/>
              <a:cs typeface="Times New Roman" panose="02020603050405020304" pitchFamily="18" charset="0"/>
            </a:rPr>
            <a:t>Seres vivos</a:t>
          </a:r>
          <a:endParaRPr lang="es-MX" sz="1500" b="1" kern="1200" dirty="0">
            <a:latin typeface="Times New Roman" panose="02020603050405020304" pitchFamily="18" charset="0"/>
            <a:cs typeface="Times New Roman" panose="02020603050405020304" pitchFamily="18" charset="0"/>
          </a:endParaRPr>
        </a:p>
      </dsp:txBody>
      <dsp:txXfrm>
        <a:off x="6197514" y="2804487"/>
        <a:ext cx="1877317" cy="1126390"/>
      </dsp:txXfrm>
    </dsp:sp>
    <dsp:sp modelId="{A07279A9-77D3-4B02-A3C2-35ABD37DE1A6}">
      <dsp:nvSpPr>
        <dsp:cNvPr id="0" name=""/>
        <dsp:cNvSpPr/>
      </dsp:nvSpPr>
      <dsp:spPr>
        <a:xfrm>
          <a:off x="1034891" y="4118609"/>
          <a:ext cx="1877317" cy="112639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1" kern="1200" dirty="0" smtClean="0">
              <a:effectLst/>
              <a:latin typeface="Times New Roman" panose="02020603050405020304" pitchFamily="18" charset="0"/>
              <a:cs typeface="Times New Roman" panose="02020603050405020304" pitchFamily="18" charset="0"/>
            </a:rPr>
            <a:t>Pago de servicios externos a terceros nacionales</a:t>
          </a:r>
          <a:endParaRPr lang="es-MX" sz="1500" b="1" kern="1200" dirty="0">
            <a:effectLst/>
            <a:latin typeface="Times New Roman" panose="02020603050405020304" pitchFamily="18" charset="0"/>
            <a:ea typeface="Calibri"/>
            <a:cs typeface="Times New Roman" panose="02020603050405020304" pitchFamily="18" charset="0"/>
          </a:endParaRPr>
        </a:p>
      </dsp:txBody>
      <dsp:txXfrm>
        <a:off x="1034891" y="4118609"/>
        <a:ext cx="1877317" cy="1126390"/>
      </dsp:txXfrm>
    </dsp:sp>
    <dsp:sp modelId="{58802B59-354B-40CF-B626-AE43D7FB65C8}">
      <dsp:nvSpPr>
        <dsp:cNvPr id="0" name=""/>
        <dsp:cNvSpPr/>
      </dsp:nvSpPr>
      <dsp:spPr>
        <a:xfrm>
          <a:off x="3099940" y="4118609"/>
          <a:ext cx="1877317" cy="112639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1" kern="1200" dirty="0" smtClean="0">
              <a:effectLst/>
              <a:latin typeface="Times New Roman" panose="02020603050405020304" pitchFamily="18" charset="0"/>
              <a:cs typeface="Times New Roman" panose="02020603050405020304" pitchFamily="18" charset="0"/>
            </a:rPr>
            <a:t>Prototipos de prueba</a:t>
          </a:r>
          <a:endParaRPr lang="es-MX" sz="1500" b="1" kern="1200" dirty="0">
            <a:effectLst/>
            <a:latin typeface="Times New Roman" panose="02020603050405020304" pitchFamily="18" charset="0"/>
            <a:ea typeface="Calibri"/>
            <a:cs typeface="Times New Roman" panose="02020603050405020304" pitchFamily="18" charset="0"/>
          </a:endParaRPr>
        </a:p>
      </dsp:txBody>
      <dsp:txXfrm>
        <a:off x="3099940" y="4118609"/>
        <a:ext cx="1877317" cy="1126390"/>
      </dsp:txXfrm>
    </dsp:sp>
    <dsp:sp modelId="{9472DC57-C8D0-4A69-A087-70EB638ED1B5}">
      <dsp:nvSpPr>
        <dsp:cNvPr id="0" name=""/>
        <dsp:cNvSpPr/>
      </dsp:nvSpPr>
      <dsp:spPr>
        <a:xfrm>
          <a:off x="5164990" y="4118609"/>
          <a:ext cx="1877317" cy="112639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1" kern="1200" dirty="0" smtClean="0">
              <a:effectLst/>
              <a:latin typeface="Times New Roman" panose="02020603050405020304" pitchFamily="18" charset="0"/>
              <a:cs typeface="Times New Roman" panose="02020603050405020304" pitchFamily="18" charset="0"/>
            </a:rPr>
            <a:t>Pago de servicios a los laboratorios nacionales CONACYT</a:t>
          </a:r>
          <a:endParaRPr lang="es-MX" sz="1500" b="1" kern="1200" dirty="0">
            <a:effectLst/>
            <a:latin typeface="Times New Roman" panose="02020603050405020304" pitchFamily="18" charset="0"/>
            <a:ea typeface="Calibri"/>
            <a:cs typeface="Times New Roman" panose="02020603050405020304" pitchFamily="18" charset="0"/>
          </a:endParaRPr>
        </a:p>
      </dsp:txBody>
      <dsp:txXfrm>
        <a:off x="5164990" y="4118609"/>
        <a:ext cx="1877317" cy="11263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F5F3A-2780-4BF2-9DE6-C5D5C0FE79B0}">
      <dsp:nvSpPr>
        <dsp:cNvPr id="0" name=""/>
        <dsp:cNvSpPr/>
      </dsp:nvSpPr>
      <dsp:spPr>
        <a:xfrm rot="5400000">
          <a:off x="3729981" y="88520"/>
          <a:ext cx="1607428" cy="1434342"/>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latin typeface="Times New Roman" panose="02020603050405020304" pitchFamily="18" charset="0"/>
              <a:cs typeface="Times New Roman" panose="02020603050405020304" pitchFamily="18" charset="0"/>
            </a:rPr>
            <a:t>Considerar las Reglas y Lineamientos</a:t>
          </a:r>
          <a:endParaRPr lang="es-ES" sz="1100" b="1" kern="1200" dirty="0">
            <a:latin typeface="Times New Roman" panose="02020603050405020304" pitchFamily="18" charset="0"/>
            <a:cs typeface="Times New Roman" panose="02020603050405020304" pitchFamily="18" charset="0"/>
          </a:endParaRPr>
        </a:p>
      </dsp:txBody>
      <dsp:txXfrm rot="-5400000">
        <a:off x="4042710" y="255458"/>
        <a:ext cx="981970" cy="1100466"/>
      </dsp:txXfrm>
    </dsp:sp>
    <dsp:sp modelId="{A0B1641B-5D31-4DE4-9193-F19A504D6636}">
      <dsp:nvSpPr>
        <dsp:cNvPr id="0" name=""/>
        <dsp:cNvSpPr/>
      </dsp:nvSpPr>
      <dsp:spPr>
        <a:xfrm>
          <a:off x="5237157" y="348303"/>
          <a:ext cx="1701482" cy="914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ES" sz="1100" kern="1200" dirty="0" smtClean="0">
              <a:latin typeface="Times New Roman" panose="02020603050405020304" pitchFamily="18" charset="0"/>
              <a:cs typeface="Times New Roman" panose="02020603050405020304" pitchFamily="18" charset="0"/>
            </a:rPr>
            <a:t>Rubros elegibles</a:t>
          </a:r>
          <a:endParaRPr lang="es-ES" sz="1100" kern="1200" dirty="0">
            <a:latin typeface="Times New Roman" panose="02020603050405020304" pitchFamily="18" charset="0"/>
            <a:cs typeface="Times New Roman" panose="02020603050405020304" pitchFamily="18" charset="0"/>
          </a:endParaRPr>
        </a:p>
        <a:p>
          <a:pPr lvl="0" algn="l" defTabSz="488950">
            <a:lnSpc>
              <a:spcPct val="90000"/>
            </a:lnSpc>
            <a:spcBef>
              <a:spcPct val="0"/>
            </a:spcBef>
            <a:spcAft>
              <a:spcPct val="35000"/>
            </a:spcAft>
          </a:pPr>
          <a:r>
            <a:rPr lang="es-ES" sz="1100" kern="1200" dirty="0" smtClean="0">
              <a:latin typeface="Times New Roman" panose="02020603050405020304" pitchFamily="18" charset="0"/>
              <a:cs typeface="Times New Roman" panose="02020603050405020304" pitchFamily="18" charset="0"/>
            </a:rPr>
            <a:t>Procedimientos y fechas</a:t>
          </a:r>
          <a:endParaRPr lang="es-ES" sz="1100" kern="1200" dirty="0">
            <a:latin typeface="Times New Roman" panose="02020603050405020304" pitchFamily="18" charset="0"/>
            <a:cs typeface="Times New Roman" panose="02020603050405020304" pitchFamily="18" charset="0"/>
          </a:endParaRPr>
        </a:p>
      </dsp:txBody>
      <dsp:txXfrm>
        <a:off x="5237157" y="348303"/>
        <a:ext cx="1701482" cy="914775"/>
      </dsp:txXfrm>
    </dsp:sp>
    <dsp:sp modelId="{9612BB74-6032-4A2B-B47C-3F099D5E56A9}">
      <dsp:nvSpPr>
        <dsp:cNvPr id="0" name=""/>
        <dsp:cNvSpPr/>
      </dsp:nvSpPr>
      <dsp:spPr>
        <a:xfrm rot="5400000">
          <a:off x="2338844" y="142479"/>
          <a:ext cx="1524625" cy="1326424"/>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S" sz="3600" kern="1200"/>
        </a:p>
      </dsp:txBody>
      <dsp:txXfrm rot="-5400000">
        <a:off x="2644645" y="280966"/>
        <a:ext cx="913022" cy="1049451"/>
      </dsp:txXfrm>
    </dsp:sp>
    <dsp:sp modelId="{1CBB86F6-1636-484F-927C-CF3968D0F570}">
      <dsp:nvSpPr>
        <dsp:cNvPr id="0" name=""/>
        <dsp:cNvSpPr/>
      </dsp:nvSpPr>
      <dsp:spPr>
        <a:xfrm rot="5400000">
          <a:off x="2924803" y="1525591"/>
          <a:ext cx="1779756" cy="1486338"/>
        </a:xfrm>
        <a:prstGeom prst="hexagon">
          <a:avLst>
            <a:gd name="adj" fmla="val 2500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latin typeface="Times New Roman" panose="02020603050405020304" pitchFamily="18" charset="0"/>
              <a:cs typeface="Times New Roman" panose="02020603050405020304" pitchFamily="18" charset="0"/>
            </a:rPr>
            <a:t>Formalización con </a:t>
          </a:r>
          <a:r>
            <a:rPr lang="es-ES" sz="1100" b="1" kern="1200" dirty="0" err="1" smtClean="0">
              <a:latin typeface="Times New Roman" panose="02020603050405020304" pitchFamily="18" charset="0"/>
              <a:cs typeface="Times New Roman" panose="02020603050405020304" pitchFamily="18" charset="0"/>
            </a:rPr>
            <a:t>e.firma</a:t>
          </a:r>
          <a:endParaRPr lang="es-ES" sz="1100" b="1" kern="1200" dirty="0">
            <a:latin typeface="Times New Roman" panose="02020603050405020304" pitchFamily="18" charset="0"/>
            <a:cs typeface="Times New Roman" panose="02020603050405020304" pitchFamily="18" charset="0"/>
          </a:endParaRPr>
        </a:p>
      </dsp:txBody>
      <dsp:txXfrm rot="-5400000">
        <a:off x="3298815" y="1651058"/>
        <a:ext cx="1031732" cy="1235407"/>
      </dsp:txXfrm>
    </dsp:sp>
    <dsp:sp modelId="{A296E327-3EF3-49F1-9794-FEC0952FAD1F}">
      <dsp:nvSpPr>
        <dsp:cNvPr id="0" name=""/>
        <dsp:cNvSpPr/>
      </dsp:nvSpPr>
      <dsp:spPr>
        <a:xfrm>
          <a:off x="1449987" y="1811372"/>
          <a:ext cx="1646595" cy="914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r" defTabSz="488950">
            <a:lnSpc>
              <a:spcPct val="90000"/>
            </a:lnSpc>
            <a:spcBef>
              <a:spcPct val="0"/>
            </a:spcBef>
            <a:spcAft>
              <a:spcPct val="35000"/>
            </a:spcAft>
          </a:pPr>
          <a:r>
            <a:rPr lang="es-ES" sz="1100" kern="1200" dirty="0" smtClean="0">
              <a:latin typeface="Times New Roman" panose="02020603050405020304" pitchFamily="18" charset="0"/>
              <a:cs typeface="Times New Roman" panose="02020603050405020304" pitchFamily="18" charset="0"/>
            </a:rPr>
            <a:t>Deberá firmar el contribuyente participante.</a:t>
          </a:r>
          <a:endParaRPr lang="es-ES" sz="1100" kern="1200" dirty="0">
            <a:latin typeface="Times New Roman" panose="02020603050405020304" pitchFamily="18" charset="0"/>
            <a:cs typeface="Times New Roman" panose="02020603050405020304" pitchFamily="18" charset="0"/>
          </a:endParaRPr>
        </a:p>
      </dsp:txBody>
      <dsp:txXfrm>
        <a:off x="1449987" y="1811372"/>
        <a:ext cx="1646595" cy="914775"/>
      </dsp:txXfrm>
    </dsp:sp>
    <dsp:sp modelId="{3D71C22A-1F01-4DC6-B42D-7E47D38CC046}">
      <dsp:nvSpPr>
        <dsp:cNvPr id="0" name=""/>
        <dsp:cNvSpPr/>
      </dsp:nvSpPr>
      <dsp:spPr>
        <a:xfrm rot="5400000">
          <a:off x="4484907" y="1605548"/>
          <a:ext cx="1524625" cy="1326424"/>
        </a:xfrm>
        <a:prstGeom prst="hexagon">
          <a:avLst>
            <a:gd name="adj" fmla="val 2500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S" sz="3600" kern="1200"/>
        </a:p>
      </dsp:txBody>
      <dsp:txXfrm rot="-5400000">
        <a:off x="4790708" y="1744035"/>
        <a:ext cx="913022" cy="1049451"/>
      </dsp:txXfrm>
    </dsp:sp>
    <dsp:sp modelId="{D92856CB-A4F4-4D74-A639-53224B3B0A86}">
      <dsp:nvSpPr>
        <dsp:cNvPr id="0" name=""/>
        <dsp:cNvSpPr/>
      </dsp:nvSpPr>
      <dsp:spPr>
        <a:xfrm rot="5400000">
          <a:off x="3771382" y="3027216"/>
          <a:ext cx="1524625" cy="1326424"/>
        </a:xfrm>
        <a:prstGeom prst="hexagon">
          <a:avLst>
            <a:gd name="adj" fmla="val 25000"/>
            <a:gd name="vf" fmla="val 11547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latin typeface="Times New Roman" panose="02020603050405020304" pitchFamily="18" charset="0"/>
              <a:cs typeface="Times New Roman" panose="02020603050405020304" pitchFamily="18" charset="0"/>
            </a:rPr>
            <a:t>Podrán participar con más de un proyecto.</a:t>
          </a:r>
          <a:endParaRPr lang="es-ES" sz="1100" b="1" kern="1200" dirty="0">
            <a:latin typeface="Times New Roman" panose="02020603050405020304" pitchFamily="18" charset="0"/>
            <a:cs typeface="Times New Roman" panose="02020603050405020304" pitchFamily="18" charset="0"/>
          </a:endParaRPr>
        </a:p>
      </dsp:txBody>
      <dsp:txXfrm rot="-5400000">
        <a:off x="4077183" y="3165703"/>
        <a:ext cx="913022" cy="1049451"/>
      </dsp:txXfrm>
    </dsp:sp>
    <dsp:sp modelId="{7C3E61E0-7DF2-48B9-BDA6-BC50FEC4C901}">
      <dsp:nvSpPr>
        <dsp:cNvPr id="0" name=""/>
        <dsp:cNvSpPr/>
      </dsp:nvSpPr>
      <dsp:spPr>
        <a:xfrm>
          <a:off x="5237157" y="3233040"/>
          <a:ext cx="1701482" cy="914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ES" sz="1100" kern="1200" dirty="0" smtClean="0">
              <a:latin typeface="Times New Roman" panose="02020603050405020304" pitchFamily="18" charset="0"/>
              <a:cs typeface="Times New Roman" panose="02020603050405020304" pitchFamily="18" charset="0"/>
            </a:rPr>
            <a:t>El monto autorizado no excederá los 50 millones de pesos</a:t>
          </a:r>
          <a:endParaRPr lang="es-ES" sz="1100" kern="1200" dirty="0">
            <a:latin typeface="Times New Roman" panose="02020603050405020304" pitchFamily="18" charset="0"/>
            <a:cs typeface="Times New Roman" panose="02020603050405020304" pitchFamily="18" charset="0"/>
          </a:endParaRPr>
        </a:p>
      </dsp:txBody>
      <dsp:txXfrm>
        <a:off x="5237157" y="3233040"/>
        <a:ext cx="1701482" cy="914775"/>
      </dsp:txXfrm>
    </dsp:sp>
    <dsp:sp modelId="{BFD3C313-295F-4B55-8C02-FA9D4617FC31}">
      <dsp:nvSpPr>
        <dsp:cNvPr id="0" name=""/>
        <dsp:cNvSpPr/>
      </dsp:nvSpPr>
      <dsp:spPr>
        <a:xfrm rot="5400000">
          <a:off x="2338844" y="3027216"/>
          <a:ext cx="1524625" cy="1326424"/>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S" sz="3600" kern="1200"/>
        </a:p>
      </dsp:txBody>
      <dsp:txXfrm rot="-5400000">
        <a:off x="2644645" y="3165703"/>
        <a:ext cx="913022" cy="1049451"/>
      </dsp:txXfrm>
    </dsp:sp>
    <dsp:sp modelId="{75DEA18D-4FF9-4382-AF6E-1A2EF775FC1C}">
      <dsp:nvSpPr>
        <dsp:cNvPr id="0" name=""/>
        <dsp:cNvSpPr/>
      </dsp:nvSpPr>
      <dsp:spPr>
        <a:xfrm rot="5400000">
          <a:off x="3052368" y="4321318"/>
          <a:ext cx="1524625" cy="1326424"/>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latin typeface="Times New Roman" panose="02020603050405020304" pitchFamily="18" charset="0"/>
              <a:cs typeface="Times New Roman" panose="02020603050405020304" pitchFamily="18" charset="0"/>
            </a:rPr>
            <a:t>Los proyectos pueden ser anuales o multianuales hasta por 4 años.</a:t>
          </a:r>
          <a:endParaRPr lang="es-ES" sz="1100" b="1" kern="1200" dirty="0">
            <a:latin typeface="Times New Roman" panose="02020603050405020304" pitchFamily="18" charset="0"/>
            <a:cs typeface="Times New Roman" panose="02020603050405020304" pitchFamily="18" charset="0"/>
          </a:endParaRPr>
        </a:p>
      </dsp:txBody>
      <dsp:txXfrm rot="-5400000">
        <a:off x="3358169" y="4459805"/>
        <a:ext cx="913022" cy="1049451"/>
      </dsp:txXfrm>
    </dsp:sp>
    <dsp:sp modelId="{311AA2CC-F0F1-4DBD-8DB7-06A0A06FF38A}">
      <dsp:nvSpPr>
        <dsp:cNvPr id="0" name=""/>
        <dsp:cNvSpPr/>
      </dsp:nvSpPr>
      <dsp:spPr>
        <a:xfrm>
          <a:off x="1449987" y="4527142"/>
          <a:ext cx="1646595" cy="914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r" defTabSz="488950">
            <a:lnSpc>
              <a:spcPct val="90000"/>
            </a:lnSpc>
            <a:spcBef>
              <a:spcPct val="0"/>
            </a:spcBef>
            <a:spcAft>
              <a:spcPct val="35000"/>
            </a:spcAft>
          </a:pPr>
          <a:r>
            <a:rPr lang="es-ES" sz="1100" kern="1200" dirty="0" smtClean="0">
              <a:latin typeface="Times New Roman" panose="02020603050405020304" pitchFamily="18" charset="0"/>
              <a:cs typeface="Times New Roman" panose="02020603050405020304" pitchFamily="18" charset="0"/>
            </a:rPr>
            <a:t>Se realiza una sola evaluación.</a:t>
          </a:r>
          <a:endParaRPr lang="es-ES" sz="1100" kern="1200" dirty="0">
            <a:latin typeface="Times New Roman" panose="02020603050405020304" pitchFamily="18" charset="0"/>
            <a:cs typeface="Times New Roman" panose="02020603050405020304" pitchFamily="18" charset="0"/>
          </a:endParaRPr>
        </a:p>
      </dsp:txBody>
      <dsp:txXfrm>
        <a:off x="1449987" y="4527142"/>
        <a:ext cx="1646595" cy="914775"/>
      </dsp:txXfrm>
    </dsp:sp>
    <dsp:sp modelId="{AF3561F4-568F-4939-A3BB-9AE2EC83DE37}">
      <dsp:nvSpPr>
        <dsp:cNvPr id="0" name=""/>
        <dsp:cNvSpPr/>
      </dsp:nvSpPr>
      <dsp:spPr>
        <a:xfrm rot="5400000">
          <a:off x="4484907" y="4321318"/>
          <a:ext cx="1524625" cy="1326424"/>
        </a:xfrm>
        <a:prstGeom prst="hexagon">
          <a:avLst>
            <a:gd name="adj" fmla="val 2500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S" sz="3600" kern="1200"/>
        </a:p>
      </dsp:txBody>
      <dsp:txXfrm rot="-5400000">
        <a:off x="4790708" y="4459805"/>
        <a:ext cx="913022" cy="10494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62E38-8D91-4BFE-947E-811867447FC9}">
      <dsp:nvSpPr>
        <dsp:cNvPr id="0" name=""/>
        <dsp:cNvSpPr/>
      </dsp:nvSpPr>
      <dsp:spPr>
        <a:xfrm>
          <a:off x="2233" y="681262"/>
          <a:ext cx="1329989" cy="45373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b="1" kern="1200" dirty="0" smtClean="0">
              <a:latin typeface="Times New Roman" panose="02020603050405020304" pitchFamily="18" charset="0"/>
              <a:cs typeface="Times New Roman" panose="02020603050405020304" pitchFamily="18" charset="0"/>
            </a:rPr>
            <a:t>APERTURA Y RECEPCIÓN DE SOLICITUDES</a:t>
          </a:r>
          <a:endParaRPr lang="es-ES" sz="900" b="1" kern="1200" dirty="0">
            <a:latin typeface="Times New Roman" panose="02020603050405020304" pitchFamily="18" charset="0"/>
            <a:cs typeface="Times New Roman" panose="02020603050405020304" pitchFamily="18" charset="0"/>
          </a:endParaRPr>
        </a:p>
      </dsp:txBody>
      <dsp:txXfrm>
        <a:off x="15522" y="694551"/>
        <a:ext cx="1303411" cy="427154"/>
      </dsp:txXfrm>
    </dsp:sp>
    <dsp:sp modelId="{DE866402-C333-4DA6-B84D-B5636525ADC6}">
      <dsp:nvSpPr>
        <dsp:cNvPr id="0" name=""/>
        <dsp:cNvSpPr/>
      </dsp:nvSpPr>
      <dsp:spPr>
        <a:xfrm rot="5400000">
          <a:off x="638135" y="1164089"/>
          <a:ext cx="58187" cy="58187"/>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9D9D8F-B568-4D2F-9B1B-C586831A4A35}">
      <dsp:nvSpPr>
        <dsp:cNvPr id="0" name=""/>
        <dsp:cNvSpPr/>
      </dsp:nvSpPr>
      <dsp:spPr>
        <a:xfrm>
          <a:off x="2233" y="1251369"/>
          <a:ext cx="1329989" cy="362987"/>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b="1" kern="1200" dirty="0" smtClean="0">
              <a:latin typeface="Times New Roman" panose="02020603050405020304" pitchFamily="18" charset="0"/>
              <a:cs typeface="Times New Roman" panose="02020603050405020304" pitchFamily="18" charset="0"/>
            </a:rPr>
            <a:t>Del 1 de abril al 15 de junio 2019</a:t>
          </a:r>
          <a:endParaRPr lang="es-ES" sz="900" b="1" kern="1200" dirty="0">
            <a:latin typeface="Times New Roman" panose="02020603050405020304" pitchFamily="18" charset="0"/>
            <a:cs typeface="Times New Roman" panose="02020603050405020304" pitchFamily="18" charset="0"/>
          </a:endParaRPr>
        </a:p>
      </dsp:txBody>
      <dsp:txXfrm>
        <a:off x="12865" y="1262001"/>
        <a:ext cx="1308725" cy="341723"/>
      </dsp:txXfrm>
    </dsp:sp>
    <dsp:sp modelId="{0838EB6D-4243-492E-BC60-AC8E8460A0C6}">
      <dsp:nvSpPr>
        <dsp:cNvPr id="0" name=""/>
        <dsp:cNvSpPr/>
      </dsp:nvSpPr>
      <dsp:spPr>
        <a:xfrm rot="5400000">
          <a:off x="638135" y="1643450"/>
          <a:ext cx="58187" cy="58187"/>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FF44E1-A7E4-4FCC-A9EC-82EC7668886A}">
      <dsp:nvSpPr>
        <dsp:cNvPr id="0" name=""/>
        <dsp:cNvSpPr/>
      </dsp:nvSpPr>
      <dsp:spPr>
        <a:xfrm>
          <a:off x="2233" y="1730731"/>
          <a:ext cx="1329989" cy="907462"/>
        </a:xfrm>
        <a:prstGeom prst="roundRect">
          <a:avLst>
            <a:gd name="adj" fmla="val 1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kern="1200" dirty="0" smtClean="0">
              <a:latin typeface="Times New Roman" panose="02020603050405020304" pitchFamily="18" charset="0"/>
              <a:cs typeface="Times New Roman" panose="02020603050405020304" pitchFamily="18" charset="0"/>
            </a:rPr>
            <a:t>Se habilita y se anuncia públicamente la apertura del sistema para recibir propuestas.</a:t>
          </a:r>
          <a:endParaRPr lang="es-ES" sz="900" kern="1200" dirty="0">
            <a:latin typeface="Times New Roman" panose="02020603050405020304" pitchFamily="18" charset="0"/>
            <a:cs typeface="Times New Roman" panose="02020603050405020304" pitchFamily="18" charset="0"/>
          </a:endParaRPr>
        </a:p>
      </dsp:txBody>
      <dsp:txXfrm>
        <a:off x="28812" y="1757310"/>
        <a:ext cx="1276831" cy="854304"/>
      </dsp:txXfrm>
    </dsp:sp>
    <dsp:sp modelId="{39D47784-E6B9-48E1-BDB2-61D823B90EDB}">
      <dsp:nvSpPr>
        <dsp:cNvPr id="0" name=""/>
        <dsp:cNvSpPr/>
      </dsp:nvSpPr>
      <dsp:spPr>
        <a:xfrm>
          <a:off x="1518422" y="681262"/>
          <a:ext cx="1329989" cy="45373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b="1" kern="1200" dirty="0" smtClean="0">
              <a:latin typeface="Times New Roman" panose="02020603050405020304" pitchFamily="18" charset="0"/>
              <a:cs typeface="Times New Roman" panose="02020603050405020304" pitchFamily="18" charset="0"/>
            </a:rPr>
            <a:t>EVALUACIÓN TÉCNICA</a:t>
          </a:r>
          <a:endParaRPr lang="es-ES" sz="900" b="1" kern="1200" dirty="0">
            <a:latin typeface="Times New Roman" panose="02020603050405020304" pitchFamily="18" charset="0"/>
            <a:cs typeface="Times New Roman" panose="02020603050405020304" pitchFamily="18" charset="0"/>
          </a:endParaRPr>
        </a:p>
      </dsp:txBody>
      <dsp:txXfrm>
        <a:off x="1531711" y="694551"/>
        <a:ext cx="1303411" cy="427154"/>
      </dsp:txXfrm>
    </dsp:sp>
    <dsp:sp modelId="{C58EF2EE-2073-4F35-9925-AAFAF6C1AA4B}">
      <dsp:nvSpPr>
        <dsp:cNvPr id="0" name=""/>
        <dsp:cNvSpPr/>
      </dsp:nvSpPr>
      <dsp:spPr>
        <a:xfrm rot="5400000">
          <a:off x="2154323" y="1164089"/>
          <a:ext cx="58187" cy="58187"/>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ED1AC1-3A48-4F81-9775-E7D8EA868983}">
      <dsp:nvSpPr>
        <dsp:cNvPr id="0" name=""/>
        <dsp:cNvSpPr/>
      </dsp:nvSpPr>
      <dsp:spPr>
        <a:xfrm>
          <a:off x="1518422" y="1251369"/>
          <a:ext cx="1329989" cy="362987"/>
        </a:xfrm>
        <a:prstGeom prst="roundRect">
          <a:avLst>
            <a:gd name="adj" fmla="val 1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b="1" kern="1200" dirty="0" smtClean="0">
              <a:latin typeface="Times New Roman" panose="02020603050405020304" pitchFamily="18" charset="0"/>
              <a:cs typeface="Times New Roman" panose="02020603050405020304" pitchFamily="18" charset="0"/>
            </a:rPr>
            <a:t>Del 17 de junio al 16 de agosto 2019</a:t>
          </a:r>
          <a:endParaRPr lang="es-ES" sz="900" b="1" kern="1200" dirty="0">
            <a:latin typeface="Times New Roman" panose="02020603050405020304" pitchFamily="18" charset="0"/>
            <a:cs typeface="Times New Roman" panose="02020603050405020304" pitchFamily="18" charset="0"/>
          </a:endParaRPr>
        </a:p>
      </dsp:txBody>
      <dsp:txXfrm>
        <a:off x="1529054" y="1262001"/>
        <a:ext cx="1308725" cy="341723"/>
      </dsp:txXfrm>
    </dsp:sp>
    <dsp:sp modelId="{150B3773-E412-4FA7-867D-C252305DB487}">
      <dsp:nvSpPr>
        <dsp:cNvPr id="0" name=""/>
        <dsp:cNvSpPr/>
      </dsp:nvSpPr>
      <dsp:spPr>
        <a:xfrm rot="5400000">
          <a:off x="2154323" y="1643450"/>
          <a:ext cx="58187" cy="58187"/>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6B6EFF-0BA5-485D-A5BA-B769529C89C6}">
      <dsp:nvSpPr>
        <dsp:cNvPr id="0" name=""/>
        <dsp:cNvSpPr/>
      </dsp:nvSpPr>
      <dsp:spPr>
        <a:xfrm>
          <a:off x="1518422" y="1730731"/>
          <a:ext cx="1329989" cy="907465"/>
        </a:xfrm>
        <a:prstGeom prst="roundRect">
          <a:avLst>
            <a:gd name="adj" fmla="val 1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kern="1200" dirty="0" smtClean="0">
              <a:latin typeface="Times New Roman" panose="02020603050405020304" pitchFamily="18" charset="0"/>
              <a:cs typeface="Times New Roman" panose="02020603050405020304" pitchFamily="18" charset="0"/>
            </a:rPr>
            <a:t>Evaluación individual realizada por los miembros del Registro </a:t>
          </a:r>
          <a:r>
            <a:rPr lang="es-ES" sz="900" kern="1200" dirty="0" err="1" smtClean="0">
              <a:latin typeface="Times New Roman" panose="02020603050405020304" pitchFamily="18" charset="0"/>
              <a:cs typeface="Times New Roman" panose="02020603050405020304" pitchFamily="18" charset="0"/>
            </a:rPr>
            <a:t>CONACyT</a:t>
          </a:r>
          <a:r>
            <a:rPr lang="es-ES" sz="900" kern="1200" dirty="0" smtClean="0">
              <a:latin typeface="Times New Roman" panose="02020603050405020304" pitchFamily="18" charset="0"/>
              <a:cs typeface="Times New Roman" panose="02020603050405020304" pitchFamily="18" charset="0"/>
            </a:rPr>
            <a:t> de Evaluadores Acreditados.</a:t>
          </a:r>
          <a:endParaRPr lang="es-ES" sz="900" kern="1200" dirty="0">
            <a:latin typeface="Times New Roman" panose="02020603050405020304" pitchFamily="18" charset="0"/>
            <a:cs typeface="Times New Roman" panose="02020603050405020304" pitchFamily="18" charset="0"/>
          </a:endParaRPr>
        </a:p>
      </dsp:txBody>
      <dsp:txXfrm>
        <a:off x="1545001" y="1757310"/>
        <a:ext cx="1276831" cy="854307"/>
      </dsp:txXfrm>
    </dsp:sp>
    <dsp:sp modelId="{781F29C0-A34B-4F62-9769-1FC9502DE085}">
      <dsp:nvSpPr>
        <dsp:cNvPr id="0" name=""/>
        <dsp:cNvSpPr/>
      </dsp:nvSpPr>
      <dsp:spPr>
        <a:xfrm rot="5333495">
          <a:off x="2159301" y="2672301"/>
          <a:ext cx="68234" cy="58187"/>
        </a:xfrm>
        <a:prstGeom prst="rightArrow">
          <a:avLst>
            <a:gd name="adj1" fmla="val 667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7B6142-970D-471E-8CA5-1645F482E9E2}">
      <dsp:nvSpPr>
        <dsp:cNvPr id="0" name=""/>
        <dsp:cNvSpPr/>
      </dsp:nvSpPr>
      <dsp:spPr>
        <a:xfrm>
          <a:off x="1538425" y="2764594"/>
          <a:ext cx="1329989" cy="907462"/>
        </a:xfrm>
        <a:prstGeom prst="roundRect">
          <a:avLst>
            <a:gd name="adj" fmla="val 10000"/>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kern="1200" dirty="0" smtClean="0">
              <a:latin typeface="Times New Roman" panose="02020603050405020304" pitchFamily="18" charset="0"/>
              <a:cs typeface="Times New Roman" panose="02020603050405020304" pitchFamily="18" charset="0"/>
            </a:rPr>
            <a:t>Comisión de Evaluación integrada por expertos en las temáticas de los proyectos quienes emiten un dictamen considerando las evaluaciones individuales.</a:t>
          </a:r>
          <a:endParaRPr lang="es-ES" sz="900" kern="1200" dirty="0">
            <a:latin typeface="Times New Roman" panose="02020603050405020304" pitchFamily="18" charset="0"/>
            <a:cs typeface="Times New Roman" panose="02020603050405020304" pitchFamily="18" charset="0"/>
          </a:endParaRPr>
        </a:p>
      </dsp:txBody>
      <dsp:txXfrm>
        <a:off x="1565004" y="2791173"/>
        <a:ext cx="1276831" cy="854304"/>
      </dsp:txXfrm>
    </dsp:sp>
    <dsp:sp modelId="{F8BFB86C-F180-4194-A8A3-E723A588A4F2}">
      <dsp:nvSpPr>
        <dsp:cNvPr id="0" name=""/>
        <dsp:cNvSpPr/>
      </dsp:nvSpPr>
      <dsp:spPr>
        <a:xfrm rot="5531328">
          <a:off x="2142288" y="3713113"/>
          <a:ext cx="82217" cy="58187"/>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3161D4-4547-4035-86B6-B1B4E17A9A7D}">
      <dsp:nvSpPr>
        <dsp:cNvPr id="0" name=""/>
        <dsp:cNvSpPr/>
      </dsp:nvSpPr>
      <dsp:spPr>
        <a:xfrm>
          <a:off x="1498379" y="3812358"/>
          <a:ext cx="1329989" cy="907462"/>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kern="1200" dirty="0" err="1" smtClean="0">
              <a:latin typeface="Times New Roman" panose="02020603050405020304" pitchFamily="18" charset="0"/>
              <a:cs typeface="Times New Roman" panose="02020603050405020304" pitchFamily="18" charset="0"/>
            </a:rPr>
            <a:t>CONACyT</a:t>
          </a:r>
          <a:r>
            <a:rPr lang="es-ES" sz="900" kern="1200" dirty="0" smtClean="0">
              <a:latin typeface="Times New Roman" panose="02020603050405020304" pitchFamily="18" charset="0"/>
              <a:cs typeface="Times New Roman" panose="02020603050405020304" pitchFamily="18" charset="0"/>
            </a:rPr>
            <a:t> emite dictamen de procedencia técnica a través del cual se retroalimenta al contribuyente sobre el resultado.</a:t>
          </a:r>
          <a:endParaRPr lang="es-ES" sz="900" kern="1200" dirty="0">
            <a:latin typeface="Times New Roman" panose="02020603050405020304" pitchFamily="18" charset="0"/>
            <a:cs typeface="Times New Roman" panose="02020603050405020304" pitchFamily="18" charset="0"/>
          </a:endParaRPr>
        </a:p>
      </dsp:txBody>
      <dsp:txXfrm>
        <a:off x="1524958" y="3838937"/>
        <a:ext cx="1276831" cy="854304"/>
      </dsp:txXfrm>
    </dsp:sp>
    <dsp:sp modelId="{281BE9AB-3B4A-442A-8AB9-E07A16FF560F}">
      <dsp:nvSpPr>
        <dsp:cNvPr id="0" name=""/>
        <dsp:cNvSpPr/>
      </dsp:nvSpPr>
      <dsp:spPr>
        <a:xfrm>
          <a:off x="3034610" y="681262"/>
          <a:ext cx="1329989" cy="45373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b="1" kern="1200" dirty="0" smtClean="0">
              <a:latin typeface="Times New Roman" panose="02020603050405020304" pitchFamily="18" charset="0"/>
              <a:cs typeface="Times New Roman" panose="02020603050405020304" pitchFamily="18" charset="0"/>
            </a:rPr>
            <a:t>RESOLUCIÓN DEL COMITÉ</a:t>
          </a:r>
          <a:endParaRPr lang="es-ES" sz="900" kern="1200" dirty="0">
            <a:latin typeface="Times New Roman" panose="02020603050405020304" pitchFamily="18" charset="0"/>
            <a:cs typeface="Times New Roman" panose="02020603050405020304" pitchFamily="18" charset="0"/>
          </a:endParaRPr>
        </a:p>
      </dsp:txBody>
      <dsp:txXfrm>
        <a:off x="3047899" y="694551"/>
        <a:ext cx="1303411" cy="427154"/>
      </dsp:txXfrm>
    </dsp:sp>
    <dsp:sp modelId="{DA729C31-D7BC-466F-ADA4-938804A72732}">
      <dsp:nvSpPr>
        <dsp:cNvPr id="0" name=""/>
        <dsp:cNvSpPr/>
      </dsp:nvSpPr>
      <dsp:spPr>
        <a:xfrm rot="5400000">
          <a:off x="3670512" y="1164089"/>
          <a:ext cx="58187" cy="58187"/>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A918FF-48D1-4E7C-9427-5E08BEAB8695}">
      <dsp:nvSpPr>
        <dsp:cNvPr id="0" name=""/>
        <dsp:cNvSpPr/>
      </dsp:nvSpPr>
      <dsp:spPr>
        <a:xfrm>
          <a:off x="3034610" y="1251369"/>
          <a:ext cx="1329989" cy="362987"/>
        </a:xfrm>
        <a:prstGeom prst="roundRect">
          <a:avLst>
            <a:gd name="adj" fmla="val 1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b="1" kern="1200" dirty="0" smtClean="0">
              <a:latin typeface="Times New Roman" panose="02020603050405020304" pitchFamily="18" charset="0"/>
              <a:cs typeface="Times New Roman" panose="02020603050405020304" pitchFamily="18" charset="0"/>
            </a:rPr>
            <a:t>Del 19 de agosto al 11 de septiembre 2019</a:t>
          </a:r>
          <a:endParaRPr lang="es-ES" sz="900" b="1" kern="1200" dirty="0">
            <a:latin typeface="Times New Roman" panose="02020603050405020304" pitchFamily="18" charset="0"/>
            <a:cs typeface="Times New Roman" panose="02020603050405020304" pitchFamily="18" charset="0"/>
          </a:endParaRPr>
        </a:p>
      </dsp:txBody>
      <dsp:txXfrm>
        <a:off x="3045242" y="1262001"/>
        <a:ext cx="1308725" cy="341723"/>
      </dsp:txXfrm>
    </dsp:sp>
    <dsp:sp modelId="{5AF7D1FA-B951-4D08-872D-E089683164B7}">
      <dsp:nvSpPr>
        <dsp:cNvPr id="0" name=""/>
        <dsp:cNvSpPr/>
      </dsp:nvSpPr>
      <dsp:spPr>
        <a:xfrm rot="5400000">
          <a:off x="3670512" y="1643450"/>
          <a:ext cx="58187" cy="58187"/>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FF77C6-3B42-45CE-8252-978F7CA3EFD5}">
      <dsp:nvSpPr>
        <dsp:cNvPr id="0" name=""/>
        <dsp:cNvSpPr/>
      </dsp:nvSpPr>
      <dsp:spPr>
        <a:xfrm>
          <a:off x="3034610" y="1730731"/>
          <a:ext cx="1329989" cy="907462"/>
        </a:xfrm>
        <a:prstGeom prst="roundRect">
          <a:avLst>
            <a:gd name="adj" fmla="val 1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kern="1200" dirty="0" smtClean="0">
              <a:latin typeface="Times New Roman" panose="02020603050405020304" pitchFamily="18" charset="0"/>
              <a:cs typeface="Times New Roman" panose="02020603050405020304" pitchFamily="18" charset="0"/>
            </a:rPr>
            <a:t>Considera las evaluaciones para determinar qué contribuyentes se beneficiarán, así como el importe de los estímulos.</a:t>
          </a:r>
          <a:endParaRPr lang="es-ES" sz="900" kern="1200" dirty="0">
            <a:latin typeface="Times New Roman" panose="02020603050405020304" pitchFamily="18" charset="0"/>
            <a:cs typeface="Times New Roman" panose="02020603050405020304" pitchFamily="18" charset="0"/>
          </a:endParaRPr>
        </a:p>
      </dsp:txBody>
      <dsp:txXfrm>
        <a:off x="3061189" y="1757310"/>
        <a:ext cx="1276831" cy="854304"/>
      </dsp:txXfrm>
    </dsp:sp>
    <dsp:sp modelId="{C5D0A8D9-A931-4F9B-BC60-C9395D83A724}">
      <dsp:nvSpPr>
        <dsp:cNvPr id="0" name=""/>
        <dsp:cNvSpPr/>
      </dsp:nvSpPr>
      <dsp:spPr>
        <a:xfrm>
          <a:off x="4550799" y="681262"/>
          <a:ext cx="1329989" cy="45373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b="1" kern="1200" dirty="0" smtClean="0">
              <a:latin typeface="Times New Roman" panose="02020603050405020304" pitchFamily="18" charset="0"/>
              <a:cs typeface="Times New Roman" panose="02020603050405020304" pitchFamily="18" charset="0"/>
            </a:rPr>
            <a:t>PUBLICACIÓN DE RESULTADOS</a:t>
          </a:r>
          <a:endParaRPr lang="es-ES" sz="900" b="1" kern="1200" dirty="0">
            <a:latin typeface="Times New Roman" panose="02020603050405020304" pitchFamily="18" charset="0"/>
            <a:cs typeface="Times New Roman" panose="02020603050405020304" pitchFamily="18" charset="0"/>
          </a:endParaRPr>
        </a:p>
      </dsp:txBody>
      <dsp:txXfrm>
        <a:off x="4564088" y="694551"/>
        <a:ext cx="1303411" cy="427154"/>
      </dsp:txXfrm>
    </dsp:sp>
    <dsp:sp modelId="{26298F78-75F1-4C7A-A948-C0218B29894D}">
      <dsp:nvSpPr>
        <dsp:cNvPr id="0" name=""/>
        <dsp:cNvSpPr/>
      </dsp:nvSpPr>
      <dsp:spPr>
        <a:xfrm rot="5400000">
          <a:off x="5186700" y="1164089"/>
          <a:ext cx="58187" cy="58187"/>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7E14AE-1210-4772-A5D5-C99036BD67FB}">
      <dsp:nvSpPr>
        <dsp:cNvPr id="0" name=""/>
        <dsp:cNvSpPr/>
      </dsp:nvSpPr>
      <dsp:spPr>
        <a:xfrm>
          <a:off x="4550799" y="1251369"/>
          <a:ext cx="1329989" cy="362987"/>
        </a:xfrm>
        <a:prstGeom prst="roundRect">
          <a:avLst>
            <a:gd name="adj" fmla="val 1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b="1" kern="1200" dirty="0" smtClean="0">
              <a:latin typeface="Times New Roman" panose="02020603050405020304" pitchFamily="18" charset="0"/>
              <a:cs typeface="Times New Roman" panose="02020603050405020304" pitchFamily="18" charset="0"/>
            </a:rPr>
            <a:t>13 de septiembre 2019 </a:t>
          </a:r>
          <a:endParaRPr lang="es-ES" sz="900" b="1" kern="1200" dirty="0">
            <a:latin typeface="Times New Roman" panose="02020603050405020304" pitchFamily="18" charset="0"/>
            <a:cs typeface="Times New Roman" panose="02020603050405020304" pitchFamily="18" charset="0"/>
          </a:endParaRPr>
        </a:p>
      </dsp:txBody>
      <dsp:txXfrm>
        <a:off x="4561431" y="1262001"/>
        <a:ext cx="1308725" cy="341723"/>
      </dsp:txXfrm>
    </dsp:sp>
    <dsp:sp modelId="{76A86F7D-25D5-4CDB-9E85-E7A72C1FF0B0}">
      <dsp:nvSpPr>
        <dsp:cNvPr id="0" name=""/>
        <dsp:cNvSpPr/>
      </dsp:nvSpPr>
      <dsp:spPr>
        <a:xfrm rot="5400000">
          <a:off x="5186700" y="1643450"/>
          <a:ext cx="58187" cy="58187"/>
        </a:xfrm>
        <a:prstGeom prst="rightArrow">
          <a:avLst>
            <a:gd name="adj1" fmla="val 667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62EEC6-82C5-4A22-912F-498369BD42D5}">
      <dsp:nvSpPr>
        <dsp:cNvPr id="0" name=""/>
        <dsp:cNvSpPr/>
      </dsp:nvSpPr>
      <dsp:spPr>
        <a:xfrm>
          <a:off x="4550799" y="1730731"/>
          <a:ext cx="1329989" cy="907462"/>
        </a:xfrm>
        <a:prstGeom prst="roundRect">
          <a:avLst>
            <a:gd name="adj" fmla="val 10000"/>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kern="1200" dirty="0" smtClean="0">
              <a:latin typeface="Times New Roman" panose="02020603050405020304" pitchFamily="18" charset="0"/>
              <a:cs typeface="Times New Roman" panose="02020603050405020304" pitchFamily="18" charset="0"/>
            </a:rPr>
            <a:t>Se publica la relación de contribuyentes beneficiados en los sitios web de las dependencias involucradas.</a:t>
          </a:r>
          <a:endParaRPr lang="es-ES" sz="900" kern="1200" dirty="0">
            <a:latin typeface="Times New Roman" panose="02020603050405020304" pitchFamily="18" charset="0"/>
            <a:cs typeface="Times New Roman" panose="02020603050405020304" pitchFamily="18" charset="0"/>
          </a:endParaRPr>
        </a:p>
      </dsp:txBody>
      <dsp:txXfrm>
        <a:off x="4577378" y="1757310"/>
        <a:ext cx="1276831" cy="854304"/>
      </dsp:txXfrm>
    </dsp:sp>
    <dsp:sp modelId="{B2C27554-A321-4745-8728-508975032B3B}">
      <dsp:nvSpPr>
        <dsp:cNvPr id="0" name=""/>
        <dsp:cNvSpPr/>
      </dsp:nvSpPr>
      <dsp:spPr>
        <a:xfrm>
          <a:off x="6066987" y="681262"/>
          <a:ext cx="1329989" cy="45373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b="1" kern="1200" dirty="0" smtClean="0">
              <a:latin typeface="Times New Roman" panose="02020603050405020304" pitchFamily="18" charset="0"/>
              <a:cs typeface="Times New Roman" panose="02020603050405020304" pitchFamily="18" charset="0"/>
            </a:rPr>
            <a:t>NOTIFICACIÓN DE RESULTADOS</a:t>
          </a:r>
          <a:endParaRPr lang="es-ES" sz="900" b="1" kern="1200" dirty="0">
            <a:latin typeface="Times New Roman" panose="02020603050405020304" pitchFamily="18" charset="0"/>
            <a:cs typeface="Times New Roman" panose="02020603050405020304" pitchFamily="18" charset="0"/>
          </a:endParaRPr>
        </a:p>
      </dsp:txBody>
      <dsp:txXfrm>
        <a:off x="6080276" y="694551"/>
        <a:ext cx="1303411" cy="427154"/>
      </dsp:txXfrm>
    </dsp:sp>
    <dsp:sp modelId="{B7893AD2-61C4-4866-9550-8B469F1924F9}">
      <dsp:nvSpPr>
        <dsp:cNvPr id="0" name=""/>
        <dsp:cNvSpPr/>
      </dsp:nvSpPr>
      <dsp:spPr>
        <a:xfrm rot="5400000">
          <a:off x="6702889" y="1164089"/>
          <a:ext cx="58187" cy="58187"/>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7292A9-67AB-4D22-893B-19FFFBD1CFC7}">
      <dsp:nvSpPr>
        <dsp:cNvPr id="0" name=""/>
        <dsp:cNvSpPr/>
      </dsp:nvSpPr>
      <dsp:spPr>
        <a:xfrm>
          <a:off x="6066987" y="1251369"/>
          <a:ext cx="1329989" cy="362987"/>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b="1" kern="1200" dirty="0" smtClean="0">
              <a:latin typeface="Times New Roman" panose="02020603050405020304" pitchFamily="18" charset="0"/>
              <a:cs typeface="Times New Roman" panose="02020603050405020304" pitchFamily="18" charset="0"/>
            </a:rPr>
            <a:t>Del 16 de septiembre al 20 de noviembre 2019</a:t>
          </a:r>
          <a:endParaRPr lang="es-ES" sz="900" b="1" kern="1200" dirty="0">
            <a:latin typeface="Times New Roman" panose="02020603050405020304" pitchFamily="18" charset="0"/>
            <a:cs typeface="Times New Roman" panose="02020603050405020304" pitchFamily="18" charset="0"/>
          </a:endParaRPr>
        </a:p>
      </dsp:txBody>
      <dsp:txXfrm>
        <a:off x="6077619" y="1262001"/>
        <a:ext cx="1308725" cy="341723"/>
      </dsp:txXfrm>
    </dsp:sp>
    <dsp:sp modelId="{6AA3075D-9FC7-46DB-8794-4EF525C89A25}">
      <dsp:nvSpPr>
        <dsp:cNvPr id="0" name=""/>
        <dsp:cNvSpPr/>
      </dsp:nvSpPr>
      <dsp:spPr>
        <a:xfrm rot="5400000">
          <a:off x="6702889" y="1643450"/>
          <a:ext cx="58187" cy="58187"/>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C855CE-CC11-4C33-899E-882D3D550A3A}">
      <dsp:nvSpPr>
        <dsp:cNvPr id="0" name=""/>
        <dsp:cNvSpPr/>
      </dsp:nvSpPr>
      <dsp:spPr>
        <a:xfrm>
          <a:off x="6066987" y="1730731"/>
          <a:ext cx="1329989" cy="907462"/>
        </a:xfrm>
        <a:prstGeom prst="roundRect">
          <a:avLst>
            <a:gd name="adj" fmla="val 1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kern="1200" dirty="0" smtClean="0">
              <a:latin typeface="Times New Roman" panose="02020603050405020304" pitchFamily="18" charset="0"/>
              <a:cs typeface="Times New Roman" panose="02020603050405020304" pitchFamily="18" charset="0"/>
            </a:rPr>
            <a:t>Envío de oficios de notificación a los contribuyentes participantes, anexando el dictamen de procedencia técnica.</a:t>
          </a:r>
          <a:endParaRPr lang="es-ES" sz="900" kern="1200" dirty="0">
            <a:latin typeface="Times New Roman" panose="02020603050405020304" pitchFamily="18" charset="0"/>
            <a:cs typeface="Times New Roman" panose="02020603050405020304" pitchFamily="18" charset="0"/>
          </a:endParaRPr>
        </a:p>
      </dsp:txBody>
      <dsp:txXfrm>
        <a:off x="6093566" y="1757310"/>
        <a:ext cx="1276831" cy="854304"/>
      </dsp:txXfrm>
    </dsp:sp>
    <dsp:sp modelId="{31AF1000-C31F-4F99-9728-72150AED4E53}">
      <dsp:nvSpPr>
        <dsp:cNvPr id="0" name=""/>
        <dsp:cNvSpPr/>
      </dsp:nvSpPr>
      <dsp:spPr>
        <a:xfrm>
          <a:off x="7583176" y="681262"/>
          <a:ext cx="1329989" cy="45373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b="1" kern="1200" dirty="0" smtClean="0">
              <a:latin typeface="Times New Roman" panose="02020603050405020304" pitchFamily="18" charset="0"/>
              <a:cs typeface="Times New Roman" panose="02020603050405020304" pitchFamily="18" charset="0"/>
            </a:rPr>
            <a:t>PROCESO DE SEGUIMIENTO</a:t>
          </a:r>
          <a:endParaRPr lang="es-ES" sz="900" b="1" kern="1200" dirty="0">
            <a:latin typeface="Times New Roman" panose="02020603050405020304" pitchFamily="18" charset="0"/>
            <a:cs typeface="Times New Roman" panose="02020603050405020304" pitchFamily="18" charset="0"/>
          </a:endParaRPr>
        </a:p>
      </dsp:txBody>
      <dsp:txXfrm>
        <a:off x="7596465" y="694551"/>
        <a:ext cx="1303411" cy="427154"/>
      </dsp:txXfrm>
    </dsp:sp>
    <dsp:sp modelId="{224EEFC6-0D1A-492A-AE50-CCAB96882160}">
      <dsp:nvSpPr>
        <dsp:cNvPr id="0" name=""/>
        <dsp:cNvSpPr/>
      </dsp:nvSpPr>
      <dsp:spPr>
        <a:xfrm rot="5400000">
          <a:off x="8219077" y="1164089"/>
          <a:ext cx="58187" cy="58187"/>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541205-1B28-4B02-BF1D-E315BD65CAF2}">
      <dsp:nvSpPr>
        <dsp:cNvPr id="0" name=""/>
        <dsp:cNvSpPr/>
      </dsp:nvSpPr>
      <dsp:spPr>
        <a:xfrm>
          <a:off x="7583176" y="1251369"/>
          <a:ext cx="1329989" cy="362987"/>
        </a:xfrm>
        <a:prstGeom prst="roundRect">
          <a:avLst>
            <a:gd name="adj" fmla="val 1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b="1" kern="1200" dirty="0" smtClean="0">
              <a:latin typeface="Times New Roman" panose="02020603050405020304" pitchFamily="18" charset="0"/>
              <a:cs typeface="Times New Roman" panose="02020603050405020304" pitchFamily="18" charset="0"/>
            </a:rPr>
            <a:t>A partir de diciembre 2019</a:t>
          </a:r>
          <a:endParaRPr lang="es-ES" sz="900" b="1" kern="1200" dirty="0">
            <a:latin typeface="Times New Roman" panose="02020603050405020304" pitchFamily="18" charset="0"/>
            <a:cs typeface="Times New Roman" panose="02020603050405020304" pitchFamily="18" charset="0"/>
          </a:endParaRPr>
        </a:p>
      </dsp:txBody>
      <dsp:txXfrm>
        <a:off x="7593808" y="1262001"/>
        <a:ext cx="1308725" cy="341723"/>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7DDD8FC-9E3F-49AD-96BC-47ED2ECD7B13}" type="datetimeFigureOut">
              <a:rPr lang="es-MX" smtClean="0"/>
              <a:t>14/05/2019</a:t>
            </a:fld>
            <a:endParaRPr lang="es-MX"/>
          </a:p>
        </p:txBody>
      </p:sp>
      <p:sp>
        <p:nvSpPr>
          <p:cNvPr id="4" name="Marcador de pie de página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31F1407-83B3-4BF6-B8CD-807C34AC73C8}" type="slidenum">
              <a:rPr lang="es-MX" smtClean="0"/>
              <a:t>‹Nº›</a:t>
            </a:fld>
            <a:endParaRPr lang="es-MX"/>
          </a:p>
        </p:txBody>
      </p:sp>
    </p:spTree>
    <p:extLst>
      <p:ext uri="{BB962C8B-B14F-4D97-AF65-F5344CB8AC3E}">
        <p14:creationId xmlns:p14="http://schemas.microsoft.com/office/powerpoint/2010/main" val="917453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4B5CA67-3A41-4C06-99AA-E44F64824C39}" type="datetimeFigureOut">
              <a:rPr lang="es-MX" smtClean="0"/>
              <a:t>14/05/2019</a:t>
            </a:fld>
            <a:endParaRPr lang="es-MX"/>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C565DE6-850A-4C81-BFCE-3C194A538EFF}" type="slidenum">
              <a:rPr lang="es-MX" smtClean="0"/>
              <a:t>‹Nº›</a:t>
            </a:fld>
            <a:endParaRPr lang="es-MX"/>
          </a:p>
        </p:txBody>
      </p:sp>
    </p:spTree>
    <p:extLst>
      <p:ext uri="{BB962C8B-B14F-4D97-AF65-F5344CB8AC3E}">
        <p14:creationId xmlns:p14="http://schemas.microsoft.com/office/powerpoint/2010/main" val="2331114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MX" dirty="0" smtClean="0">
                <a:latin typeface="Calibri Light" panose="020F0302020204030204" pitchFamily="34" charset="0"/>
              </a:rPr>
              <a:t>Es deseable estimular la inversión privada en CTI en el sector privado porque este tipo de inversión genera </a:t>
            </a:r>
            <a:r>
              <a:rPr lang="es-MX" b="1" i="1" dirty="0" smtClean="0">
                <a:latin typeface="Calibri Light" panose="020F0302020204030204" pitchFamily="34" charset="0"/>
              </a:rPr>
              <a:t>derramas</a:t>
            </a:r>
            <a:r>
              <a:rPr lang="es-MX" dirty="0" smtClean="0">
                <a:latin typeface="Calibri Light" panose="020F0302020204030204" pitchFamily="34" charset="0"/>
              </a:rPr>
              <a:t> a lo largo de toda la economía nacional.</a:t>
            </a:r>
          </a:p>
          <a:p>
            <a:pPr algn="just"/>
            <a:endParaRPr lang="es-MX" dirty="0" smtClean="0">
              <a:latin typeface="Calibri Light" panose="020F0302020204030204" pitchFamily="34" charset="0"/>
            </a:endParaRPr>
          </a:p>
          <a:p>
            <a:pPr algn="just"/>
            <a:r>
              <a:rPr lang="es-MX" b="1" i="1" dirty="0" smtClean="0">
                <a:latin typeface="Calibri Light" panose="020F0302020204030204" pitchFamily="34" charset="0"/>
              </a:rPr>
              <a:t>Derramas por bienestar al consumidor.  </a:t>
            </a:r>
            <a:r>
              <a:rPr lang="es-MX" dirty="0" smtClean="0">
                <a:latin typeface="Calibri Light" panose="020F0302020204030204" pitchFamily="34" charset="0"/>
              </a:rPr>
              <a:t>Más inversión en  CTI implica la existencia de productos innovadores que pueden satisfacer de mejor forma las necesidades de los consumidores.</a:t>
            </a:r>
          </a:p>
          <a:p>
            <a:pPr algn="just"/>
            <a:endParaRPr lang="es-MX" b="1" i="1" dirty="0" smtClean="0">
              <a:latin typeface="Calibri Light" panose="020F0302020204030204" pitchFamily="34" charset="0"/>
            </a:endParaRPr>
          </a:p>
          <a:p>
            <a:pPr algn="just"/>
            <a:r>
              <a:rPr lang="es-MX" b="1" i="1" dirty="0" smtClean="0">
                <a:latin typeface="Calibri Light" panose="020F0302020204030204" pitchFamily="34" charset="0"/>
              </a:rPr>
              <a:t>Derrama laboral</a:t>
            </a:r>
            <a:r>
              <a:rPr lang="es-MX" dirty="0" smtClean="0">
                <a:latin typeface="Calibri Light" panose="020F0302020204030204" pitchFamily="34" charset="0"/>
              </a:rPr>
              <a:t>. En México, el sector privado emplea pocos maestros o doctores. Un incremento de inversiones en CTI puede traducirse en más empleos de alto perfil para tecnólogos e investigadores mexicanos.</a:t>
            </a:r>
          </a:p>
          <a:p>
            <a:pPr algn="just"/>
            <a:endParaRPr lang="es-MX" b="1" i="1" dirty="0" smtClean="0">
              <a:latin typeface="Calibri Light" panose="020F0302020204030204" pitchFamily="34" charset="0"/>
            </a:endParaRPr>
          </a:p>
          <a:p>
            <a:pPr algn="just"/>
            <a:r>
              <a:rPr lang="es-MX" b="1" i="1" dirty="0" smtClean="0">
                <a:latin typeface="Calibri Light" panose="020F0302020204030204" pitchFamily="34" charset="0"/>
              </a:rPr>
              <a:t>Derrama en competitividad</a:t>
            </a:r>
            <a:r>
              <a:rPr lang="es-MX" dirty="0" smtClean="0">
                <a:latin typeface="Calibri Light" panose="020F0302020204030204" pitchFamily="34" charset="0"/>
              </a:rPr>
              <a:t>. Un incremento en inversiones de CTI hace más probable que las empresas mexicanas generen productos o servicios innovadores. Esto les permiten  compiten más exitosamente en los mercados internacionales.</a:t>
            </a:r>
          </a:p>
          <a:p>
            <a:pPr algn="just"/>
            <a:endParaRPr lang="es-MX" dirty="0" smtClean="0">
              <a:latin typeface="Calibri Light" panose="020F0302020204030204" pitchFamily="34" charset="0"/>
            </a:endParaRPr>
          </a:p>
          <a:p>
            <a:pPr algn="just"/>
            <a:r>
              <a:rPr lang="es-MX" b="1" i="1" dirty="0" smtClean="0">
                <a:latin typeface="Calibri Light" panose="020F0302020204030204" pitchFamily="34" charset="0"/>
              </a:rPr>
              <a:t>Derrama en redes de negocios.</a:t>
            </a:r>
            <a:r>
              <a:rPr lang="es-MX" dirty="0" smtClean="0">
                <a:latin typeface="Calibri Light" panose="020F0302020204030204" pitchFamily="34" charset="0"/>
              </a:rPr>
              <a:t> A medida que incrementan la inversión en CTI se sofistica la red de negocios con la que interactúan empresas nodales. Una posible derrama es el surgimiento de nuevas empresas nacionales que provean de servicios tecnológicos a las más innovadoras. </a:t>
            </a:r>
          </a:p>
          <a:p>
            <a:endParaRPr lang="es-MX" dirty="0"/>
          </a:p>
        </p:txBody>
      </p:sp>
      <p:sp>
        <p:nvSpPr>
          <p:cNvPr id="4" name="Marcador de número de diapositiva 3"/>
          <p:cNvSpPr>
            <a:spLocks noGrp="1"/>
          </p:cNvSpPr>
          <p:nvPr>
            <p:ph type="sldNum" sz="quarter" idx="10"/>
          </p:nvPr>
        </p:nvSpPr>
        <p:spPr/>
        <p:txBody>
          <a:bodyPr/>
          <a:lstStyle/>
          <a:p>
            <a:fld id="{9C565DE6-850A-4C81-BFCE-3C194A538EFF}" type="slidenum">
              <a:rPr lang="es-MX" smtClean="0"/>
              <a:t>2</a:t>
            </a:fld>
            <a:endParaRPr lang="es-MX"/>
          </a:p>
        </p:txBody>
      </p:sp>
    </p:spTree>
    <p:extLst>
      <p:ext uri="{BB962C8B-B14F-4D97-AF65-F5344CB8AC3E}">
        <p14:creationId xmlns:p14="http://schemas.microsoft.com/office/powerpoint/2010/main" val="3038243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MX" dirty="0" smtClean="0">
                <a:latin typeface="Calibri Light" panose="020F0302020204030204" pitchFamily="34" charset="0"/>
              </a:rPr>
              <a:t>Es deseable estimular la inversión privada en CTI en el sector privado porque este tipo de inversión genera </a:t>
            </a:r>
            <a:r>
              <a:rPr lang="es-MX" b="1" i="1" dirty="0" smtClean="0">
                <a:latin typeface="Calibri Light" panose="020F0302020204030204" pitchFamily="34" charset="0"/>
              </a:rPr>
              <a:t>derramas</a:t>
            </a:r>
            <a:r>
              <a:rPr lang="es-MX" dirty="0" smtClean="0">
                <a:latin typeface="Calibri Light" panose="020F0302020204030204" pitchFamily="34" charset="0"/>
              </a:rPr>
              <a:t> a lo largo de toda la economía nacional.</a:t>
            </a:r>
          </a:p>
          <a:p>
            <a:pPr algn="just"/>
            <a:endParaRPr lang="es-MX" dirty="0" smtClean="0">
              <a:latin typeface="Calibri Light" panose="020F0302020204030204" pitchFamily="34" charset="0"/>
            </a:endParaRPr>
          </a:p>
          <a:p>
            <a:pPr algn="just"/>
            <a:r>
              <a:rPr lang="es-MX" b="1" i="1" dirty="0" smtClean="0">
                <a:latin typeface="Calibri Light" panose="020F0302020204030204" pitchFamily="34" charset="0"/>
              </a:rPr>
              <a:t>Derramas por bienestar al consumidor.  </a:t>
            </a:r>
            <a:r>
              <a:rPr lang="es-MX" dirty="0" smtClean="0">
                <a:latin typeface="Calibri Light" panose="020F0302020204030204" pitchFamily="34" charset="0"/>
              </a:rPr>
              <a:t>Más inversión en  CTI implica la existencia de productos innovadores que pueden satisfacer de mejor forma las necesidades de los consumidores.</a:t>
            </a:r>
          </a:p>
          <a:p>
            <a:pPr algn="just"/>
            <a:endParaRPr lang="es-MX" b="1" i="1" dirty="0" smtClean="0">
              <a:latin typeface="Calibri Light" panose="020F0302020204030204" pitchFamily="34" charset="0"/>
            </a:endParaRPr>
          </a:p>
          <a:p>
            <a:pPr algn="just"/>
            <a:r>
              <a:rPr lang="es-MX" b="1" i="1" dirty="0" smtClean="0">
                <a:latin typeface="Calibri Light" panose="020F0302020204030204" pitchFamily="34" charset="0"/>
              </a:rPr>
              <a:t>Derrama laboral</a:t>
            </a:r>
            <a:r>
              <a:rPr lang="es-MX" dirty="0" smtClean="0">
                <a:latin typeface="Calibri Light" panose="020F0302020204030204" pitchFamily="34" charset="0"/>
              </a:rPr>
              <a:t>. En México, el sector privado emplea pocos maestros o doctores. Un incremento de inversiones en CTI puede traducirse en más empleos de alto perfil para tecnólogos e investigadores mexicanos.</a:t>
            </a:r>
          </a:p>
          <a:p>
            <a:pPr algn="just"/>
            <a:endParaRPr lang="es-MX" b="1" i="1" dirty="0" smtClean="0">
              <a:latin typeface="Calibri Light" panose="020F0302020204030204" pitchFamily="34" charset="0"/>
            </a:endParaRPr>
          </a:p>
          <a:p>
            <a:pPr algn="just"/>
            <a:r>
              <a:rPr lang="es-MX" b="1" i="1" dirty="0" smtClean="0">
                <a:latin typeface="Calibri Light" panose="020F0302020204030204" pitchFamily="34" charset="0"/>
              </a:rPr>
              <a:t>Derrama en competitividad</a:t>
            </a:r>
            <a:r>
              <a:rPr lang="es-MX" dirty="0" smtClean="0">
                <a:latin typeface="Calibri Light" panose="020F0302020204030204" pitchFamily="34" charset="0"/>
              </a:rPr>
              <a:t>. Un incremento en inversiones de CTI hace más probable que las empresas mexicanas generen productos o servicios innovadores. Esto les permiten  compiten más exitosamente en los mercados internacionales.</a:t>
            </a:r>
          </a:p>
          <a:p>
            <a:pPr algn="just"/>
            <a:endParaRPr lang="es-MX" dirty="0" smtClean="0">
              <a:latin typeface="Calibri Light" panose="020F0302020204030204" pitchFamily="34" charset="0"/>
            </a:endParaRPr>
          </a:p>
          <a:p>
            <a:pPr algn="just"/>
            <a:r>
              <a:rPr lang="es-MX" b="1" i="1" dirty="0" smtClean="0">
                <a:latin typeface="Calibri Light" panose="020F0302020204030204" pitchFamily="34" charset="0"/>
              </a:rPr>
              <a:t>Derrama en redes de negocios.</a:t>
            </a:r>
            <a:r>
              <a:rPr lang="es-MX" dirty="0" smtClean="0">
                <a:latin typeface="Calibri Light" panose="020F0302020204030204" pitchFamily="34" charset="0"/>
              </a:rPr>
              <a:t> A medida que incrementan la inversión en CTI se sofistica la red de negocios con la que interactúan empresas nodales. Una posible derrama es el surgimiento de nuevas empresas nacionales que provean de servicios tecnológicos a las más innovadoras. </a:t>
            </a:r>
          </a:p>
          <a:p>
            <a:endParaRPr lang="es-MX" dirty="0"/>
          </a:p>
        </p:txBody>
      </p:sp>
      <p:sp>
        <p:nvSpPr>
          <p:cNvPr id="4" name="Marcador de número de diapositiva 3"/>
          <p:cNvSpPr>
            <a:spLocks noGrp="1"/>
          </p:cNvSpPr>
          <p:nvPr>
            <p:ph type="sldNum" sz="quarter" idx="10"/>
          </p:nvPr>
        </p:nvSpPr>
        <p:spPr/>
        <p:txBody>
          <a:bodyPr/>
          <a:lstStyle/>
          <a:p>
            <a:fld id="{9C565DE6-850A-4C81-BFCE-3C194A538EFF}" type="slidenum">
              <a:rPr lang="es-MX" smtClean="0"/>
              <a:t>21</a:t>
            </a:fld>
            <a:endParaRPr lang="es-MX"/>
          </a:p>
        </p:txBody>
      </p:sp>
    </p:spTree>
    <p:extLst>
      <p:ext uri="{BB962C8B-B14F-4D97-AF65-F5344CB8AC3E}">
        <p14:creationId xmlns:p14="http://schemas.microsoft.com/office/powerpoint/2010/main" val="3883315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MX" dirty="0" smtClean="0">
                <a:latin typeface="Calibri Light" panose="020F0302020204030204" pitchFamily="34" charset="0"/>
              </a:rPr>
              <a:t>Es deseable estimular la inversión privada en CTI en el sector privado porque este tipo de inversión genera </a:t>
            </a:r>
            <a:r>
              <a:rPr lang="es-MX" b="1" i="1" dirty="0" smtClean="0">
                <a:latin typeface="Calibri Light" panose="020F0302020204030204" pitchFamily="34" charset="0"/>
              </a:rPr>
              <a:t>derramas</a:t>
            </a:r>
            <a:r>
              <a:rPr lang="es-MX" dirty="0" smtClean="0">
                <a:latin typeface="Calibri Light" panose="020F0302020204030204" pitchFamily="34" charset="0"/>
              </a:rPr>
              <a:t> a lo largo de toda la economía nacional.</a:t>
            </a:r>
          </a:p>
          <a:p>
            <a:pPr algn="just"/>
            <a:endParaRPr lang="es-MX" dirty="0" smtClean="0">
              <a:latin typeface="Calibri Light" panose="020F0302020204030204" pitchFamily="34" charset="0"/>
            </a:endParaRPr>
          </a:p>
          <a:p>
            <a:pPr algn="just"/>
            <a:r>
              <a:rPr lang="es-MX" b="1" i="1" dirty="0" smtClean="0">
                <a:latin typeface="Calibri Light" panose="020F0302020204030204" pitchFamily="34" charset="0"/>
              </a:rPr>
              <a:t>Derramas por bienestar al consumidor.  </a:t>
            </a:r>
            <a:r>
              <a:rPr lang="es-MX" dirty="0" smtClean="0">
                <a:latin typeface="Calibri Light" panose="020F0302020204030204" pitchFamily="34" charset="0"/>
              </a:rPr>
              <a:t>Más inversión en  CTI implica la existencia de productos innovadores que pueden satisfacer de mejor forma las necesidades de los consumidores.</a:t>
            </a:r>
          </a:p>
          <a:p>
            <a:pPr algn="just"/>
            <a:endParaRPr lang="es-MX" b="1" i="1" dirty="0" smtClean="0">
              <a:latin typeface="Calibri Light" panose="020F0302020204030204" pitchFamily="34" charset="0"/>
            </a:endParaRPr>
          </a:p>
          <a:p>
            <a:pPr algn="just"/>
            <a:r>
              <a:rPr lang="es-MX" b="1" i="1" dirty="0" smtClean="0">
                <a:latin typeface="Calibri Light" panose="020F0302020204030204" pitchFamily="34" charset="0"/>
              </a:rPr>
              <a:t>Derrama laboral</a:t>
            </a:r>
            <a:r>
              <a:rPr lang="es-MX" dirty="0" smtClean="0">
                <a:latin typeface="Calibri Light" panose="020F0302020204030204" pitchFamily="34" charset="0"/>
              </a:rPr>
              <a:t>. En México, el sector privado emplea pocos maestros o doctores. Un incremento de inversiones en CTI puede traducirse en más empleos de alto perfil para tecnólogos e investigadores mexicanos.</a:t>
            </a:r>
          </a:p>
          <a:p>
            <a:pPr algn="just"/>
            <a:endParaRPr lang="es-MX" b="1" i="1" dirty="0" smtClean="0">
              <a:latin typeface="Calibri Light" panose="020F0302020204030204" pitchFamily="34" charset="0"/>
            </a:endParaRPr>
          </a:p>
          <a:p>
            <a:pPr algn="just"/>
            <a:r>
              <a:rPr lang="es-MX" b="1" i="1" dirty="0" smtClean="0">
                <a:latin typeface="Calibri Light" panose="020F0302020204030204" pitchFamily="34" charset="0"/>
              </a:rPr>
              <a:t>Derrama en competitividad</a:t>
            </a:r>
            <a:r>
              <a:rPr lang="es-MX" dirty="0" smtClean="0">
                <a:latin typeface="Calibri Light" panose="020F0302020204030204" pitchFamily="34" charset="0"/>
              </a:rPr>
              <a:t>. Un incremento en inversiones de CTI hace más probable que las empresas mexicanas generen productos o servicios innovadores. Esto les permiten  compiten más exitosamente en los mercados internacionales.</a:t>
            </a:r>
          </a:p>
          <a:p>
            <a:pPr algn="just"/>
            <a:endParaRPr lang="es-MX" dirty="0" smtClean="0">
              <a:latin typeface="Calibri Light" panose="020F0302020204030204" pitchFamily="34" charset="0"/>
            </a:endParaRPr>
          </a:p>
          <a:p>
            <a:pPr algn="just"/>
            <a:r>
              <a:rPr lang="es-MX" b="1" i="1" dirty="0" smtClean="0">
                <a:latin typeface="Calibri Light" panose="020F0302020204030204" pitchFamily="34" charset="0"/>
              </a:rPr>
              <a:t>Derrama en redes de negocios.</a:t>
            </a:r>
            <a:r>
              <a:rPr lang="es-MX" dirty="0" smtClean="0">
                <a:latin typeface="Calibri Light" panose="020F0302020204030204" pitchFamily="34" charset="0"/>
              </a:rPr>
              <a:t> A medida que incrementan la inversión en CTI se sofistica la red de negocios con la que interactúan empresas nodales. Una posible derrama es el surgimiento de nuevas empresas nacionales que provean de servicios tecnológicos a las más innovadoras. </a:t>
            </a:r>
          </a:p>
          <a:p>
            <a:endParaRPr lang="es-MX" dirty="0"/>
          </a:p>
        </p:txBody>
      </p:sp>
      <p:sp>
        <p:nvSpPr>
          <p:cNvPr id="4" name="Marcador de número de diapositiva 3"/>
          <p:cNvSpPr>
            <a:spLocks noGrp="1"/>
          </p:cNvSpPr>
          <p:nvPr>
            <p:ph type="sldNum" sz="quarter" idx="10"/>
          </p:nvPr>
        </p:nvSpPr>
        <p:spPr/>
        <p:txBody>
          <a:bodyPr/>
          <a:lstStyle/>
          <a:p>
            <a:fld id="{9C565DE6-850A-4C81-BFCE-3C194A538EFF}" type="slidenum">
              <a:rPr lang="es-MX" smtClean="0"/>
              <a:t>24</a:t>
            </a:fld>
            <a:endParaRPr lang="es-MX"/>
          </a:p>
        </p:txBody>
      </p:sp>
    </p:spTree>
    <p:extLst>
      <p:ext uri="{BB962C8B-B14F-4D97-AF65-F5344CB8AC3E}">
        <p14:creationId xmlns:p14="http://schemas.microsoft.com/office/powerpoint/2010/main" val="2667276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MX" dirty="0" smtClean="0">
                <a:latin typeface="Calibri Light" panose="020F0302020204030204" pitchFamily="34" charset="0"/>
              </a:rPr>
              <a:t>Es deseable estimular la inversión privada en CTI en el sector privado porque este tipo de inversión genera </a:t>
            </a:r>
            <a:r>
              <a:rPr lang="es-MX" b="1" i="1" dirty="0" smtClean="0">
                <a:latin typeface="Calibri Light" panose="020F0302020204030204" pitchFamily="34" charset="0"/>
              </a:rPr>
              <a:t>derramas</a:t>
            </a:r>
            <a:r>
              <a:rPr lang="es-MX" dirty="0" smtClean="0">
                <a:latin typeface="Calibri Light" panose="020F0302020204030204" pitchFamily="34" charset="0"/>
              </a:rPr>
              <a:t> a lo largo de toda la economía nacional.</a:t>
            </a:r>
          </a:p>
          <a:p>
            <a:pPr algn="just"/>
            <a:endParaRPr lang="es-MX" dirty="0" smtClean="0">
              <a:latin typeface="Calibri Light" panose="020F0302020204030204" pitchFamily="34" charset="0"/>
            </a:endParaRPr>
          </a:p>
          <a:p>
            <a:pPr algn="just"/>
            <a:r>
              <a:rPr lang="es-MX" b="1" i="1" dirty="0" smtClean="0">
                <a:latin typeface="Calibri Light" panose="020F0302020204030204" pitchFamily="34" charset="0"/>
              </a:rPr>
              <a:t>Derramas por bienestar al consumidor.  </a:t>
            </a:r>
            <a:r>
              <a:rPr lang="es-MX" dirty="0" smtClean="0">
                <a:latin typeface="Calibri Light" panose="020F0302020204030204" pitchFamily="34" charset="0"/>
              </a:rPr>
              <a:t>Más inversión en  CTI implica la existencia de productos innovadores que pueden satisfacer de mejor forma las necesidades de los consumidores.</a:t>
            </a:r>
          </a:p>
          <a:p>
            <a:pPr algn="just"/>
            <a:endParaRPr lang="es-MX" b="1" i="1" dirty="0" smtClean="0">
              <a:latin typeface="Calibri Light" panose="020F0302020204030204" pitchFamily="34" charset="0"/>
            </a:endParaRPr>
          </a:p>
          <a:p>
            <a:pPr algn="just"/>
            <a:r>
              <a:rPr lang="es-MX" b="1" i="1" dirty="0" smtClean="0">
                <a:latin typeface="Calibri Light" panose="020F0302020204030204" pitchFamily="34" charset="0"/>
              </a:rPr>
              <a:t>Derrama laboral</a:t>
            </a:r>
            <a:r>
              <a:rPr lang="es-MX" dirty="0" smtClean="0">
                <a:latin typeface="Calibri Light" panose="020F0302020204030204" pitchFamily="34" charset="0"/>
              </a:rPr>
              <a:t>. En México, el sector privado emplea pocos maestros o doctores. Un incremento de inversiones en CTI puede traducirse en más empleos de alto perfil para tecnólogos e investigadores mexicanos.</a:t>
            </a:r>
          </a:p>
          <a:p>
            <a:pPr algn="just"/>
            <a:endParaRPr lang="es-MX" b="1" i="1" dirty="0" smtClean="0">
              <a:latin typeface="Calibri Light" panose="020F0302020204030204" pitchFamily="34" charset="0"/>
            </a:endParaRPr>
          </a:p>
          <a:p>
            <a:pPr algn="just"/>
            <a:r>
              <a:rPr lang="es-MX" b="1" i="1" dirty="0" smtClean="0">
                <a:latin typeface="Calibri Light" panose="020F0302020204030204" pitchFamily="34" charset="0"/>
              </a:rPr>
              <a:t>Derrama en competitividad</a:t>
            </a:r>
            <a:r>
              <a:rPr lang="es-MX" dirty="0" smtClean="0">
                <a:latin typeface="Calibri Light" panose="020F0302020204030204" pitchFamily="34" charset="0"/>
              </a:rPr>
              <a:t>. Un incremento en inversiones de CTI hace más probable que las empresas mexicanas generen productos o servicios innovadores. Esto les permiten  compiten más exitosamente en los mercados internacionales.</a:t>
            </a:r>
          </a:p>
          <a:p>
            <a:pPr algn="just"/>
            <a:endParaRPr lang="es-MX" dirty="0" smtClean="0">
              <a:latin typeface="Calibri Light" panose="020F0302020204030204" pitchFamily="34" charset="0"/>
            </a:endParaRPr>
          </a:p>
          <a:p>
            <a:pPr algn="just"/>
            <a:r>
              <a:rPr lang="es-MX" b="1" i="1" dirty="0" smtClean="0">
                <a:latin typeface="Calibri Light" panose="020F0302020204030204" pitchFamily="34" charset="0"/>
              </a:rPr>
              <a:t>Derrama en redes de negocios.</a:t>
            </a:r>
            <a:r>
              <a:rPr lang="es-MX" dirty="0" smtClean="0">
                <a:latin typeface="Calibri Light" panose="020F0302020204030204" pitchFamily="34" charset="0"/>
              </a:rPr>
              <a:t> A medida que incrementan la inversión en CTI se sofistica la red de negocios con la que interactúan empresas nodales. Una posible derrama es el surgimiento de nuevas empresas nacionales que provean de servicios tecnológicos a las más innovadoras. </a:t>
            </a:r>
          </a:p>
          <a:p>
            <a:endParaRPr lang="es-MX" dirty="0"/>
          </a:p>
        </p:txBody>
      </p:sp>
      <p:sp>
        <p:nvSpPr>
          <p:cNvPr id="4" name="Marcador de número de diapositiva 3"/>
          <p:cNvSpPr>
            <a:spLocks noGrp="1"/>
          </p:cNvSpPr>
          <p:nvPr>
            <p:ph type="sldNum" sz="quarter" idx="10"/>
          </p:nvPr>
        </p:nvSpPr>
        <p:spPr/>
        <p:txBody>
          <a:bodyPr/>
          <a:lstStyle/>
          <a:p>
            <a:fld id="{9C565DE6-850A-4C81-BFCE-3C194A538EFF}" type="slidenum">
              <a:rPr lang="es-MX" smtClean="0"/>
              <a:t>26</a:t>
            </a:fld>
            <a:endParaRPr lang="es-MX"/>
          </a:p>
        </p:txBody>
      </p:sp>
    </p:spTree>
    <p:extLst>
      <p:ext uri="{BB962C8B-B14F-4D97-AF65-F5344CB8AC3E}">
        <p14:creationId xmlns:p14="http://schemas.microsoft.com/office/powerpoint/2010/main" val="1988229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C565DE6-850A-4C81-BFCE-3C194A538EFF}" type="slidenum">
              <a:rPr lang="es-MX" smtClean="0"/>
              <a:t>28</a:t>
            </a:fld>
            <a:endParaRPr lang="es-MX"/>
          </a:p>
        </p:txBody>
      </p:sp>
    </p:spTree>
    <p:extLst>
      <p:ext uri="{BB962C8B-B14F-4D97-AF65-F5344CB8AC3E}">
        <p14:creationId xmlns:p14="http://schemas.microsoft.com/office/powerpoint/2010/main" val="1004931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C565DE6-850A-4C81-BFCE-3C194A538EFF}" type="slidenum">
              <a:rPr lang="es-MX" smtClean="0"/>
              <a:t>29</a:t>
            </a:fld>
            <a:endParaRPr lang="es-MX"/>
          </a:p>
        </p:txBody>
      </p:sp>
    </p:spTree>
    <p:extLst>
      <p:ext uri="{BB962C8B-B14F-4D97-AF65-F5344CB8AC3E}">
        <p14:creationId xmlns:p14="http://schemas.microsoft.com/office/powerpoint/2010/main" val="1035661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C565DE6-850A-4C81-BFCE-3C194A538EFF}" type="slidenum">
              <a:rPr lang="es-MX" smtClean="0"/>
              <a:t>30</a:t>
            </a:fld>
            <a:endParaRPr lang="es-MX"/>
          </a:p>
        </p:txBody>
      </p:sp>
    </p:spTree>
    <p:extLst>
      <p:ext uri="{BB962C8B-B14F-4D97-AF65-F5344CB8AC3E}">
        <p14:creationId xmlns:p14="http://schemas.microsoft.com/office/powerpoint/2010/main" val="2896224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MX" dirty="0" smtClean="0">
                <a:latin typeface="Calibri Light" panose="020F0302020204030204" pitchFamily="34" charset="0"/>
              </a:rPr>
              <a:t>Es deseable estimular la inversión privada en CTI en el sector privado porque este tipo de inversión genera </a:t>
            </a:r>
            <a:r>
              <a:rPr lang="es-MX" b="1" i="1" dirty="0" smtClean="0">
                <a:latin typeface="Calibri Light" panose="020F0302020204030204" pitchFamily="34" charset="0"/>
              </a:rPr>
              <a:t>derramas</a:t>
            </a:r>
            <a:r>
              <a:rPr lang="es-MX" dirty="0" smtClean="0">
                <a:latin typeface="Calibri Light" panose="020F0302020204030204" pitchFamily="34" charset="0"/>
              </a:rPr>
              <a:t> a lo largo de toda la economía nacional.</a:t>
            </a:r>
          </a:p>
          <a:p>
            <a:pPr algn="just"/>
            <a:endParaRPr lang="es-MX" dirty="0" smtClean="0">
              <a:latin typeface="Calibri Light" panose="020F0302020204030204" pitchFamily="34" charset="0"/>
            </a:endParaRPr>
          </a:p>
          <a:p>
            <a:pPr algn="just"/>
            <a:r>
              <a:rPr lang="es-MX" b="1" i="1" dirty="0" smtClean="0">
                <a:latin typeface="Calibri Light" panose="020F0302020204030204" pitchFamily="34" charset="0"/>
              </a:rPr>
              <a:t>Derramas por bienestar al consumidor.  </a:t>
            </a:r>
            <a:r>
              <a:rPr lang="es-MX" dirty="0" smtClean="0">
                <a:latin typeface="Calibri Light" panose="020F0302020204030204" pitchFamily="34" charset="0"/>
              </a:rPr>
              <a:t>Más inversión en  CTI implica la existencia de productos innovadores que pueden satisfacer de mejor forma las necesidades de los consumidores.</a:t>
            </a:r>
          </a:p>
          <a:p>
            <a:pPr algn="just"/>
            <a:endParaRPr lang="es-MX" b="1" i="1" dirty="0" smtClean="0">
              <a:latin typeface="Calibri Light" panose="020F0302020204030204" pitchFamily="34" charset="0"/>
            </a:endParaRPr>
          </a:p>
          <a:p>
            <a:pPr algn="just"/>
            <a:r>
              <a:rPr lang="es-MX" b="1" i="1" dirty="0" smtClean="0">
                <a:latin typeface="Calibri Light" panose="020F0302020204030204" pitchFamily="34" charset="0"/>
              </a:rPr>
              <a:t>Derrama laboral</a:t>
            </a:r>
            <a:r>
              <a:rPr lang="es-MX" dirty="0" smtClean="0">
                <a:latin typeface="Calibri Light" panose="020F0302020204030204" pitchFamily="34" charset="0"/>
              </a:rPr>
              <a:t>. En México, el sector privado emplea pocos maestros o doctores. Un incremento de inversiones en CTI puede traducirse en más empleos de alto perfil para tecnólogos e investigadores mexicanos.</a:t>
            </a:r>
          </a:p>
          <a:p>
            <a:pPr algn="just"/>
            <a:endParaRPr lang="es-MX" b="1" i="1" dirty="0" smtClean="0">
              <a:latin typeface="Calibri Light" panose="020F0302020204030204" pitchFamily="34" charset="0"/>
            </a:endParaRPr>
          </a:p>
          <a:p>
            <a:pPr algn="just"/>
            <a:r>
              <a:rPr lang="es-MX" b="1" i="1" dirty="0" smtClean="0">
                <a:latin typeface="Calibri Light" panose="020F0302020204030204" pitchFamily="34" charset="0"/>
              </a:rPr>
              <a:t>Derrama en competitividad</a:t>
            </a:r>
            <a:r>
              <a:rPr lang="es-MX" dirty="0" smtClean="0">
                <a:latin typeface="Calibri Light" panose="020F0302020204030204" pitchFamily="34" charset="0"/>
              </a:rPr>
              <a:t>. Un incremento en inversiones de CTI hace más probable que las empresas mexicanas generen productos o servicios innovadores. Esto les permiten  compiten más exitosamente en los mercados internacionales.</a:t>
            </a:r>
          </a:p>
          <a:p>
            <a:pPr algn="just"/>
            <a:endParaRPr lang="es-MX" dirty="0" smtClean="0">
              <a:latin typeface="Calibri Light" panose="020F0302020204030204" pitchFamily="34" charset="0"/>
            </a:endParaRPr>
          </a:p>
          <a:p>
            <a:pPr algn="just"/>
            <a:r>
              <a:rPr lang="es-MX" b="1" i="1" dirty="0" smtClean="0">
                <a:latin typeface="Calibri Light" panose="020F0302020204030204" pitchFamily="34" charset="0"/>
              </a:rPr>
              <a:t>Derrama en redes de negocios.</a:t>
            </a:r>
            <a:r>
              <a:rPr lang="es-MX" dirty="0" smtClean="0">
                <a:latin typeface="Calibri Light" panose="020F0302020204030204" pitchFamily="34" charset="0"/>
              </a:rPr>
              <a:t> A medida que incrementan la inversión en CTI se sofistica la red de negocios con la que interactúan empresas nodales. Una posible derrama es el surgimiento de nuevas empresas nacionales que provean de servicios tecnológicos a las más innovadoras. </a:t>
            </a:r>
          </a:p>
          <a:p>
            <a:endParaRPr lang="es-MX" dirty="0"/>
          </a:p>
        </p:txBody>
      </p:sp>
      <p:sp>
        <p:nvSpPr>
          <p:cNvPr id="4" name="Marcador de número de diapositiva 3"/>
          <p:cNvSpPr>
            <a:spLocks noGrp="1"/>
          </p:cNvSpPr>
          <p:nvPr>
            <p:ph type="sldNum" sz="quarter" idx="10"/>
          </p:nvPr>
        </p:nvSpPr>
        <p:spPr/>
        <p:txBody>
          <a:bodyPr/>
          <a:lstStyle/>
          <a:p>
            <a:fld id="{9C565DE6-850A-4C81-BFCE-3C194A538EFF}" type="slidenum">
              <a:rPr lang="es-MX" smtClean="0"/>
              <a:t>31</a:t>
            </a:fld>
            <a:endParaRPr lang="es-MX"/>
          </a:p>
        </p:txBody>
      </p:sp>
    </p:spTree>
    <p:extLst>
      <p:ext uri="{BB962C8B-B14F-4D97-AF65-F5344CB8AC3E}">
        <p14:creationId xmlns:p14="http://schemas.microsoft.com/office/powerpoint/2010/main" val="4012712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MX" dirty="0" smtClean="0">
                <a:latin typeface="Calibri Light" panose="020F0302020204030204" pitchFamily="34" charset="0"/>
              </a:rPr>
              <a:t>Es deseable estimular la inversión privada en CTI en el sector privado porque este tipo de inversión genera </a:t>
            </a:r>
            <a:r>
              <a:rPr lang="es-MX" b="1" i="1" dirty="0" smtClean="0">
                <a:latin typeface="Calibri Light" panose="020F0302020204030204" pitchFamily="34" charset="0"/>
              </a:rPr>
              <a:t>derramas</a:t>
            </a:r>
            <a:r>
              <a:rPr lang="es-MX" dirty="0" smtClean="0">
                <a:latin typeface="Calibri Light" panose="020F0302020204030204" pitchFamily="34" charset="0"/>
              </a:rPr>
              <a:t> a lo largo de toda la economía nacional.</a:t>
            </a:r>
          </a:p>
          <a:p>
            <a:pPr algn="just"/>
            <a:endParaRPr lang="es-MX" dirty="0" smtClean="0">
              <a:latin typeface="Calibri Light" panose="020F0302020204030204" pitchFamily="34" charset="0"/>
            </a:endParaRPr>
          </a:p>
          <a:p>
            <a:pPr algn="just"/>
            <a:r>
              <a:rPr lang="es-MX" b="1" i="1" dirty="0" smtClean="0">
                <a:latin typeface="Calibri Light" panose="020F0302020204030204" pitchFamily="34" charset="0"/>
              </a:rPr>
              <a:t>Derramas por bienestar al consumidor.  </a:t>
            </a:r>
            <a:r>
              <a:rPr lang="es-MX" dirty="0" smtClean="0">
                <a:latin typeface="Calibri Light" panose="020F0302020204030204" pitchFamily="34" charset="0"/>
              </a:rPr>
              <a:t>Más inversión en  CTI implica la existencia de productos innovadores que pueden satisfacer de mejor forma las necesidades de los consumidores.</a:t>
            </a:r>
          </a:p>
          <a:p>
            <a:pPr algn="just"/>
            <a:endParaRPr lang="es-MX" b="1" i="1" dirty="0" smtClean="0">
              <a:latin typeface="Calibri Light" panose="020F0302020204030204" pitchFamily="34" charset="0"/>
            </a:endParaRPr>
          </a:p>
          <a:p>
            <a:pPr algn="just"/>
            <a:r>
              <a:rPr lang="es-MX" b="1" i="1" dirty="0" smtClean="0">
                <a:latin typeface="Calibri Light" panose="020F0302020204030204" pitchFamily="34" charset="0"/>
              </a:rPr>
              <a:t>Derrama laboral</a:t>
            </a:r>
            <a:r>
              <a:rPr lang="es-MX" dirty="0" smtClean="0">
                <a:latin typeface="Calibri Light" panose="020F0302020204030204" pitchFamily="34" charset="0"/>
              </a:rPr>
              <a:t>. En México, el sector privado emplea pocos maestros o doctores. Un incremento de inversiones en CTI puede traducirse en más empleos de alto perfil para tecnólogos e investigadores mexicanos.</a:t>
            </a:r>
          </a:p>
          <a:p>
            <a:pPr algn="just"/>
            <a:endParaRPr lang="es-MX" b="1" i="1" dirty="0" smtClean="0">
              <a:latin typeface="Calibri Light" panose="020F0302020204030204" pitchFamily="34" charset="0"/>
            </a:endParaRPr>
          </a:p>
          <a:p>
            <a:pPr algn="just"/>
            <a:r>
              <a:rPr lang="es-MX" b="1" i="1" dirty="0" smtClean="0">
                <a:latin typeface="Calibri Light" panose="020F0302020204030204" pitchFamily="34" charset="0"/>
              </a:rPr>
              <a:t>Derrama en competitividad</a:t>
            </a:r>
            <a:r>
              <a:rPr lang="es-MX" dirty="0" smtClean="0">
                <a:latin typeface="Calibri Light" panose="020F0302020204030204" pitchFamily="34" charset="0"/>
              </a:rPr>
              <a:t>. Un incremento en inversiones de CTI hace más probable que las empresas mexicanas generen productos o servicios innovadores. Esto les permiten  compiten más exitosamente en los mercados internacionales.</a:t>
            </a:r>
          </a:p>
          <a:p>
            <a:pPr algn="just"/>
            <a:endParaRPr lang="es-MX" dirty="0" smtClean="0">
              <a:latin typeface="Calibri Light" panose="020F0302020204030204" pitchFamily="34" charset="0"/>
            </a:endParaRPr>
          </a:p>
          <a:p>
            <a:pPr algn="just"/>
            <a:r>
              <a:rPr lang="es-MX" b="1" i="1" dirty="0" smtClean="0">
                <a:latin typeface="Calibri Light" panose="020F0302020204030204" pitchFamily="34" charset="0"/>
              </a:rPr>
              <a:t>Derrama en redes de negocios.</a:t>
            </a:r>
            <a:r>
              <a:rPr lang="es-MX" dirty="0" smtClean="0">
                <a:latin typeface="Calibri Light" panose="020F0302020204030204" pitchFamily="34" charset="0"/>
              </a:rPr>
              <a:t> A medida que incrementan la inversión en CTI se sofistica la red de negocios con la que interactúan empresas nodales. Una posible derrama es el surgimiento de nuevas empresas nacionales que provean de servicios tecnológicos a las más innovadoras. </a:t>
            </a:r>
          </a:p>
          <a:p>
            <a:endParaRPr lang="es-MX" dirty="0"/>
          </a:p>
        </p:txBody>
      </p:sp>
      <p:sp>
        <p:nvSpPr>
          <p:cNvPr id="4" name="Marcador de número de diapositiva 3"/>
          <p:cNvSpPr>
            <a:spLocks noGrp="1"/>
          </p:cNvSpPr>
          <p:nvPr>
            <p:ph type="sldNum" sz="quarter" idx="10"/>
          </p:nvPr>
        </p:nvSpPr>
        <p:spPr/>
        <p:txBody>
          <a:bodyPr/>
          <a:lstStyle/>
          <a:p>
            <a:fld id="{9C565DE6-850A-4C81-BFCE-3C194A538EFF}" type="slidenum">
              <a:rPr lang="es-MX" smtClean="0"/>
              <a:t>32</a:t>
            </a:fld>
            <a:endParaRPr lang="es-MX"/>
          </a:p>
        </p:txBody>
      </p:sp>
    </p:spTree>
    <p:extLst>
      <p:ext uri="{BB962C8B-B14F-4D97-AF65-F5344CB8AC3E}">
        <p14:creationId xmlns:p14="http://schemas.microsoft.com/office/powerpoint/2010/main" val="4076185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MX" dirty="0" smtClean="0">
                <a:latin typeface="Calibri Light" panose="020F0302020204030204" pitchFamily="34" charset="0"/>
              </a:rPr>
              <a:t>Es deseable estimular la inversión privada en CTI en el sector privado porque este tipo de inversión genera </a:t>
            </a:r>
            <a:r>
              <a:rPr lang="es-MX" b="1" i="1" dirty="0" smtClean="0">
                <a:latin typeface="Calibri Light" panose="020F0302020204030204" pitchFamily="34" charset="0"/>
              </a:rPr>
              <a:t>derramas</a:t>
            </a:r>
            <a:r>
              <a:rPr lang="es-MX" dirty="0" smtClean="0">
                <a:latin typeface="Calibri Light" panose="020F0302020204030204" pitchFamily="34" charset="0"/>
              </a:rPr>
              <a:t> a lo largo de toda la economía nacional.</a:t>
            </a:r>
          </a:p>
          <a:p>
            <a:pPr algn="just"/>
            <a:endParaRPr lang="es-MX" dirty="0" smtClean="0">
              <a:latin typeface="Calibri Light" panose="020F0302020204030204" pitchFamily="34" charset="0"/>
            </a:endParaRPr>
          </a:p>
          <a:p>
            <a:pPr algn="just"/>
            <a:r>
              <a:rPr lang="es-MX" b="1" i="1" dirty="0" smtClean="0">
                <a:latin typeface="Calibri Light" panose="020F0302020204030204" pitchFamily="34" charset="0"/>
              </a:rPr>
              <a:t>Derramas por bienestar al consumidor.  </a:t>
            </a:r>
            <a:r>
              <a:rPr lang="es-MX" dirty="0" smtClean="0">
                <a:latin typeface="Calibri Light" panose="020F0302020204030204" pitchFamily="34" charset="0"/>
              </a:rPr>
              <a:t>Más inversión en  CTI implica la existencia de productos innovadores que pueden satisfacer de mejor forma las necesidades de los consumidores.</a:t>
            </a:r>
          </a:p>
          <a:p>
            <a:pPr algn="just"/>
            <a:endParaRPr lang="es-MX" b="1" i="1" dirty="0" smtClean="0">
              <a:latin typeface="Calibri Light" panose="020F0302020204030204" pitchFamily="34" charset="0"/>
            </a:endParaRPr>
          </a:p>
          <a:p>
            <a:pPr algn="just"/>
            <a:r>
              <a:rPr lang="es-MX" b="1" i="1" dirty="0" smtClean="0">
                <a:latin typeface="Calibri Light" panose="020F0302020204030204" pitchFamily="34" charset="0"/>
              </a:rPr>
              <a:t>Derrama laboral</a:t>
            </a:r>
            <a:r>
              <a:rPr lang="es-MX" dirty="0" smtClean="0">
                <a:latin typeface="Calibri Light" panose="020F0302020204030204" pitchFamily="34" charset="0"/>
              </a:rPr>
              <a:t>. En México, el sector privado emplea pocos maestros o doctores. Un incremento de inversiones en CTI puede traducirse en más empleos de alto perfil para tecnólogos e investigadores mexicanos.</a:t>
            </a:r>
          </a:p>
          <a:p>
            <a:pPr algn="just"/>
            <a:endParaRPr lang="es-MX" b="1" i="1" dirty="0" smtClean="0">
              <a:latin typeface="Calibri Light" panose="020F0302020204030204" pitchFamily="34" charset="0"/>
            </a:endParaRPr>
          </a:p>
          <a:p>
            <a:pPr algn="just"/>
            <a:r>
              <a:rPr lang="es-MX" b="1" i="1" dirty="0" smtClean="0">
                <a:latin typeface="Calibri Light" panose="020F0302020204030204" pitchFamily="34" charset="0"/>
              </a:rPr>
              <a:t>Derrama en competitividad</a:t>
            </a:r>
            <a:r>
              <a:rPr lang="es-MX" dirty="0" smtClean="0">
                <a:latin typeface="Calibri Light" panose="020F0302020204030204" pitchFamily="34" charset="0"/>
              </a:rPr>
              <a:t>. Un incremento en inversiones de CTI hace más probable que las empresas mexicanas generen productos o servicios innovadores. Esto les permiten  compiten más exitosamente en los mercados internacionales.</a:t>
            </a:r>
          </a:p>
          <a:p>
            <a:pPr algn="just"/>
            <a:endParaRPr lang="es-MX" dirty="0" smtClean="0">
              <a:latin typeface="Calibri Light" panose="020F0302020204030204" pitchFamily="34" charset="0"/>
            </a:endParaRPr>
          </a:p>
          <a:p>
            <a:pPr algn="just"/>
            <a:r>
              <a:rPr lang="es-MX" b="1" i="1" dirty="0" smtClean="0">
                <a:latin typeface="Calibri Light" panose="020F0302020204030204" pitchFamily="34" charset="0"/>
              </a:rPr>
              <a:t>Derrama en redes de negocios.</a:t>
            </a:r>
            <a:r>
              <a:rPr lang="es-MX" dirty="0" smtClean="0">
                <a:latin typeface="Calibri Light" panose="020F0302020204030204" pitchFamily="34" charset="0"/>
              </a:rPr>
              <a:t> A medida que incrementan la inversión en CTI se sofistica la red de negocios con la que interactúan empresas nodales. Una posible derrama es el surgimiento de nuevas empresas nacionales que provean de servicios tecnológicos a las más innovadoras. </a:t>
            </a:r>
          </a:p>
          <a:p>
            <a:endParaRPr lang="es-MX" dirty="0"/>
          </a:p>
        </p:txBody>
      </p:sp>
      <p:sp>
        <p:nvSpPr>
          <p:cNvPr id="4" name="Marcador de número de diapositiva 3"/>
          <p:cNvSpPr>
            <a:spLocks noGrp="1"/>
          </p:cNvSpPr>
          <p:nvPr>
            <p:ph type="sldNum" sz="quarter" idx="10"/>
          </p:nvPr>
        </p:nvSpPr>
        <p:spPr/>
        <p:txBody>
          <a:bodyPr/>
          <a:lstStyle/>
          <a:p>
            <a:fld id="{9C565DE6-850A-4C81-BFCE-3C194A538EFF}" type="slidenum">
              <a:rPr lang="es-MX" smtClean="0"/>
              <a:t>33</a:t>
            </a:fld>
            <a:endParaRPr lang="es-MX"/>
          </a:p>
        </p:txBody>
      </p:sp>
    </p:spTree>
    <p:extLst>
      <p:ext uri="{BB962C8B-B14F-4D97-AF65-F5344CB8AC3E}">
        <p14:creationId xmlns:p14="http://schemas.microsoft.com/office/powerpoint/2010/main" val="1512541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MX" dirty="0" smtClean="0">
                <a:latin typeface="Calibri Light" panose="020F0302020204030204" pitchFamily="34" charset="0"/>
              </a:rPr>
              <a:t>Es deseable estimular la inversión privada en CTI en el sector privado porque este tipo de inversión genera </a:t>
            </a:r>
            <a:r>
              <a:rPr lang="es-MX" b="1" i="1" dirty="0" smtClean="0">
                <a:latin typeface="Calibri Light" panose="020F0302020204030204" pitchFamily="34" charset="0"/>
              </a:rPr>
              <a:t>derramas</a:t>
            </a:r>
            <a:r>
              <a:rPr lang="es-MX" dirty="0" smtClean="0">
                <a:latin typeface="Calibri Light" panose="020F0302020204030204" pitchFamily="34" charset="0"/>
              </a:rPr>
              <a:t> a lo largo de toda la economía nacional.</a:t>
            </a:r>
          </a:p>
          <a:p>
            <a:pPr algn="just"/>
            <a:endParaRPr lang="es-MX" dirty="0" smtClean="0">
              <a:latin typeface="Calibri Light" panose="020F0302020204030204" pitchFamily="34" charset="0"/>
            </a:endParaRPr>
          </a:p>
          <a:p>
            <a:pPr algn="just"/>
            <a:r>
              <a:rPr lang="es-MX" b="1" i="1" dirty="0" smtClean="0">
                <a:latin typeface="Calibri Light" panose="020F0302020204030204" pitchFamily="34" charset="0"/>
              </a:rPr>
              <a:t>Derramas por bienestar al consumidor.  </a:t>
            </a:r>
            <a:r>
              <a:rPr lang="es-MX" dirty="0" smtClean="0">
                <a:latin typeface="Calibri Light" panose="020F0302020204030204" pitchFamily="34" charset="0"/>
              </a:rPr>
              <a:t>Más inversión en  CTI implica la existencia de productos innovadores que pueden satisfacer de mejor forma las necesidades de los consumidores.</a:t>
            </a:r>
          </a:p>
          <a:p>
            <a:pPr algn="just"/>
            <a:endParaRPr lang="es-MX" b="1" i="1" dirty="0" smtClean="0">
              <a:latin typeface="Calibri Light" panose="020F0302020204030204" pitchFamily="34" charset="0"/>
            </a:endParaRPr>
          </a:p>
          <a:p>
            <a:pPr algn="just"/>
            <a:r>
              <a:rPr lang="es-MX" b="1" i="1" dirty="0" smtClean="0">
                <a:latin typeface="Calibri Light" panose="020F0302020204030204" pitchFamily="34" charset="0"/>
              </a:rPr>
              <a:t>Derrama laboral</a:t>
            </a:r>
            <a:r>
              <a:rPr lang="es-MX" dirty="0" smtClean="0">
                <a:latin typeface="Calibri Light" panose="020F0302020204030204" pitchFamily="34" charset="0"/>
              </a:rPr>
              <a:t>. En México, el sector privado emplea pocos maestros o doctores. Un incremento de inversiones en CTI puede traducirse en más empleos de alto perfil para tecnólogos e investigadores mexicanos.</a:t>
            </a:r>
          </a:p>
          <a:p>
            <a:pPr algn="just"/>
            <a:endParaRPr lang="es-MX" b="1" i="1" dirty="0" smtClean="0">
              <a:latin typeface="Calibri Light" panose="020F0302020204030204" pitchFamily="34" charset="0"/>
            </a:endParaRPr>
          </a:p>
          <a:p>
            <a:pPr algn="just"/>
            <a:r>
              <a:rPr lang="es-MX" b="1" i="1" dirty="0" smtClean="0">
                <a:latin typeface="Calibri Light" panose="020F0302020204030204" pitchFamily="34" charset="0"/>
              </a:rPr>
              <a:t>Derrama en competitividad</a:t>
            </a:r>
            <a:r>
              <a:rPr lang="es-MX" dirty="0" smtClean="0">
                <a:latin typeface="Calibri Light" panose="020F0302020204030204" pitchFamily="34" charset="0"/>
              </a:rPr>
              <a:t>. Un incremento en inversiones de CTI hace más probable que las empresas mexicanas generen productos o servicios innovadores. Esto les permiten  compiten más exitosamente en los mercados internacionales.</a:t>
            </a:r>
          </a:p>
          <a:p>
            <a:pPr algn="just"/>
            <a:endParaRPr lang="es-MX" dirty="0" smtClean="0">
              <a:latin typeface="Calibri Light" panose="020F0302020204030204" pitchFamily="34" charset="0"/>
            </a:endParaRPr>
          </a:p>
          <a:p>
            <a:pPr algn="just"/>
            <a:r>
              <a:rPr lang="es-MX" b="1" i="1" dirty="0" smtClean="0">
                <a:latin typeface="Calibri Light" panose="020F0302020204030204" pitchFamily="34" charset="0"/>
              </a:rPr>
              <a:t>Derrama en redes de negocios.</a:t>
            </a:r>
            <a:r>
              <a:rPr lang="es-MX" dirty="0" smtClean="0">
                <a:latin typeface="Calibri Light" panose="020F0302020204030204" pitchFamily="34" charset="0"/>
              </a:rPr>
              <a:t> A medida que incrementan la inversión en CTI se sofistica la red de negocios con la que interactúan empresas nodales. Una posible derrama es el surgimiento de nuevas empresas nacionales que provean de servicios tecnológicos a las más innovadoras. </a:t>
            </a:r>
          </a:p>
          <a:p>
            <a:endParaRPr lang="es-MX" dirty="0"/>
          </a:p>
        </p:txBody>
      </p:sp>
      <p:sp>
        <p:nvSpPr>
          <p:cNvPr id="4" name="Marcador de número de diapositiva 3"/>
          <p:cNvSpPr>
            <a:spLocks noGrp="1"/>
          </p:cNvSpPr>
          <p:nvPr>
            <p:ph type="sldNum" sz="quarter" idx="10"/>
          </p:nvPr>
        </p:nvSpPr>
        <p:spPr/>
        <p:txBody>
          <a:bodyPr/>
          <a:lstStyle/>
          <a:p>
            <a:fld id="{9C565DE6-850A-4C81-BFCE-3C194A538EFF}" type="slidenum">
              <a:rPr lang="es-MX" smtClean="0"/>
              <a:t>34</a:t>
            </a:fld>
            <a:endParaRPr lang="es-MX"/>
          </a:p>
        </p:txBody>
      </p:sp>
    </p:spTree>
    <p:extLst>
      <p:ext uri="{BB962C8B-B14F-4D97-AF65-F5344CB8AC3E}">
        <p14:creationId xmlns:p14="http://schemas.microsoft.com/office/powerpoint/2010/main" val="3371876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MX" dirty="0" smtClean="0">
                <a:latin typeface="Calibri Light" panose="020F0302020204030204" pitchFamily="34" charset="0"/>
              </a:rPr>
              <a:t>Es deseable estimular la inversión privada en CTI en el sector privado porque este tipo de inversión genera </a:t>
            </a:r>
            <a:r>
              <a:rPr lang="es-MX" b="1" i="1" dirty="0" smtClean="0">
                <a:latin typeface="Calibri Light" panose="020F0302020204030204" pitchFamily="34" charset="0"/>
              </a:rPr>
              <a:t>derramas</a:t>
            </a:r>
            <a:r>
              <a:rPr lang="es-MX" dirty="0" smtClean="0">
                <a:latin typeface="Calibri Light" panose="020F0302020204030204" pitchFamily="34" charset="0"/>
              </a:rPr>
              <a:t> a lo largo de toda la economía nacional.</a:t>
            </a:r>
          </a:p>
          <a:p>
            <a:pPr algn="just"/>
            <a:endParaRPr lang="es-MX" dirty="0" smtClean="0">
              <a:latin typeface="Calibri Light" panose="020F0302020204030204" pitchFamily="34" charset="0"/>
            </a:endParaRPr>
          </a:p>
          <a:p>
            <a:pPr algn="just"/>
            <a:r>
              <a:rPr lang="es-MX" b="1" i="1" dirty="0" smtClean="0">
                <a:latin typeface="Calibri Light" panose="020F0302020204030204" pitchFamily="34" charset="0"/>
              </a:rPr>
              <a:t>Derramas por bienestar al consumidor.  </a:t>
            </a:r>
            <a:r>
              <a:rPr lang="es-MX" dirty="0" smtClean="0">
                <a:latin typeface="Calibri Light" panose="020F0302020204030204" pitchFamily="34" charset="0"/>
              </a:rPr>
              <a:t>Más inversión en  CTI implica la existencia de productos innovadores que pueden satisfacer de mejor forma las necesidades de los consumidores.</a:t>
            </a:r>
          </a:p>
          <a:p>
            <a:pPr algn="just"/>
            <a:endParaRPr lang="es-MX" b="1" i="1" dirty="0" smtClean="0">
              <a:latin typeface="Calibri Light" panose="020F0302020204030204" pitchFamily="34" charset="0"/>
            </a:endParaRPr>
          </a:p>
          <a:p>
            <a:pPr algn="just"/>
            <a:r>
              <a:rPr lang="es-MX" b="1" i="1" dirty="0" smtClean="0">
                <a:latin typeface="Calibri Light" panose="020F0302020204030204" pitchFamily="34" charset="0"/>
              </a:rPr>
              <a:t>Derrama laboral</a:t>
            </a:r>
            <a:r>
              <a:rPr lang="es-MX" dirty="0" smtClean="0">
                <a:latin typeface="Calibri Light" panose="020F0302020204030204" pitchFamily="34" charset="0"/>
              </a:rPr>
              <a:t>. En México, el sector privado emplea pocos maestros o doctores. Un incremento de inversiones en CTI puede traducirse en más empleos de alto perfil para tecnólogos e investigadores mexicanos.</a:t>
            </a:r>
          </a:p>
          <a:p>
            <a:pPr algn="just"/>
            <a:endParaRPr lang="es-MX" b="1" i="1" dirty="0" smtClean="0">
              <a:latin typeface="Calibri Light" panose="020F0302020204030204" pitchFamily="34" charset="0"/>
            </a:endParaRPr>
          </a:p>
          <a:p>
            <a:pPr algn="just"/>
            <a:r>
              <a:rPr lang="es-MX" b="1" i="1" dirty="0" smtClean="0">
                <a:latin typeface="Calibri Light" panose="020F0302020204030204" pitchFamily="34" charset="0"/>
              </a:rPr>
              <a:t>Derrama en competitividad</a:t>
            </a:r>
            <a:r>
              <a:rPr lang="es-MX" dirty="0" smtClean="0">
                <a:latin typeface="Calibri Light" panose="020F0302020204030204" pitchFamily="34" charset="0"/>
              </a:rPr>
              <a:t>. Un incremento en inversiones de CTI hace más probable que las empresas mexicanas generen productos o servicios innovadores. Esto les permiten  compiten más exitosamente en los mercados internacionales.</a:t>
            </a:r>
          </a:p>
          <a:p>
            <a:pPr algn="just"/>
            <a:endParaRPr lang="es-MX" dirty="0" smtClean="0">
              <a:latin typeface="Calibri Light" panose="020F0302020204030204" pitchFamily="34" charset="0"/>
            </a:endParaRPr>
          </a:p>
          <a:p>
            <a:pPr algn="just"/>
            <a:r>
              <a:rPr lang="es-MX" b="1" i="1" dirty="0" smtClean="0">
                <a:latin typeface="Calibri Light" panose="020F0302020204030204" pitchFamily="34" charset="0"/>
              </a:rPr>
              <a:t>Derrama en redes de negocios.</a:t>
            </a:r>
            <a:r>
              <a:rPr lang="es-MX" dirty="0" smtClean="0">
                <a:latin typeface="Calibri Light" panose="020F0302020204030204" pitchFamily="34" charset="0"/>
              </a:rPr>
              <a:t> A medida que incrementan la inversión en CTI se sofistica la red de negocios con la que interactúan empresas nodales. Una posible derrama es el surgimiento de nuevas empresas nacionales que provean de servicios tecnológicos a las más innovadoras. </a:t>
            </a:r>
          </a:p>
          <a:p>
            <a:endParaRPr lang="es-MX" dirty="0"/>
          </a:p>
        </p:txBody>
      </p:sp>
      <p:sp>
        <p:nvSpPr>
          <p:cNvPr id="4" name="Marcador de número de diapositiva 3"/>
          <p:cNvSpPr>
            <a:spLocks noGrp="1"/>
          </p:cNvSpPr>
          <p:nvPr>
            <p:ph type="sldNum" sz="quarter" idx="10"/>
          </p:nvPr>
        </p:nvSpPr>
        <p:spPr/>
        <p:txBody>
          <a:bodyPr/>
          <a:lstStyle/>
          <a:p>
            <a:fld id="{9C565DE6-850A-4C81-BFCE-3C194A538EFF}" type="slidenum">
              <a:rPr lang="es-MX" smtClean="0"/>
              <a:t>3</a:t>
            </a:fld>
            <a:endParaRPr lang="es-MX"/>
          </a:p>
        </p:txBody>
      </p:sp>
    </p:spTree>
    <p:extLst>
      <p:ext uri="{BB962C8B-B14F-4D97-AF65-F5344CB8AC3E}">
        <p14:creationId xmlns:p14="http://schemas.microsoft.com/office/powerpoint/2010/main" val="2024777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MX" dirty="0" smtClean="0">
                <a:latin typeface="Calibri Light" panose="020F0302020204030204" pitchFamily="34" charset="0"/>
              </a:rPr>
              <a:t>Es deseable estimular la inversión privada en CTI en el sector privado porque este tipo de inversión genera </a:t>
            </a:r>
            <a:r>
              <a:rPr lang="es-MX" b="1" i="1" dirty="0" smtClean="0">
                <a:latin typeface="Calibri Light" panose="020F0302020204030204" pitchFamily="34" charset="0"/>
              </a:rPr>
              <a:t>derramas</a:t>
            </a:r>
            <a:r>
              <a:rPr lang="es-MX" dirty="0" smtClean="0">
                <a:latin typeface="Calibri Light" panose="020F0302020204030204" pitchFamily="34" charset="0"/>
              </a:rPr>
              <a:t> a lo largo de toda la economía nacional.</a:t>
            </a:r>
          </a:p>
          <a:p>
            <a:pPr algn="just"/>
            <a:endParaRPr lang="es-MX" dirty="0" smtClean="0">
              <a:latin typeface="Calibri Light" panose="020F0302020204030204" pitchFamily="34" charset="0"/>
            </a:endParaRPr>
          </a:p>
          <a:p>
            <a:pPr algn="just"/>
            <a:r>
              <a:rPr lang="es-MX" b="1" i="1" dirty="0" smtClean="0">
                <a:latin typeface="Calibri Light" panose="020F0302020204030204" pitchFamily="34" charset="0"/>
              </a:rPr>
              <a:t>Derramas por bienestar al consumidor.  </a:t>
            </a:r>
            <a:r>
              <a:rPr lang="es-MX" dirty="0" smtClean="0">
                <a:latin typeface="Calibri Light" panose="020F0302020204030204" pitchFamily="34" charset="0"/>
              </a:rPr>
              <a:t>Más inversión en  CTI implica la existencia de productos innovadores que pueden satisfacer de mejor forma las necesidades de los consumidores.</a:t>
            </a:r>
          </a:p>
          <a:p>
            <a:pPr algn="just"/>
            <a:endParaRPr lang="es-MX" b="1" i="1" dirty="0" smtClean="0">
              <a:latin typeface="Calibri Light" panose="020F0302020204030204" pitchFamily="34" charset="0"/>
            </a:endParaRPr>
          </a:p>
          <a:p>
            <a:pPr algn="just"/>
            <a:r>
              <a:rPr lang="es-MX" b="1" i="1" dirty="0" smtClean="0">
                <a:latin typeface="Calibri Light" panose="020F0302020204030204" pitchFamily="34" charset="0"/>
              </a:rPr>
              <a:t>Derrama laboral</a:t>
            </a:r>
            <a:r>
              <a:rPr lang="es-MX" dirty="0" smtClean="0">
                <a:latin typeface="Calibri Light" panose="020F0302020204030204" pitchFamily="34" charset="0"/>
              </a:rPr>
              <a:t>. En México, el sector privado emplea pocos maestros o doctores. Un incremento de inversiones en CTI puede traducirse en más empleos de alto perfil para tecnólogos e investigadores mexicanos.</a:t>
            </a:r>
          </a:p>
          <a:p>
            <a:pPr algn="just"/>
            <a:endParaRPr lang="es-MX" b="1" i="1" dirty="0" smtClean="0">
              <a:latin typeface="Calibri Light" panose="020F0302020204030204" pitchFamily="34" charset="0"/>
            </a:endParaRPr>
          </a:p>
          <a:p>
            <a:pPr algn="just"/>
            <a:r>
              <a:rPr lang="es-MX" b="1" i="1" dirty="0" smtClean="0">
                <a:latin typeface="Calibri Light" panose="020F0302020204030204" pitchFamily="34" charset="0"/>
              </a:rPr>
              <a:t>Derrama en competitividad</a:t>
            </a:r>
            <a:r>
              <a:rPr lang="es-MX" dirty="0" smtClean="0">
                <a:latin typeface="Calibri Light" panose="020F0302020204030204" pitchFamily="34" charset="0"/>
              </a:rPr>
              <a:t>. Un incremento en inversiones de CTI hace más probable que las empresas mexicanas generen productos o servicios innovadores. Esto les permiten  compiten más exitosamente en los mercados internacionales.</a:t>
            </a:r>
          </a:p>
          <a:p>
            <a:pPr algn="just"/>
            <a:endParaRPr lang="es-MX" dirty="0" smtClean="0">
              <a:latin typeface="Calibri Light" panose="020F0302020204030204" pitchFamily="34" charset="0"/>
            </a:endParaRPr>
          </a:p>
          <a:p>
            <a:pPr algn="just"/>
            <a:r>
              <a:rPr lang="es-MX" b="1" i="1" dirty="0" smtClean="0">
                <a:latin typeface="Calibri Light" panose="020F0302020204030204" pitchFamily="34" charset="0"/>
              </a:rPr>
              <a:t>Derrama en redes de negocios.</a:t>
            </a:r>
            <a:r>
              <a:rPr lang="es-MX" dirty="0" smtClean="0">
                <a:latin typeface="Calibri Light" panose="020F0302020204030204" pitchFamily="34" charset="0"/>
              </a:rPr>
              <a:t> A medida que incrementan la inversión en CTI se sofistica la red de negocios con la que interactúan empresas nodales. Una posible derrama es el surgimiento de nuevas empresas nacionales que provean de servicios tecnológicos a las más innovadoras. </a:t>
            </a:r>
          </a:p>
          <a:p>
            <a:endParaRPr lang="es-MX" dirty="0"/>
          </a:p>
        </p:txBody>
      </p:sp>
      <p:sp>
        <p:nvSpPr>
          <p:cNvPr id="4" name="Marcador de número de diapositiva 3"/>
          <p:cNvSpPr>
            <a:spLocks noGrp="1"/>
          </p:cNvSpPr>
          <p:nvPr>
            <p:ph type="sldNum" sz="quarter" idx="10"/>
          </p:nvPr>
        </p:nvSpPr>
        <p:spPr/>
        <p:txBody>
          <a:bodyPr/>
          <a:lstStyle/>
          <a:p>
            <a:fld id="{9C565DE6-850A-4C81-BFCE-3C194A538EFF}" type="slidenum">
              <a:rPr lang="es-MX" smtClean="0"/>
              <a:t>35</a:t>
            </a:fld>
            <a:endParaRPr lang="es-MX"/>
          </a:p>
        </p:txBody>
      </p:sp>
    </p:spTree>
    <p:extLst>
      <p:ext uri="{BB962C8B-B14F-4D97-AF65-F5344CB8AC3E}">
        <p14:creationId xmlns:p14="http://schemas.microsoft.com/office/powerpoint/2010/main" val="1485733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MX" dirty="0" smtClean="0">
                <a:latin typeface="Calibri Light" panose="020F0302020204030204" pitchFamily="34" charset="0"/>
              </a:rPr>
              <a:t>Es deseable estimular la inversión privada en CTI en el sector privado porque este tipo de inversión genera </a:t>
            </a:r>
            <a:r>
              <a:rPr lang="es-MX" b="1" i="1" dirty="0" smtClean="0">
                <a:latin typeface="Calibri Light" panose="020F0302020204030204" pitchFamily="34" charset="0"/>
              </a:rPr>
              <a:t>derramas</a:t>
            </a:r>
            <a:r>
              <a:rPr lang="es-MX" dirty="0" smtClean="0">
                <a:latin typeface="Calibri Light" panose="020F0302020204030204" pitchFamily="34" charset="0"/>
              </a:rPr>
              <a:t> a lo largo de toda la economía nacional.</a:t>
            </a:r>
          </a:p>
          <a:p>
            <a:pPr algn="just"/>
            <a:endParaRPr lang="es-MX" dirty="0" smtClean="0">
              <a:latin typeface="Calibri Light" panose="020F0302020204030204" pitchFamily="34" charset="0"/>
            </a:endParaRPr>
          </a:p>
          <a:p>
            <a:pPr algn="just"/>
            <a:r>
              <a:rPr lang="es-MX" b="1" i="1" dirty="0" smtClean="0">
                <a:latin typeface="Calibri Light" panose="020F0302020204030204" pitchFamily="34" charset="0"/>
              </a:rPr>
              <a:t>Derramas por bienestar al consumidor.  </a:t>
            </a:r>
            <a:r>
              <a:rPr lang="es-MX" dirty="0" smtClean="0">
                <a:latin typeface="Calibri Light" panose="020F0302020204030204" pitchFamily="34" charset="0"/>
              </a:rPr>
              <a:t>Más inversión en  CTI implica la existencia de productos innovadores que pueden satisfacer de mejor forma las necesidades de los consumidores.</a:t>
            </a:r>
          </a:p>
          <a:p>
            <a:pPr algn="just"/>
            <a:endParaRPr lang="es-MX" b="1" i="1" dirty="0" smtClean="0">
              <a:latin typeface="Calibri Light" panose="020F0302020204030204" pitchFamily="34" charset="0"/>
            </a:endParaRPr>
          </a:p>
          <a:p>
            <a:pPr algn="just"/>
            <a:r>
              <a:rPr lang="es-MX" b="1" i="1" dirty="0" smtClean="0">
                <a:latin typeface="Calibri Light" panose="020F0302020204030204" pitchFamily="34" charset="0"/>
              </a:rPr>
              <a:t>Derrama laboral</a:t>
            </a:r>
            <a:r>
              <a:rPr lang="es-MX" dirty="0" smtClean="0">
                <a:latin typeface="Calibri Light" panose="020F0302020204030204" pitchFamily="34" charset="0"/>
              </a:rPr>
              <a:t>. En México, el sector privado emplea pocos maestros o doctores. Un incremento de inversiones en CTI puede traducirse en más empleos de alto perfil para tecnólogos e investigadores mexicanos.</a:t>
            </a:r>
          </a:p>
          <a:p>
            <a:pPr algn="just"/>
            <a:endParaRPr lang="es-MX" b="1" i="1" dirty="0" smtClean="0">
              <a:latin typeface="Calibri Light" panose="020F0302020204030204" pitchFamily="34" charset="0"/>
            </a:endParaRPr>
          </a:p>
          <a:p>
            <a:pPr algn="just"/>
            <a:r>
              <a:rPr lang="es-MX" b="1" i="1" dirty="0" smtClean="0">
                <a:latin typeface="Calibri Light" panose="020F0302020204030204" pitchFamily="34" charset="0"/>
              </a:rPr>
              <a:t>Derrama en competitividad</a:t>
            </a:r>
            <a:r>
              <a:rPr lang="es-MX" dirty="0" smtClean="0">
                <a:latin typeface="Calibri Light" panose="020F0302020204030204" pitchFamily="34" charset="0"/>
              </a:rPr>
              <a:t>. Un incremento en inversiones de CTI hace más probable que las empresas mexicanas generen productos o servicios innovadores. Esto les permiten  compiten más exitosamente en los mercados internacionales.</a:t>
            </a:r>
          </a:p>
          <a:p>
            <a:pPr algn="just"/>
            <a:endParaRPr lang="es-MX" dirty="0" smtClean="0">
              <a:latin typeface="Calibri Light" panose="020F0302020204030204" pitchFamily="34" charset="0"/>
            </a:endParaRPr>
          </a:p>
          <a:p>
            <a:pPr algn="just"/>
            <a:r>
              <a:rPr lang="es-MX" b="1" i="1" dirty="0" smtClean="0">
                <a:latin typeface="Calibri Light" panose="020F0302020204030204" pitchFamily="34" charset="0"/>
              </a:rPr>
              <a:t>Derrama en redes de negocios.</a:t>
            </a:r>
            <a:r>
              <a:rPr lang="es-MX" dirty="0" smtClean="0">
                <a:latin typeface="Calibri Light" panose="020F0302020204030204" pitchFamily="34" charset="0"/>
              </a:rPr>
              <a:t> A medida que incrementan la inversión en CTI se sofistica la red de negocios con la que interactúan empresas nodales. Una posible derrama es el surgimiento de nuevas empresas nacionales que provean de servicios tecnológicos a las más innovadoras. </a:t>
            </a:r>
          </a:p>
          <a:p>
            <a:endParaRPr lang="es-MX" dirty="0"/>
          </a:p>
        </p:txBody>
      </p:sp>
      <p:sp>
        <p:nvSpPr>
          <p:cNvPr id="4" name="Marcador de número de diapositiva 3"/>
          <p:cNvSpPr>
            <a:spLocks noGrp="1"/>
          </p:cNvSpPr>
          <p:nvPr>
            <p:ph type="sldNum" sz="quarter" idx="10"/>
          </p:nvPr>
        </p:nvSpPr>
        <p:spPr/>
        <p:txBody>
          <a:bodyPr/>
          <a:lstStyle/>
          <a:p>
            <a:fld id="{9C565DE6-850A-4C81-BFCE-3C194A538EFF}" type="slidenum">
              <a:rPr lang="es-MX" smtClean="0"/>
              <a:t>4</a:t>
            </a:fld>
            <a:endParaRPr lang="es-MX"/>
          </a:p>
        </p:txBody>
      </p:sp>
    </p:spTree>
    <p:extLst>
      <p:ext uri="{BB962C8B-B14F-4D97-AF65-F5344CB8AC3E}">
        <p14:creationId xmlns:p14="http://schemas.microsoft.com/office/powerpoint/2010/main" val="2505597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C565DE6-850A-4C81-BFCE-3C194A538EFF}" type="slidenum">
              <a:rPr lang="es-MX" smtClean="0"/>
              <a:t>5</a:t>
            </a:fld>
            <a:endParaRPr lang="es-MX"/>
          </a:p>
        </p:txBody>
      </p:sp>
    </p:spTree>
    <p:extLst>
      <p:ext uri="{BB962C8B-B14F-4D97-AF65-F5344CB8AC3E}">
        <p14:creationId xmlns:p14="http://schemas.microsoft.com/office/powerpoint/2010/main" val="738872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MX" dirty="0" smtClean="0">
              <a:latin typeface="Calibri Light" panose="020F0302020204030204" pitchFamily="34" charset="0"/>
            </a:endParaRPr>
          </a:p>
        </p:txBody>
      </p:sp>
      <p:sp>
        <p:nvSpPr>
          <p:cNvPr id="4" name="Marcador de número de diapositiva 3"/>
          <p:cNvSpPr>
            <a:spLocks noGrp="1"/>
          </p:cNvSpPr>
          <p:nvPr>
            <p:ph type="sldNum" sz="quarter" idx="10"/>
          </p:nvPr>
        </p:nvSpPr>
        <p:spPr/>
        <p:txBody>
          <a:bodyPr/>
          <a:lstStyle/>
          <a:p>
            <a:fld id="{9C565DE6-850A-4C81-BFCE-3C194A538EFF}" type="slidenum">
              <a:rPr lang="es-MX" smtClean="0"/>
              <a:t>6</a:t>
            </a:fld>
            <a:endParaRPr lang="es-MX"/>
          </a:p>
        </p:txBody>
      </p:sp>
    </p:spTree>
    <p:extLst>
      <p:ext uri="{BB962C8B-B14F-4D97-AF65-F5344CB8AC3E}">
        <p14:creationId xmlns:p14="http://schemas.microsoft.com/office/powerpoint/2010/main" val="1530102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C565DE6-850A-4C81-BFCE-3C194A538EFF}" type="slidenum">
              <a:rPr lang="es-MX" smtClean="0"/>
              <a:t>8</a:t>
            </a:fld>
            <a:endParaRPr lang="es-MX"/>
          </a:p>
        </p:txBody>
      </p:sp>
    </p:spTree>
    <p:extLst>
      <p:ext uri="{BB962C8B-B14F-4D97-AF65-F5344CB8AC3E}">
        <p14:creationId xmlns:p14="http://schemas.microsoft.com/office/powerpoint/2010/main" val="4098518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MX" dirty="0" smtClean="0">
                <a:latin typeface="Calibri Light" panose="020F0302020204030204" pitchFamily="34" charset="0"/>
              </a:rPr>
              <a:t>Es deseable estimular la inversión privada en CTI en el sector privado porque este tipo de inversión genera </a:t>
            </a:r>
            <a:r>
              <a:rPr lang="es-MX" b="1" i="1" dirty="0" smtClean="0">
                <a:latin typeface="Calibri Light" panose="020F0302020204030204" pitchFamily="34" charset="0"/>
              </a:rPr>
              <a:t>derramas</a:t>
            </a:r>
            <a:r>
              <a:rPr lang="es-MX" dirty="0" smtClean="0">
                <a:latin typeface="Calibri Light" panose="020F0302020204030204" pitchFamily="34" charset="0"/>
              </a:rPr>
              <a:t> a lo largo de toda la economía nacional.</a:t>
            </a:r>
          </a:p>
          <a:p>
            <a:pPr algn="just"/>
            <a:endParaRPr lang="es-MX" dirty="0" smtClean="0">
              <a:latin typeface="Calibri Light" panose="020F0302020204030204" pitchFamily="34" charset="0"/>
            </a:endParaRPr>
          </a:p>
          <a:p>
            <a:pPr algn="just"/>
            <a:r>
              <a:rPr lang="es-MX" b="1" i="1" dirty="0" smtClean="0">
                <a:latin typeface="Calibri Light" panose="020F0302020204030204" pitchFamily="34" charset="0"/>
              </a:rPr>
              <a:t>Derramas por bienestar al consumidor.  </a:t>
            </a:r>
            <a:r>
              <a:rPr lang="es-MX" dirty="0" smtClean="0">
                <a:latin typeface="Calibri Light" panose="020F0302020204030204" pitchFamily="34" charset="0"/>
              </a:rPr>
              <a:t>Más inversión en  CTI implica la existencia de productos innovadores que pueden satisfacer de mejor forma las necesidades de los consumidores.</a:t>
            </a:r>
          </a:p>
          <a:p>
            <a:pPr algn="just"/>
            <a:endParaRPr lang="es-MX" b="1" i="1" dirty="0" smtClean="0">
              <a:latin typeface="Calibri Light" panose="020F0302020204030204" pitchFamily="34" charset="0"/>
            </a:endParaRPr>
          </a:p>
          <a:p>
            <a:pPr algn="just"/>
            <a:r>
              <a:rPr lang="es-MX" b="1" i="1" dirty="0" smtClean="0">
                <a:latin typeface="Calibri Light" panose="020F0302020204030204" pitchFamily="34" charset="0"/>
              </a:rPr>
              <a:t>Derrama laboral</a:t>
            </a:r>
            <a:r>
              <a:rPr lang="es-MX" dirty="0" smtClean="0">
                <a:latin typeface="Calibri Light" panose="020F0302020204030204" pitchFamily="34" charset="0"/>
              </a:rPr>
              <a:t>. En México, el sector privado emplea pocos maestros o doctores. Un incremento de inversiones en CTI puede traducirse en más empleos de alto perfil para tecnólogos e investigadores mexicanos.</a:t>
            </a:r>
          </a:p>
          <a:p>
            <a:pPr algn="just"/>
            <a:endParaRPr lang="es-MX" b="1" i="1" dirty="0" smtClean="0">
              <a:latin typeface="Calibri Light" panose="020F0302020204030204" pitchFamily="34" charset="0"/>
            </a:endParaRPr>
          </a:p>
          <a:p>
            <a:pPr algn="just"/>
            <a:r>
              <a:rPr lang="es-MX" b="1" i="1" dirty="0" smtClean="0">
                <a:latin typeface="Calibri Light" panose="020F0302020204030204" pitchFamily="34" charset="0"/>
              </a:rPr>
              <a:t>Derrama en competitividad</a:t>
            </a:r>
            <a:r>
              <a:rPr lang="es-MX" dirty="0" smtClean="0">
                <a:latin typeface="Calibri Light" panose="020F0302020204030204" pitchFamily="34" charset="0"/>
              </a:rPr>
              <a:t>. Un incremento en inversiones de CTI hace más probable que las empresas mexicanas generen productos o servicios innovadores. Esto les permiten  compiten más exitosamente en los mercados internacionales.</a:t>
            </a:r>
          </a:p>
          <a:p>
            <a:pPr algn="just"/>
            <a:endParaRPr lang="es-MX" dirty="0" smtClean="0">
              <a:latin typeface="Calibri Light" panose="020F0302020204030204" pitchFamily="34" charset="0"/>
            </a:endParaRPr>
          </a:p>
          <a:p>
            <a:pPr algn="just"/>
            <a:r>
              <a:rPr lang="es-MX" b="1" i="1" dirty="0" smtClean="0">
                <a:latin typeface="Calibri Light" panose="020F0302020204030204" pitchFamily="34" charset="0"/>
              </a:rPr>
              <a:t>Derrama en redes de negocios.</a:t>
            </a:r>
            <a:r>
              <a:rPr lang="es-MX" dirty="0" smtClean="0">
                <a:latin typeface="Calibri Light" panose="020F0302020204030204" pitchFamily="34" charset="0"/>
              </a:rPr>
              <a:t> A medida que incrementan la inversión en CTI se sofistica la red de negocios con la que interactúan empresas nodales. Una posible derrama es el surgimiento de nuevas empresas nacionales que provean de servicios tecnológicos a las más innovadoras. </a:t>
            </a:r>
          </a:p>
          <a:p>
            <a:endParaRPr lang="es-MX" dirty="0"/>
          </a:p>
        </p:txBody>
      </p:sp>
      <p:sp>
        <p:nvSpPr>
          <p:cNvPr id="4" name="Marcador de número de diapositiva 3"/>
          <p:cNvSpPr>
            <a:spLocks noGrp="1"/>
          </p:cNvSpPr>
          <p:nvPr>
            <p:ph type="sldNum" sz="quarter" idx="10"/>
          </p:nvPr>
        </p:nvSpPr>
        <p:spPr/>
        <p:txBody>
          <a:bodyPr/>
          <a:lstStyle/>
          <a:p>
            <a:fld id="{9C565DE6-850A-4C81-BFCE-3C194A538EFF}" type="slidenum">
              <a:rPr lang="es-MX" smtClean="0"/>
              <a:t>14</a:t>
            </a:fld>
            <a:endParaRPr lang="es-MX"/>
          </a:p>
        </p:txBody>
      </p:sp>
    </p:spTree>
    <p:extLst>
      <p:ext uri="{BB962C8B-B14F-4D97-AF65-F5344CB8AC3E}">
        <p14:creationId xmlns:p14="http://schemas.microsoft.com/office/powerpoint/2010/main" val="2470353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MX" dirty="0" smtClean="0">
                <a:latin typeface="Calibri Light" panose="020F0302020204030204" pitchFamily="34" charset="0"/>
              </a:rPr>
              <a:t>Es deseable estimular la inversión privada en CTI en el sector privado porque este tipo de inversión genera </a:t>
            </a:r>
            <a:r>
              <a:rPr lang="es-MX" b="1" i="1" dirty="0" smtClean="0">
                <a:latin typeface="Calibri Light" panose="020F0302020204030204" pitchFamily="34" charset="0"/>
              </a:rPr>
              <a:t>derramas</a:t>
            </a:r>
            <a:r>
              <a:rPr lang="es-MX" dirty="0" smtClean="0">
                <a:latin typeface="Calibri Light" panose="020F0302020204030204" pitchFamily="34" charset="0"/>
              </a:rPr>
              <a:t> a lo largo de toda la economía nacional.</a:t>
            </a:r>
          </a:p>
          <a:p>
            <a:pPr algn="just"/>
            <a:endParaRPr lang="es-MX" dirty="0" smtClean="0">
              <a:latin typeface="Calibri Light" panose="020F0302020204030204" pitchFamily="34" charset="0"/>
            </a:endParaRPr>
          </a:p>
          <a:p>
            <a:pPr algn="just"/>
            <a:r>
              <a:rPr lang="es-MX" b="1" i="1" dirty="0" smtClean="0">
                <a:latin typeface="Calibri Light" panose="020F0302020204030204" pitchFamily="34" charset="0"/>
              </a:rPr>
              <a:t>Derramas por bienestar al consumidor.  </a:t>
            </a:r>
            <a:r>
              <a:rPr lang="es-MX" dirty="0" smtClean="0">
                <a:latin typeface="Calibri Light" panose="020F0302020204030204" pitchFamily="34" charset="0"/>
              </a:rPr>
              <a:t>Más inversión en  CTI implica la existencia de productos innovadores que pueden satisfacer de mejor forma las necesidades de los consumidores.</a:t>
            </a:r>
          </a:p>
          <a:p>
            <a:pPr algn="just"/>
            <a:endParaRPr lang="es-MX" b="1" i="1" dirty="0" smtClean="0">
              <a:latin typeface="Calibri Light" panose="020F0302020204030204" pitchFamily="34" charset="0"/>
            </a:endParaRPr>
          </a:p>
          <a:p>
            <a:pPr algn="just"/>
            <a:r>
              <a:rPr lang="es-MX" b="1" i="1" dirty="0" smtClean="0">
                <a:latin typeface="Calibri Light" panose="020F0302020204030204" pitchFamily="34" charset="0"/>
              </a:rPr>
              <a:t>Derrama laboral</a:t>
            </a:r>
            <a:r>
              <a:rPr lang="es-MX" dirty="0" smtClean="0">
                <a:latin typeface="Calibri Light" panose="020F0302020204030204" pitchFamily="34" charset="0"/>
              </a:rPr>
              <a:t>. En México, el sector privado emplea pocos maestros o doctores. Un incremento de inversiones en CTI puede traducirse en más empleos de alto perfil para tecnólogos e investigadores mexicanos.</a:t>
            </a:r>
          </a:p>
          <a:p>
            <a:pPr algn="just"/>
            <a:endParaRPr lang="es-MX" b="1" i="1" dirty="0" smtClean="0">
              <a:latin typeface="Calibri Light" panose="020F0302020204030204" pitchFamily="34" charset="0"/>
            </a:endParaRPr>
          </a:p>
          <a:p>
            <a:pPr algn="just"/>
            <a:r>
              <a:rPr lang="es-MX" b="1" i="1" dirty="0" smtClean="0">
                <a:latin typeface="Calibri Light" panose="020F0302020204030204" pitchFamily="34" charset="0"/>
              </a:rPr>
              <a:t>Derrama en competitividad</a:t>
            </a:r>
            <a:r>
              <a:rPr lang="es-MX" dirty="0" smtClean="0">
                <a:latin typeface="Calibri Light" panose="020F0302020204030204" pitchFamily="34" charset="0"/>
              </a:rPr>
              <a:t>. Un incremento en inversiones de CTI hace más probable que las empresas mexicanas generen productos o servicios innovadores. Esto les permiten  compiten más exitosamente en los mercados internacionales.</a:t>
            </a:r>
          </a:p>
          <a:p>
            <a:pPr algn="just"/>
            <a:endParaRPr lang="es-MX" dirty="0" smtClean="0">
              <a:latin typeface="Calibri Light" panose="020F0302020204030204" pitchFamily="34" charset="0"/>
            </a:endParaRPr>
          </a:p>
          <a:p>
            <a:pPr algn="just"/>
            <a:r>
              <a:rPr lang="es-MX" b="1" i="1" dirty="0" smtClean="0">
                <a:latin typeface="Calibri Light" panose="020F0302020204030204" pitchFamily="34" charset="0"/>
              </a:rPr>
              <a:t>Derrama en redes de negocios.</a:t>
            </a:r>
            <a:r>
              <a:rPr lang="es-MX" dirty="0" smtClean="0">
                <a:latin typeface="Calibri Light" panose="020F0302020204030204" pitchFamily="34" charset="0"/>
              </a:rPr>
              <a:t> A medida que incrementan la inversión en CTI se sofistica la red de negocios con la que interactúan empresas nodales. Una posible derrama es el surgimiento de nuevas empresas nacionales que provean de servicios tecnológicos a las más innovadoras. </a:t>
            </a:r>
          </a:p>
          <a:p>
            <a:endParaRPr lang="es-MX" dirty="0"/>
          </a:p>
        </p:txBody>
      </p:sp>
      <p:sp>
        <p:nvSpPr>
          <p:cNvPr id="4" name="Marcador de número de diapositiva 3"/>
          <p:cNvSpPr>
            <a:spLocks noGrp="1"/>
          </p:cNvSpPr>
          <p:nvPr>
            <p:ph type="sldNum" sz="quarter" idx="10"/>
          </p:nvPr>
        </p:nvSpPr>
        <p:spPr/>
        <p:txBody>
          <a:bodyPr/>
          <a:lstStyle/>
          <a:p>
            <a:fld id="{9C565DE6-850A-4C81-BFCE-3C194A538EFF}" type="slidenum">
              <a:rPr lang="es-MX" smtClean="0"/>
              <a:t>16</a:t>
            </a:fld>
            <a:endParaRPr lang="es-MX"/>
          </a:p>
        </p:txBody>
      </p:sp>
    </p:spTree>
    <p:extLst>
      <p:ext uri="{BB962C8B-B14F-4D97-AF65-F5344CB8AC3E}">
        <p14:creationId xmlns:p14="http://schemas.microsoft.com/office/powerpoint/2010/main" val="3315133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MX" dirty="0" smtClean="0">
                <a:latin typeface="Calibri Light" panose="020F0302020204030204" pitchFamily="34" charset="0"/>
              </a:rPr>
              <a:t>Es deseable estimular la inversión privada en CTI en el sector privado porque este tipo de inversión genera </a:t>
            </a:r>
            <a:r>
              <a:rPr lang="es-MX" b="1" i="1" dirty="0" smtClean="0">
                <a:latin typeface="Calibri Light" panose="020F0302020204030204" pitchFamily="34" charset="0"/>
              </a:rPr>
              <a:t>derramas</a:t>
            </a:r>
            <a:r>
              <a:rPr lang="es-MX" dirty="0" smtClean="0">
                <a:latin typeface="Calibri Light" panose="020F0302020204030204" pitchFamily="34" charset="0"/>
              </a:rPr>
              <a:t> a lo largo de toda la economía nacional.</a:t>
            </a:r>
          </a:p>
          <a:p>
            <a:pPr algn="just"/>
            <a:endParaRPr lang="es-MX" dirty="0" smtClean="0">
              <a:latin typeface="Calibri Light" panose="020F0302020204030204" pitchFamily="34" charset="0"/>
            </a:endParaRPr>
          </a:p>
          <a:p>
            <a:pPr algn="just"/>
            <a:r>
              <a:rPr lang="es-MX" b="1" i="1" dirty="0" smtClean="0">
                <a:latin typeface="Calibri Light" panose="020F0302020204030204" pitchFamily="34" charset="0"/>
              </a:rPr>
              <a:t>Derramas por bienestar al consumidor.  </a:t>
            </a:r>
            <a:r>
              <a:rPr lang="es-MX" dirty="0" smtClean="0">
                <a:latin typeface="Calibri Light" panose="020F0302020204030204" pitchFamily="34" charset="0"/>
              </a:rPr>
              <a:t>Más inversión en  CTI implica la existencia de productos innovadores que pueden satisfacer de mejor forma las necesidades de los consumidores.</a:t>
            </a:r>
          </a:p>
          <a:p>
            <a:pPr algn="just"/>
            <a:endParaRPr lang="es-MX" b="1" i="1" dirty="0" smtClean="0">
              <a:latin typeface="Calibri Light" panose="020F0302020204030204" pitchFamily="34" charset="0"/>
            </a:endParaRPr>
          </a:p>
          <a:p>
            <a:pPr algn="just"/>
            <a:r>
              <a:rPr lang="es-MX" b="1" i="1" dirty="0" smtClean="0">
                <a:latin typeface="Calibri Light" panose="020F0302020204030204" pitchFamily="34" charset="0"/>
              </a:rPr>
              <a:t>Derrama laboral</a:t>
            </a:r>
            <a:r>
              <a:rPr lang="es-MX" dirty="0" smtClean="0">
                <a:latin typeface="Calibri Light" panose="020F0302020204030204" pitchFamily="34" charset="0"/>
              </a:rPr>
              <a:t>. En México, el sector privado emplea pocos maestros o doctores. Un incremento de inversiones en CTI puede traducirse en más empleos de alto perfil para tecnólogos e investigadores mexicanos.</a:t>
            </a:r>
          </a:p>
          <a:p>
            <a:pPr algn="just"/>
            <a:endParaRPr lang="es-MX" b="1" i="1" dirty="0" smtClean="0">
              <a:latin typeface="Calibri Light" panose="020F0302020204030204" pitchFamily="34" charset="0"/>
            </a:endParaRPr>
          </a:p>
          <a:p>
            <a:pPr algn="just"/>
            <a:r>
              <a:rPr lang="es-MX" b="1" i="1" dirty="0" smtClean="0">
                <a:latin typeface="Calibri Light" panose="020F0302020204030204" pitchFamily="34" charset="0"/>
              </a:rPr>
              <a:t>Derrama en competitividad</a:t>
            </a:r>
            <a:r>
              <a:rPr lang="es-MX" dirty="0" smtClean="0">
                <a:latin typeface="Calibri Light" panose="020F0302020204030204" pitchFamily="34" charset="0"/>
              </a:rPr>
              <a:t>. Un incremento en inversiones de CTI hace más probable que las empresas mexicanas generen productos o servicios innovadores. Esto les permiten  compiten más exitosamente en los mercados internacionales.</a:t>
            </a:r>
          </a:p>
          <a:p>
            <a:pPr algn="just"/>
            <a:endParaRPr lang="es-MX" dirty="0" smtClean="0">
              <a:latin typeface="Calibri Light" panose="020F0302020204030204" pitchFamily="34" charset="0"/>
            </a:endParaRPr>
          </a:p>
          <a:p>
            <a:pPr algn="just"/>
            <a:r>
              <a:rPr lang="es-MX" b="1" i="1" dirty="0" smtClean="0">
                <a:latin typeface="Calibri Light" panose="020F0302020204030204" pitchFamily="34" charset="0"/>
              </a:rPr>
              <a:t>Derrama en redes de negocios.</a:t>
            </a:r>
            <a:r>
              <a:rPr lang="es-MX" dirty="0" smtClean="0">
                <a:latin typeface="Calibri Light" panose="020F0302020204030204" pitchFamily="34" charset="0"/>
              </a:rPr>
              <a:t> A medida que incrementan la inversión en CTI se sofistica la red de negocios con la que interactúan empresas nodales. Una posible derrama es el surgimiento de nuevas empresas nacionales que provean de servicios tecnológicos a las más innovadoras. </a:t>
            </a:r>
          </a:p>
          <a:p>
            <a:endParaRPr lang="es-MX" dirty="0"/>
          </a:p>
        </p:txBody>
      </p:sp>
      <p:sp>
        <p:nvSpPr>
          <p:cNvPr id="4" name="Marcador de número de diapositiva 3"/>
          <p:cNvSpPr>
            <a:spLocks noGrp="1"/>
          </p:cNvSpPr>
          <p:nvPr>
            <p:ph type="sldNum" sz="quarter" idx="10"/>
          </p:nvPr>
        </p:nvSpPr>
        <p:spPr/>
        <p:txBody>
          <a:bodyPr/>
          <a:lstStyle/>
          <a:p>
            <a:fld id="{9C565DE6-850A-4C81-BFCE-3C194A538EFF}" type="slidenum">
              <a:rPr lang="es-MX" smtClean="0"/>
              <a:t>19</a:t>
            </a:fld>
            <a:endParaRPr lang="es-MX"/>
          </a:p>
        </p:txBody>
      </p:sp>
    </p:spTree>
    <p:extLst>
      <p:ext uri="{BB962C8B-B14F-4D97-AF65-F5344CB8AC3E}">
        <p14:creationId xmlns:p14="http://schemas.microsoft.com/office/powerpoint/2010/main" val="2636610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89D96FDA-2E1D-824F-8D3C-E08CD0AD292D}" type="datetimeFigureOut">
              <a:rPr lang="es-ES" smtClean="0"/>
              <a:t>14/05/2019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2554D78-7AB2-314C-84D5-77DA70D31672}" type="slidenum">
              <a:rPr lang="es-ES_tradnl" smtClean="0"/>
              <a:t>‹Nº›</a:t>
            </a:fld>
            <a:endParaRPr lang="es-ES_tradnl"/>
          </a:p>
        </p:txBody>
      </p:sp>
    </p:spTree>
    <p:extLst>
      <p:ext uri="{BB962C8B-B14F-4D97-AF65-F5344CB8AC3E}">
        <p14:creationId xmlns:p14="http://schemas.microsoft.com/office/powerpoint/2010/main" val="4170161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89D96FDA-2E1D-824F-8D3C-E08CD0AD292D}" type="datetimeFigureOut">
              <a:rPr lang="es-ES" smtClean="0"/>
              <a:t>14/05/2019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2554D78-7AB2-314C-84D5-77DA70D31672}" type="slidenum">
              <a:rPr lang="es-ES_tradnl" smtClean="0"/>
              <a:t>‹Nº›</a:t>
            </a:fld>
            <a:endParaRPr lang="es-ES_tradnl"/>
          </a:p>
        </p:txBody>
      </p:sp>
    </p:spTree>
    <p:extLst>
      <p:ext uri="{BB962C8B-B14F-4D97-AF65-F5344CB8AC3E}">
        <p14:creationId xmlns:p14="http://schemas.microsoft.com/office/powerpoint/2010/main" val="3085521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89D96FDA-2E1D-824F-8D3C-E08CD0AD292D}" type="datetimeFigureOut">
              <a:rPr lang="es-ES" smtClean="0"/>
              <a:t>14/05/2019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2554D78-7AB2-314C-84D5-77DA70D31672}" type="slidenum">
              <a:rPr lang="es-ES_tradnl" smtClean="0"/>
              <a:t>‹Nº›</a:t>
            </a:fld>
            <a:endParaRPr lang="es-ES_tradnl"/>
          </a:p>
        </p:txBody>
      </p:sp>
    </p:spTree>
    <p:extLst>
      <p:ext uri="{BB962C8B-B14F-4D97-AF65-F5344CB8AC3E}">
        <p14:creationId xmlns:p14="http://schemas.microsoft.com/office/powerpoint/2010/main" val="1710987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89D96FDA-2E1D-824F-8D3C-E08CD0AD292D}" type="datetimeFigureOut">
              <a:rPr lang="es-ES" smtClean="0"/>
              <a:t>14/05/2019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2554D78-7AB2-314C-84D5-77DA70D31672}" type="slidenum">
              <a:rPr lang="es-ES_tradnl" smtClean="0"/>
              <a:t>‹Nº›</a:t>
            </a:fld>
            <a:endParaRPr lang="es-ES_tradnl"/>
          </a:p>
        </p:txBody>
      </p:sp>
    </p:spTree>
    <p:extLst>
      <p:ext uri="{BB962C8B-B14F-4D97-AF65-F5344CB8AC3E}">
        <p14:creationId xmlns:p14="http://schemas.microsoft.com/office/powerpoint/2010/main" val="1671875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89D96FDA-2E1D-824F-8D3C-E08CD0AD292D}" type="datetimeFigureOut">
              <a:rPr lang="es-ES" smtClean="0"/>
              <a:t>14/05/2019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2554D78-7AB2-314C-84D5-77DA70D31672}" type="slidenum">
              <a:rPr lang="es-ES_tradnl" smtClean="0"/>
              <a:t>‹Nº›</a:t>
            </a:fld>
            <a:endParaRPr lang="es-ES_tradnl"/>
          </a:p>
        </p:txBody>
      </p:sp>
    </p:spTree>
    <p:extLst>
      <p:ext uri="{BB962C8B-B14F-4D97-AF65-F5344CB8AC3E}">
        <p14:creationId xmlns:p14="http://schemas.microsoft.com/office/powerpoint/2010/main" val="3736148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89D96FDA-2E1D-824F-8D3C-E08CD0AD292D}" type="datetimeFigureOut">
              <a:rPr lang="es-ES" smtClean="0"/>
              <a:t>14/05/2019</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82554D78-7AB2-314C-84D5-77DA70D31672}" type="slidenum">
              <a:rPr lang="es-ES_tradnl" smtClean="0"/>
              <a:t>‹Nº›</a:t>
            </a:fld>
            <a:endParaRPr lang="es-ES_tradnl"/>
          </a:p>
        </p:txBody>
      </p:sp>
    </p:spTree>
    <p:extLst>
      <p:ext uri="{BB962C8B-B14F-4D97-AF65-F5344CB8AC3E}">
        <p14:creationId xmlns:p14="http://schemas.microsoft.com/office/powerpoint/2010/main" val="3246091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89D96FDA-2E1D-824F-8D3C-E08CD0AD292D}" type="datetimeFigureOut">
              <a:rPr lang="es-ES" smtClean="0"/>
              <a:t>14/05/2019</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82554D78-7AB2-314C-84D5-77DA70D31672}" type="slidenum">
              <a:rPr lang="es-ES_tradnl" smtClean="0"/>
              <a:t>‹Nº›</a:t>
            </a:fld>
            <a:endParaRPr lang="es-ES_tradnl"/>
          </a:p>
        </p:txBody>
      </p:sp>
    </p:spTree>
    <p:extLst>
      <p:ext uri="{BB962C8B-B14F-4D97-AF65-F5344CB8AC3E}">
        <p14:creationId xmlns:p14="http://schemas.microsoft.com/office/powerpoint/2010/main" val="65602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89D96FDA-2E1D-824F-8D3C-E08CD0AD292D}" type="datetimeFigureOut">
              <a:rPr lang="es-ES" smtClean="0"/>
              <a:t>14/05/2019</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82554D78-7AB2-314C-84D5-77DA70D31672}" type="slidenum">
              <a:rPr lang="es-ES_tradnl" smtClean="0"/>
              <a:t>‹Nº›</a:t>
            </a:fld>
            <a:endParaRPr lang="es-ES_tradnl"/>
          </a:p>
        </p:txBody>
      </p:sp>
    </p:spTree>
    <p:extLst>
      <p:ext uri="{BB962C8B-B14F-4D97-AF65-F5344CB8AC3E}">
        <p14:creationId xmlns:p14="http://schemas.microsoft.com/office/powerpoint/2010/main" val="3883218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9D96FDA-2E1D-824F-8D3C-E08CD0AD292D}" type="datetimeFigureOut">
              <a:rPr lang="es-ES" smtClean="0"/>
              <a:t>14/05/2019</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82554D78-7AB2-314C-84D5-77DA70D31672}" type="slidenum">
              <a:rPr lang="es-ES_tradnl" smtClean="0"/>
              <a:t>‹Nº›</a:t>
            </a:fld>
            <a:endParaRPr lang="es-ES_tradnl"/>
          </a:p>
        </p:txBody>
      </p:sp>
    </p:spTree>
    <p:extLst>
      <p:ext uri="{BB962C8B-B14F-4D97-AF65-F5344CB8AC3E}">
        <p14:creationId xmlns:p14="http://schemas.microsoft.com/office/powerpoint/2010/main" val="3101295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89D96FDA-2E1D-824F-8D3C-E08CD0AD292D}" type="datetimeFigureOut">
              <a:rPr lang="es-ES" smtClean="0"/>
              <a:t>14/05/2019</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82554D78-7AB2-314C-84D5-77DA70D31672}" type="slidenum">
              <a:rPr lang="es-ES_tradnl" smtClean="0"/>
              <a:t>‹Nº›</a:t>
            </a:fld>
            <a:endParaRPr lang="es-ES_tradnl"/>
          </a:p>
        </p:txBody>
      </p:sp>
    </p:spTree>
    <p:extLst>
      <p:ext uri="{BB962C8B-B14F-4D97-AF65-F5344CB8AC3E}">
        <p14:creationId xmlns:p14="http://schemas.microsoft.com/office/powerpoint/2010/main" val="2556935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89D96FDA-2E1D-824F-8D3C-E08CD0AD292D}" type="datetimeFigureOut">
              <a:rPr lang="es-ES" smtClean="0"/>
              <a:t>14/05/2019</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82554D78-7AB2-314C-84D5-77DA70D31672}" type="slidenum">
              <a:rPr lang="es-ES_tradnl" smtClean="0"/>
              <a:t>‹Nº›</a:t>
            </a:fld>
            <a:endParaRPr lang="es-ES_tradnl"/>
          </a:p>
        </p:txBody>
      </p:sp>
    </p:spTree>
    <p:extLst>
      <p:ext uri="{BB962C8B-B14F-4D97-AF65-F5344CB8AC3E}">
        <p14:creationId xmlns:p14="http://schemas.microsoft.com/office/powerpoint/2010/main" val="347505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descr="PPT-2.jpg">
            <a:extLst>
              <a:ext uri="{FF2B5EF4-FFF2-40B4-BE49-F238E27FC236}">
                <a16:creationId xmlns:a16="http://schemas.microsoft.com/office/drawing/2014/main" id="{5306344B-726C-7F43-AB2E-C33225DA8AD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1224742"/>
          </a:xfrm>
          <a:prstGeom prst="rect">
            <a:avLst/>
          </a:prstGeom>
        </p:spPr>
      </p:pic>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96FDA-2E1D-824F-8D3C-E08CD0AD292D}" type="datetimeFigureOut">
              <a:rPr lang="es-ES" smtClean="0"/>
              <a:t>14/05/2019</a:t>
            </a:fld>
            <a:endParaRPr lang="es-ES_tradnl"/>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54D78-7AB2-314C-84D5-77DA70D31672}" type="slidenum">
              <a:rPr lang="es-ES_tradnl" smtClean="0"/>
              <a:t>‹Nº›</a:t>
            </a:fld>
            <a:endParaRPr lang="es-ES_tradnl"/>
          </a:p>
        </p:txBody>
      </p:sp>
    </p:spTree>
    <p:extLst>
      <p:ext uri="{BB962C8B-B14F-4D97-AF65-F5344CB8AC3E}">
        <p14:creationId xmlns:p14="http://schemas.microsoft.com/office/powerpoint/2010/main" val="345578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2.svg"/><Relationship Id="rId12" Type="http://schemas.openxmlformats.org/officeDocument/2006/relationships/image" Target="../media/image64.svg"/><Relationship Id="rId2" Type="http://schemas.openxmlformats.org/officeDocument/2006/relationships/image" Target="../media/image5.png"/><Relationship Id="rId1" Type="http://schemas.openxmlformats.org/officeDocument/2006/relationships/slideLayout" Target="../slideLayouts/slideLayout2.xml"/><Relationship Id="rId11" Type="http://schemas.openxmlformats.org/officeDocument/2006/relationships/image" Target="../media/image7.png"/><Relationship Id="rId10" Type="http://schemas.openxmlformats.org/officeDocument/2006/relationships/image" Target="../media/image42.svg"/><Relationship Id="rId9"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3001" y="-268291"/>
            <a:ext cx="9140999" cy="7075041"/>
          </a:xfrm>
          <a:prstGeom prst="rect">
            <a:avLst/>
          </a:prstGeom>
        </p:spPr>
      </p:pic>
      <p:sp>
        <p:nvSpPr>
          <p:cNvPr id="2" name="Título 1"/>
          <p:cNvSpPr>
            <a:spLocks noGrp="1"/>
          </p:cNvSpPr>
          <p:nvPr>
            <p:ph type="ctrTitle"/>
          </p:nvPr>
        </p:nvSpPr>
        <p:spPr>
          <a:xfrm>
            <a:off x="677731" y="3342290"/>
            <a:ext cx="6880001" cy="1139562"/>
          </a:xfrm>
        </p:spPr>
        <p:txBody>
          <a:bodyPr>
            <a:normAutofit fontScale="90000"/>
          </a:bodyPr>
          <a:lstStyle/>
          <a:p>
            <a:pPr algn="r"/>
            <a:r>
              <a:rPr lang="es-ES_tradnl" b="1" dirty="0" smtClean="0">
                <a:latin typeface="Times New Roman" panose="02020603050405020304" pitchFamily="18" charset="0"/>
                <a:cs typeface="Times New Roman" panose="02020603050405020304" pitchFamily="18" charset="0"/>
              </a:rPr>
              <a:t>Estímulos Fiscales a la Investigación y Desarrollo de Tecnología, EFIDT</a:t>
            </a:r>
            <a:endParaRPr lang="es-ES_tradnl" b="1" dirty="0">
              <a:latin typeface="Times New Roman" panose="02020603050405020304" pitchFamily="18" charset="0"/>
              <a:cs typeface="Times New Roman" panose="02020603050405020304" pitchFamily="18" charset="0"/>
            </a:endParaRPr>
          </a:p>
        </p:txBody>
      </p:sp>
      <p:sp>
        <p:nvSpPr>
          <p:cNvPr id="3" name="Subtítulo 2"/>
          <p:cNvSpPr>
            <a:spLocks noGrp="1"/>
          </p:cNvSpPr>
          <p:nvPr>
            <p:ph type="subTitle" idx="1"/>
          </p:nvPr>
        </p:nvSpPr>
        <p:spPr>
          <a:xfrm>
            <a:off x="1722018" y="5284763"/>
            <a:ext cx="6400800" cy="719075"/>
          </a:xfrm>
        </p:spPr>
        <p:txBody>
          <a:bodyPr>
            <a:normAutofit/>
          </a:bodyPr>
          <a:lstStyle/>
          <a:p>
            <a:pPr algn="r"/>
            <a:r>
              <a:rPr lang="es-ES_tradnl" sz="2400" dirty="0" smtClean="0">
                <a:solidFill>
                  <a:schemeClr val="tx1"/>
                </a:solidFill>
                <a:latin typeface="Times New Roman" panose="02020603050405020304" pitchFamily="18" charset="0"/>
                <a:cs typeface="Times New Roman" panose="02020603050405020304" pitchFamily="18" charset="0"/>
              </a:rPr>
              <a:t>Mayo de 2019.</a:t>
            </a:r>
            <a:endParaRPr lang="es-ES_tradnl"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5117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44549" y="2830110"/>
            <a:ext cx="6251944" cy="3231654"/>
          </a:xfrm>
          <a:prstGeom prst="rect">
            <a:avLst/>
          </a:prstGeom>
          <a:noFill/>
        </p:spPr>
        <p:txBody>
          <a:bodyPr wrap="square" rtlCol="0">
            <a:spAutoFit/>
          </a:bodyPr>
          <a:lstStyle/>
          <a:p>
            <a:pPr marL="285750" indent="-285750" algn="just">
              <a:buFontTx/>
              <a:buChar char="-"/>
            </a:pPr>
            <a:r>
              <a:rPr lang="es-MX" sz="1700" dirty="0" smtClean="0">
                <a:latin typeface="Times New Roman" panose="02020603050405020304" pitchFamily="18" charset="0"/>
                <a:cs typeface="Times New Roman" panose="02020603050405020304" pitchFamily="18" charset="0"/>
              </a:rPr>
              <a:t>Las </a:t>
            </a:r>
            <a:r>
              <a:rPr lang="es-MX" sz="1700" dirty="0">
                <a:latin typeface="Times New Roman" panose="02020603050405020304" pitchFamily="18" charset="0"/>
                <a:cs typeface="Times New Roman" panose="02020603050405020304" pitchFamily="18" charset="0"/>
              </a:rPr>
              <a:t>Reglas son emitidas por el Comité Interinstitucional y son publicadas en el Diario Oficial de la Federación</a:t>
            </a:r>
            <a:r>
              <a:rPr lang="es-MX" sz="1700" dirty="0" smtClean="0">
                <a:latin typeface="Times New Roman" panose="02020603050405020304" pitchFamily="18" charset="0"/>
                <a:cs typeface="Times New Roman" panose="02020603050405020304" pitchFamily="18" charset="0"/>
              </a:rPr>
              <a:t>.</a:t>
            </a:r>
          </a:p>
          <a:p>
            <a:pPr algn="just"/>
            <a:endParaRPr lang="es-MX" sz="1700" dirty="0">
              <a:latin typeface="Times New Roman" panose="02020603050405020304" pitchFamily="18" charset="0"/>
              <a:cs typeface="Times New Roman" panose="02020603050405020304" pitchFamily="18" charset="0"/>
            </a:endParaRPr>
          </a:p>
          <a:p>
            <a:pPr marL="285750" indent="-285750" algn="just">
              <a:buFontTx/>
              <a:buChar char="-"/>
            </a:pPr>
            <a:r>
              <a:rPr lang="es-MX" sz="1700" dirty="0">
                <a:latin typeface="Times New Roman" panose="02020603050405020304" pitchFamily="18" charset="0"/>
                <a:cs typeface="Times New Roman" panose="02020603050405020304" pitchFamily="18" charset="0"/>
              </a:rPr>
              <a:t>Los Lineamientos son emitidos por el </a:t>
            </a:r>
            <a:r>
              <a:rPr lang="es-MX" sz="1700" dirty="0" err="1">
                <a:latin typeface="Times New Roman" panose="02020603050405020304" pitchFamily="18" charset="0"/>
                <a:cs typeface="Times New Roman" panose="02020603050405020304" pitchFamily="18" charset="0"/>
              </a:rPr>
              <a:t>CONACyT</a:t>
            </a:r>
            <a:r>
              <a:rPr lang="es-MX" sz="1700" dirty="0" smtClean="0">
                <a:latin typeface="Times New Roman" panose="02020603050405020304" pitchFamily="18" charset="0"/>
                <a:cs typeface="Times New Roman" panose="02020603050405020304" pitchFamily="18" charset="0"/>
              </a:rPr>
              <a:t>.</a:t>
            </a:r>
          </a:p>
          <a:p>
            <a:pPr marL="285750" indent="-285750" algn="just">
              <a:buFontTx/>
              <a:buChar char="-"/>
            </a:pPr>
            <a:endParaRPr lang="es-MX" sz="1700" dirty="0">
              <a:latin typeface="Times New Roman" panose="02020603050405020304" pitchFamily="18" charset="0"/>
              <a:cs typeface="Times New Roman" panose="02020603050405020304" pitchFamily="18" charset="0"/>
            </a:endParaRPr>
          </a:p>
          <a:p>
            <a:pPr marL="285750" indent="-285750" algn="just">
              <a:buFontTx/>
              <a:buChar char="-"/>
            </a:pPr>
            <a:r>
              <a:rPr lang="es-MX" sz="1700" dirty="0" smtClean="0">
                <a:latin typeface="Times New Roman" panose="02020603050405020304" pitchFamily="18" charset="0"/>
                <a:cs typeface="Times New Roman" panose="02020603050405020304" pitchFamily="18" charset="0"/>
              </a:rPr>
              <a:t>Definen quiénes pueden participar y sus obligaciones.</a:t>
            </a:r>
          </a:p>
          <a:p>
            <a:pPr marL="285750" indent="-285750" algn="just">
              <a:buFontTx/>
              <a:buChar char="-"/>
            </a:pPr>
            <a:endParaRPr lang="es-MX" sz="1700" dirty="0" smtClean="0">
              <a:latin typeface="Times New Roman" panose="02020603050405020304" pitchFamily="18" charset="0"/>
              <a:cs typeface="Times New Roman" panose="02020603050405020304" pitchFamily="18" charset="0"/>
            </a:endParaRPr>
          </a:p>
          <a:p>
            <a:pPr marL="285750" indent="-285750" algn="just">
              <a:buFontTx/>
              <a:buChar char="-"/>
            </a:pPr>
            <a:r>
              <a:rPr lang="es-MX" sz="1700" dirty="0" smtClean="0">
                <a:latin typeface="Times New Roman" panose="02020603050405020304" pitchFamily="18" charset="0"/>
                <a:cs typeface="Times New Roman" panose="02020603050405020304" pitchFamily="18" charset="0"/>
              </a:rPr>
              <a:t>Definen responsabilidades sobre la recepción de solicitudes, la evaluación, el seguimiento y el cierre de los proyectos.</a:t>
            </a:r>
          </a:p>
          <a:p>
            <a:pPr marL="285750" indent="-285750" algn="just">
              <a:buFontTx/>
              <a:buChar char="-"/>
            </a:pPr>
            <a:endParaRPr lang="es-MX" sz="1700" dirty="0" smtClean="0">
              <a:latin typeface="Times New Roman" panose="02020603050405020304" pitchFamily="18" charset="0"/>
              <a:cs typeface="Times New Roman" panose="02020603050405020304" pitchFamily="18" charset="0"/>
            </a:endParaRPr>
          </a:p>
          <a:p>
            <a:pPr marL="285750" indent="-285750" algn="just">
              <a:buFontTx/>
              <a:buChar char="-"/>
            </a:pPr>
            <a:r>
              <a:rPr lang="es-MX" sz="1700" dirty="0" smtClean="0">
                <a:latin typeface="Times New Roman" panose="02020603050405020304" pitchFamily="18" charset="0"/>
                <a:cs typeface="Times New Roman" panose="02020603050405020304" pitchFamily="18" charset="0"/>
              </a:rPr>
              <a:t>Definen la transparencia y equidad bajo la cual deben evaluarse los proyectos.</a:t>
            </a:r>
          </a:p>
        </p:txBody>
      </p:sp>
      <p:pic>
        <p:nvPicPr>
          <p:cNvPr id="4098" name="Picture 2" descr="Resultado de imagen para diario oficial de la federaciÃ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5276" y="3914761"/>
            <a:ext cx="2327274" cy="1323961"/>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282385" y="1842706"/>
            <a:ext cx="8579229" cy="646331"/>
          </a:xfrm>
          <a:prstGeom prst="rect">
            <a:avLst/>
          </a:prstGeom>
        </p:spPr>
        <p:txBody>
          <a:bodyPr wrap="square">
            <a:spAutoFit/>
          </a:bodyPr>
          <a:lstStyle/>
          <a:p>
            <a:pPr algn="just"/>
            <a:r>
              <a:rPr lang="es-MX" dirty="0">
                <a:latin typeface="Times New Roman" panose="02020603050405020304" pitchFamily="18" charset="0"/>
                <a:cs typeface="Times New Roman" panose="02020603050405020304" pitchFamily="18" charset="0"/>
              </a:rPr>
              <a:t>El EFIDT se rige bajo </a:t>
            </a:r>
            <a:r>
              <a:rPr lang="es-MX" b="1" dirty="0">
                <a:latin typeface="Times New Roman" panose="02020603050405020304" pitchFamily="18" charset="0"/>
                <a:cs typeface="Times New Roman" panose="02020603050405020304" pitchFamily="18" charset="0"/>
              </a:rPr>
              <a:t>Reglas y Lineamientos </a:t>
            </a:r>
            <a:r>
              <a:rPr lang="es-MX" dirty="0">
                <a:latin typeface="Times New Roman" panose="02020603050405020304" pitchFamily="18" charset="0"/>
                <a:cs typeface="Times New Roman" panose="02020603050405020304" pitchFamily="18" charset="0"/>
              </a:rPr>
              <a:t>que dictan la forma de operar del Estímulo Fiscal:</a:t>
            </a:r>
          </a:p>
        </p:txBody>
      </p:sp>
      <p:sp>
        <p:nvSpPr>
          <p:cNvPr id="2" name="CuadroTexto 1"/>
          <p:cNvSpPr txBox="1"/>
          <p:nvPr/>
        </p:nvSpPr>
        <p:spPr>
          <a:xfrm>
            <a:off x="6313955" y="6358487"/>
            <a:ext cx="2190307" cy="369332"/>
          </a:xfrm>
          <a:prstGeom prst="rect">
            <a:avLst/>
          </a:prstGeom>
          <a:noFill/>
        </p:spPr>
        <p:txBody>
          <a:bodyPr wrap="square" rtlCol="0">
            <a:spAutoFit/>
          </a:bodyPr>
          <a:lstStyle/>
          <a:p>
            <a:pPr algn="r"/>
            <a:r>
              <a:rPr lang="es-MX" dirty="0" smtClean="0">
                <a:latin typeface="Times New Roman" panose="02020603050405020304" pitchFamily="18" charset="0"/>
                <a:cs typeface="Times New Roman" panose="02020603050405020304" pitchFamily="18" charset="0"/>
              </a:rPr>
              <a:t>Continúa...</a:t>
            </a:r>
            <a:endParaRPr lang="es-MX" dirty="0">
              <a:latin typeface="Times New Roman" panose="02020603050405020304" pitchFamily="18" charset="0"/>
              <a:cs typeface="Times New Roman" panose="02020603050405020304" pitchFamily="18" charset="0"/>
            </a:endParaRPr>
          </a:p>
        </p:txBody>
      </p:sp>
      <p:sp>
        <p:nvSpPr>
          <p:cNvPr id="7" name="Título 1"/>
          <p:cNvSpPr txBox="1">
            <a:spLocks/>
          </p:cNvSpPr>
          <p:nvPr/>
        </p:nvSpPr>
        <p:spPr>
          <a:xfrm>
            <a:off x="0" y="1081114"/>
            <a:ext cx="9144000" cy="558499"/>
          </a:xfrm>
          <a:prstGeom prst="rect">
            <a:avLst/>
          </a:prstGeom>
          <a:solidFill>
            <a:schemeClr val="accent5">
              <a:lumMod val="5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3000" b="1" smtClean="0">
                <a:solidFill>
                  <a:schemeClr val="bg1"/>
                </a:solidFill>
                <a:latin typeface="Times New Roman" panose="02020603050405020304" pitchFamily="18" charset="0"/>
                <a:cs typeface="Times New Roman" panose="02020603050405020304" pitchFamily="18" charset="0"/>
              </a:rPr>
              <a:t>Marco legal</a:t>
            </a:r>
            <a:endParaRPr lang="es-MX" sz="3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1614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71361" y="1560452"/>
            <a:ext cx="8442251" cy="523220"/>
          </a:xfrm>
          <a:prstGeom prst="rect">
            <a:avLst/>
          </a:prstGeom>
          <a:noFill/>
        </p:spPr>
        <p:txBody>
          <a:bodyPr wrap="square" rtlCol="0">
            <a:spAutoFit/>
          </a:bodyPr>
          <a:lstStyle/>
          <a:p>
            <a:pPr marL="285750" indent="-285750" algn="just">
              <a:buFontTx/>
              <a:buChar char="-"/>
            </a:pPr>
            <a:r>
              <a:rPr lang="es-MX" sz="1400" dirty="0" smtClean="0">
                <a:latin typeface="Times New Roman" panose="02020603050405020304" pitchFamily="18" charset="0"/>
                <a:cs typeface="Times New Roman" panose="02020603050405020304" pitchFamily="18" charset="0"/>
              </a:rPr>
              <a:t>En 2019 se definió en los Lineamientos que los proyectos relacionados con los Programas Nacionales Estratégicos del </a:t>
            </a:r>
            <a:r>
              <a:rPr lang="es-MX" sz="1400" dirty="0" err="1" smtClean="0">
                <a:latin typeface="Times New Roman" panose="02020603050405020304" pitchFamily="18" charset="0"/>
                <a:cs typeface="Times New Roman" panose="02020603050405020304" pitchFamily="18" charset="0"/>
              </a:rPr>
              <a:t>CONACyT</a:t>
            </a:r>
            <a:r>
              <a:rPr lang="es-MX" sz="1400" dirty="0" smtClean="0">
                <a:latin typeface="Times New Roman" panose="02020603050405020304" pitchFamily="18" charset="0"/>
                <a:cs typeface="Times New Roman" panose="02020603050405020304" pitchFamily="18" charset="0"/>
              </a:rPr>
              <a:t> (</a:t>
            </a:r>
            <a:r>
              <a:rPr lang="es-MX" sz="1400" dirty="0" err="1" smtClean="0">
                <a:latin typeface="Times New Roman" panose="02020603050405020304" pitchFamily="18" charset="0"/>
                <a:cs typeface="Times New Roman" panose="02020603050405020304" pitchFamily="18" charset="0"/>
              </a:rPr>
              <a:t>ProNacEs</a:t>
            </a:r>
            <a:r>
              <a:rPr lang="es-MX" sz="1400" dirty="0" smtClean="0">
                <a:latin typeface="Times New Roman" panose="02020603050405020304" pitchFamily="18" charset="0"/>
                <a:cs typeface="Times New Roman" panose="02020603050405020304" pitchFamily="18" charset="0"/>
              </a:rPr>
              <a:t>), obtendrán 5 puntos adicionales sobre la calificación final. Estos son:</a:t>
            </a:r>
          </a:p>
        </p:txBody>
      </p:sp>
      <p:graphicFrame>
        <p:nvGraphicFramePr>
          <p:cNvPr id="3" name="Diagrama 2"/>
          <p:cNvGraphicFramePr/>
          <p:nvPr>
            <p:extLst>
              <p:ext uri="{D42A27DB-BD31-4B8C-83A1-F6EECF244321}">
                <p14:modId xmlns:p14="http://schemas.microsoft.com/office/powerpoint/2010/main" val="1855690854"/>
              </p:ext>
            </p:extLst>
          </p:nvPr>
        </p:nvGraphicFramePr>
        <p:xfrm>
          <a:off x="834887" y="2113841"/>
          <a:ext cx="7537790" cy="4310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p:cNvSpPr txBox="1">
            <a:spLocks/>
          </p:cNvSpPr>
          <p:nvPr/>
        </p:nvSpPr>
        <p:spPr>
          <a:xfrm>
            <a:off x="0" y="971784"/>
            <a:ext cx="9144000" cy="558499"/>
          </a:xfrm>
          <a:prstGeom prst="rect">
            <a:avLst/>
          </a:prstGeom>
          <a:solidFill>
            <a:schemeClr val="accent5">
              <a:lumMod val="5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3000" b="1" dirty="0" smtClean="0">
                <a:solidFill>
                  <a:schemeClr val="bg1"/>
                </a:solidFill>
                <a:latin typeface="Times New Roman" panose="02020603050405020304" pitchFamily="18" charset="0"/>
                <a:cs typeface="Times New Roman" panose="02020603050405020304" pitchFamily="18" charset="0"/>
              </a:rPr>
              <a:t>Marco legal</a:t>
            </a:r>
            <a:endParaRPr lang="es-MX" sz="3000" b="1" dirty="0">
              <a:solidFill>
                <a:schemeClr val="bg1"/>
              </a:solidFill>
              <a:latin typeface="Times New Roman" panose="02020603050405020304" pitchFamily="18" charset="0"/>
              <a:cs typeface="Times New Roman" panose="02020603050405020304" pitchFamily="18" charset="0"/>
            </a:endParaRPr>
          </a:p>
        </p:txBody>
      </p:sp>
      <p:sp>
        <p:nvSpPr>
          <p:cNvPr id="2" name="CuadroTexto 1"/>
          <p:cNvSpPr txBox="1"/>
          <p:nvPr/>
        </p:nvSpPr>
        <p:spPr>
          <a:xfrm>
            <a:off x="7283395" y="6520071"/>
            <a:ext cx="1089282" cy="307777"/>
          </a:xfrm>
          <a:prstGeom prst="rect">
            <a:avLst/>
          </a:prstGeom>
          <a:noFill/>
        </p:spPr>
        <p:txBody>
          <a:bodyPr wrap="square" rtlCol="0">
            <a:spAutoFit/>
          </a:bodyPr>
          <a:lstStyle/>
          <a:p>
            <a:r>
              <a:rPr lang="es-MX" sz="1400" dirty="0" smtClean="0">
                <a:latin typeface="Times New Roman" panose="02020603050405020304" pitchFamily="18" charset="0"/>
                <a:cs typeface="Times New Roman" panose="02020603050405020304" pitchFamily="18" charset="0"/>
              </a:rPr>
              <a:t>Continúa …</a:t>
            </a:r>
            <a:endParaRPr lang="es-MX"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4992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4247754672"/>
              </p:ext>
            </p:extLst>
          </p:nvPr>
        </p:nvGraphicFramePr>
        <p:xfrm>
          <a:off x="834887" y="1992343"/>
          <a:ext cx="7537790" cy="4310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p:cNvSpPr txBox="1">
            <a:spLocks/>
          </p:cNvSpPr>
          <p:nvPr/>
        </p:nvSpPr>
        <p:spPr>
          <a:xfrm>
            <a:off x="0" y="971784"/>
            <a:ext cx="9144000" cy="558499"/>
          </a:xfrm>
          <a:prstGeom prst="rect">
            <a:avLst/>
          </a:prstGeom>
          <a:solidFill>
            <a:schemeClr val="accent5">
              <a:lumMod val="5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3000" b="1" dirty="0" smtClean="0">
                <a:solidFill>
                  <a:schemeClr val="bg1"/>
                </a:solidFill>
                <a:latin typeface="Times New Roman" panose="02020603050405020304" pitchFamily="18" charset="0"/>
                <a:cs typeface="Times New Roman" panose="02020603050405020304" pitchFamily="18" charset="0"/>
              </a:rPr>
              <a:t>Marco legal</a:t>
            </a:r>
            <a:endParaRPr lang="es-MX" sz="3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7081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833813408"/>
              </p:ext>
            </p:extLst>
          </p:nvPr>
        </p:nvGraphicFramePr>
        <p:xfrm>
          <a:off x="629478" y="1377121"/>
          <a:ext cx="8077199" cy="5421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1"/>
          <p:cNvSpPr txBox="1">
            <a:spLocks/>
          </p:cNvSpPr>
          <p:nvPr/>
        </p:nvSpPr>
        <p:spPr>
          <a:xfrm>
            <a:off x="0" y="971784"/>
            <a:ext cx="9144000" cy="558499"/>
          </a:xfrm>
          <a:prstGeom prst="rect">
            <a:avLst/>
          </a:prstGeom>
          <a:solidFill>
            <a:schemeClr val="accent5">
              <a:lumMod val="5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3000" b="1" dirty="0">
                <a:solidFill>
                  <a:schemeClr val="bg1"/>
                </a:solidFill>
                <a:latin typeface="Times New Roman" panose="02020603050405020304" pitchFamily="18" charset="0"/>
                <a:cs typeface="Times New Roman" panose="02020603050405020304" pitchFamily="18" charset="0"/>
              </a:rPr>
              <a:t>Rubros elegibles para gastos en IDT</a:t>
            </a:r>
          </a:p>
        </p:txBody>
      </p:sp>
    </p:spTree>
    <p:extLst>
      <p:ext uri="{BB962C8B-B14F-4D97-AF65-F5344CB8AC3E}">
        <p14:creationId xmlns:p14="http://schemas.microsoft.com/office/powerpoint/2010/main" val="945797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7631" y="2617076"/>
            <a:ext cx="8280000" cy="2246199"/>
          </a:xfrm>
          <a:solidFill>
            <a:schemeClr val="accent5">
              <a:lumMod val="50000"/>
            </a:schemeClr>
          </a:solidFill>
        </p:spPr>
        <p:txBody>
          <a:bodyPr>
            <a:noAutofit/>
          </a:bodyPr>
          <a:lstStyle/>
          <a:p>
            <a:r>
              <a:rPr lang="es-MX" sz="3600" b="1" dirty="0">
                <a:solidFill>
                  <a:schemeClr val="bg1"/>
                </a:solidFill>
                <a:latin typeface="Times New Roman" panose="02020603050405020304" pitchFamily="18" charset="0"/>
                <a:cs typeface="Times New Roman" panose="02020603050405020304" pitchFamily="18" charset="0"/>
              </a:rPr>
              <a:t>2</a:t>
            </a:r>
            <a:r>
              <a:rPr lang="es-MX" sz="3600" b="1" dirty="0" smtClean="0">
                <a:solidFill>
                  <a:schemeClr val="bg1"/>
                </a:solidFill>
                <a:latin typeface="Times New Roman" panose="02020603050405020304" pitchFamily="18" charset="0"/>
                <a:cs typeface="Times New Roman" panose="02020603050405020304" pitchFamily="18" charset="0"/>
              </a:rPr>
              <a:t>. ¿QUÉ ES EL ESTÍMULO FISCAL EN INVESTIGACIÓN Y DESARROLLO DE TECNOLOGÍA?</a:t>
            </a:r>
            <a:endParaRPr lang="es-MX"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5204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84791" y="2666995"/>
            <a:ext cx="5687037" cy="3170099"/>
          </a:xfrm>
          <a:prstGeom prst="rect">
            <a:avLst/>
          </a:prstGeom>
        </p:spPr>
        <p:txBody>
          <a:bodyPr wrap="square">
            <a:spAutoFit/>
          </a:bodyPr>
          <a:lstStyle/>
          <a:p>
            <a:pPr algn="just"/>
            <a:r>
              <a:rPr lang="es-ES" sz="2000" dirty="0" smtClean="0">
                <a:solidFill>
                  <a:srgbClr val="000000"/>
                </a:solidFill>
                <a:latin typeface="Times New Roman" panose="02020603050405020304" pitchFamily="18" charset="0"/>
                <a:cs typeface="Times New Roman" panose="02020603050405020304" pitchFamily="18" charset="0"/>
              </a:rPr>
              <a:t>Es un estímulo otorgado a través de un crédito fiscal al contribuyente que realice gastos e inversiones en Investigación y Desarrollo de Tecnología, es acreditable contra el Impuesto Sobre la Renta de los contribuyentes y puede ser ejercido en un periodo de 10 años, hasta agotarlo.</a:t>
            </a:r>
          </a:p>
          <a:p>
            <a:pPr algn="just"/>
            <a:endParaRPr lang="es-ES" sz="2000" dirty="0">
              <a:solidFill>
                <a:srgbClr val="000000"/>
              </a:solidFill>
              <a:latin typeface="Times New Roman" panose="02020603050405020304" pitchFamily="18" charset="0"/>
              <a:cs typeface="Times New Roman" panose="02020603050405020304" pitchFamily="18" charset="0"/>
            </a:endParaRPr>
          </a:p>
          <a:p>
            <a:pPr algn="just"/>
            <a:r>
              <a:rPr lang="es-ES" sz="2000" dirty="0" smtClean="0">
                <a:solidFill>
                  <a:srgbClr val="000000"/>
                </a:solidFill>
                <a:latin typeface="Times New Roman" panose="02020603050405020304" pitchFamily="18" charset="0"/>
                <a:cs typeface="Times New Roman" panose="02020603050405020304" pitchFamily="18" charset="0"/>
              </a:rPr>
              <a:t>Este estímulo no representa un gasto para el Gobierno Federal, con este apoyo el Servicio de Administración Tributaria (SAT) otorga un descuento fiscal.</a:t>
            </a:r>
            <a:endParaRPr lang="es-ES" sz="2000" dirty="0">
              <a:solidFill>
                <a:srgbClr val="000000"/>
              </a:solidFill>
              <a:latin typeface="Times New Roman" panose="02020603050405020304" pitchFamily="18" charset="0"/>
              <a:cs typeface="Times New Roman" panose="02020603050405020304" pitchFamily="18" charset="0"/>
            </a:endParaRPr>
          </a:p>
        </p:txBody>
      </p:sp>
      <p:sp>
        <p:nvSpPr>
          <p:cNvPr id="5" name="Título 1"/>
          <p:cNvSpPr>
            <a:spLocks noGrp="1"/>
          </p:cNvSpPr>
          <p:nvPr>
            <p:ph type="title"/>
          </p:nvPr>
        </p:nvSpPr>
        <p:spPr>
          <a:xfrm>
            <a:off x="0" y="1098381"/>
            <a:ext cx="9144000" cy="1098281"/>
          </a:xfrm>
          <a:solidFill>
            <a:schemeClr val="accent5">
              <a:lumMod val="50000"/>
            </a:schemeClr>
          </a:solidFill>
        </p:spPr>
        <p:txBody>
          <a:bodyPr>
            <a:normAutofit/>
          </a:bodyPr>
          <a:lstStyle/>
          <a:p>
            <a:r>
              <a:rPr lang="es-ES" sz="2800" b="1" dirty="0">
                <a:solidFill>
                  <a:schemeClr val="bg1"/>
                </a:solidFill>
                <a:latin typeface="Times New Roman" panose="02020603050405020304" pitchFamily="18" charset="0"/>
                <a:cs typeface="Times New Roman" panose="02020603050405020304" pitchFamily="18" charset="0"/>
              </a:rPr>
              <a:t>¿Qué es </a:t>
            </a:r>
            <a:r>
              <a:rPr lang="es-ES" sz="2800" b="1" dirty="0" smtClean="0">
                <a:solidFill>
                  <a:schemeClr val="bg1"/>
                </a:solidFill>
                <a:latin typeface="Times New Roman" panose="02020603050405020304" pitchFamily="18" charset="0"/>
                <a:cs typeface="Times New Roman" panose="02020603050405020304" pitchFamily="18" charset="0"/>
              </a:rPr>
              <a:t>el Estímulo </a:t>
            </a:r>
            <a:r>
              <a:rPr lang="es-ES" sz="2800" b="1" dirty="0">
                <a:solidFill>
                  <a:schemeClr val="bg1"/>
                </a:solidFill>
                <a:latin typeface="Times New Roman" panose="02020603050405020304" pitchFamily="18" charset="0"/>
                <a:cs typeface="Times New Roman" panose="02020603050405020304" pitchFamily="18" charset="0"/>
              </a:rPr>
              <a:t>Fiscal a la Investigación y Desarrollo de Tecnología?</a:t>
            </a:r>
            <a:endParaRPr lang="es-ES" sz="2800" dirty="0">
              <a:solidFill>
                <a:schemeClr val="bg1"/>
              </a:solidFill>
              <a:latin typeface="Times New Roman" panose="02020603050405020304" pitchFamily="18" charset="0"/>
              <a:cs typeface="Times New Roman" panose="02020603050405020304" pitchFamily="18" charset="0"/>
            </a:endParaRPr>
          </a:p>
        </p:txBody>
      </p:sp>
      <p:pic>
        <p:nvPicPr>
          <p:cNvPr id="1026" name="Picture 2" descr="Resultado de imagen para EFID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1828" y="3429640"/>
            <a:ext cx="2465372" cy="226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859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7631" y="2617076"/>
            <a:ext cx="8280000" cy="2246199"/>
          </a:xfrm>
          <a:solidFill>
            <a:schemeClr val="accent5">
              <a:lumMod val="50000"/>
            </a:schemeClr>
          </a:solidFill>
        </p:spPr>
        <p:txBody>
          <a:bodyPr>
            <a:noAutofit/>
          </a:bodyPr>
          <a:lstStyle/>
          <a:p>
            <a:r>
              <a:rPr lang="es-MX" sz="3600" b="1" dirty="0">
                <a:solidFill>
                  <a:schemeClr val="bg1"/>
                </a:solidFill>
                <a:latin typeface="Times New Roman" panose="02020603050405020304" pitchFamily="18" charset="0"/>
                <a:cs typeface="Times New Roman" panose="02020603050405020304" pitchFamily="18" charset="0"/>
              </a:rPr>
              <a:t>3</a:t>
            </a:r>
            <a:r>
              <a:rPr lang="es-MX" sz="3600" b="1" dirty="0" smtClean="0">
                <a:solidFill>
                  <a:schemeClr val="bg1"/>
                </a:solidFill>
                <a:latin typeface="Times New Roman" panose="02020603050405020304" pitchFamily="18" charset="0"/>
                <a:cs typeface="Times New Roman" panose="02020603050405020304" pitchFamily="18" charset="0"/>
              </a:rPr>
              <a:t>. ¿QUIÉNES PUEDEN APLICAR?</a:t>
            </a:r>
            <a:endParaRPr lang="es-MX"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7535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 y="0"/>
            <a:ext cx="9144000" cy="10349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3" name="Título 1"/>
          <p:cNvSpPr>
            <a:spLocks noGrp="1"/>
          </p:cNvSpPr>
          <p:nvPr>
            <p:ph type="title"/>
          </p:nvPr>
        </p:nvSpPr>
        <p:spPr>
          <a:xfrm>
            <a:off x="12546" y="103993"/>
            <a:ext cx="9131455" cy="752105"/>
          </a:xfrm>
          <a:solidFill>
            <a:schemeClr val="accent5">
              <a:lumMod val="50000"/>
            </a:schemeClr>
          </a:solidFill>
        </p:spPr>
        <p:txBody>
          <a:bodyPr>
            <a:normAutofit/>
          </a:bodyPr>
          <a:lstStyle/>
          <a:p>
            <a:r>
              <a:rPr lang="es-ES" sz="3200" b="1" dirty="0">
                <a:solidFill>
                  <a:schemeClr val="bg1"/>
                </a:solidFill>
                <a:latin typeface="Times New Roman" panose="02020603050405020304" pitchFamily="18" charset="0"/>
                <a:cs typeface="Times New Roman" panose="02020603050405020304" pitchFamily="18" charset="0"/>
              </a:rPr>
              <a:t>¿Quién puede aplicar</a:t>
            </a:r>
            <a:r>
              <a:rPr lang="es-ES" sz="3200" b="1" dirty="0" smtClean="0">
                <a:solidFill>
                  <a:schemeClr val="bg1"/>
                </a:solidFill>
                <a:latin typeface="Times New Roman" panose="02020603050405020304" pitchFamily="18" charset="0"/>
                <a:cs typeface="Times New Roman" panose="02020603050405020304" pitchFamily="18" charset="0"/>
              </a:rPr>
              <a:t>?</a:t>
            </a:r>
            <a:endParaRPr lang="es-ES" sz="3200" dirty="0">
              <a:solidFill>
                <a:schemeClr val="bg1"/>
              </a:solidFill>
              <a:latin typeface="Times New Roman" panose="02020603050405020304" pitchFamily="18" charset="0"/>
              <a:cs typeface="Times New Roman" panose="02020603050405020304" pitchFamily="18" charset="0"/>
            </a:endParaRPr>
          </a:p>
        </p:txBody>
      </p:sp>
      <p:sp>
        <p:nvSpPr>
          <p:cNvPr id="30" name="Freeform 6">
            <a:extLst>
              <a:ext uri="{FF2B5EF4-FFF2-40B4-BE49-F238E27FC236}">
                <a16:creationId xmlns:a16="http://schemas.microsoft.com/office/drawing/2014/main" id="{76872883-543D-46D2-B729-AE17003460B2}"/>
              </a:ext>
            </a:extLst>
          </p:cNvPr>
          <p:cNvSpPr>
            <a:spLocks/>
          </p:cNvSpPr>
          <p:nvPr/>
        </p:nvSpPr>
        <p:spPr bwMode="auto">
          <a:xfrm>
            <a:off x="4130279" y="4201942"/>
            <a:ext cx="883444" cy="191691"/>
          </a:xfrm>
          <a:custGeom>
            <a:avLst/>
            <a:gdLst>
              <a:gd name="T0" fmla="*/ 41 w 1437"/>
              <a:gd name="T1" fmla="*/ 313 h 313"/>
              <a:gd name="T2" fmla="*/ 0 w 1437"/>
              <a:gd name="T3" fmla="*/ 272 h 313"/>
              <a:gd name="T4" fmla="*/ 0 w 1437"/>
              <a:gd name="T5" fmla="*/ 41 h 313"/>
              <a:gd name="T6" fmla="*/ 41 w 1437"/>
              <a:gd name="T7" fmla="*/ 0 h 313"/>
              <a:gd name="T8" fmla="*/ 1396 w 1437"/>
              <a:gd name="T9" fmla="*/ 0 h 313"/>
              <a:gd name="T10" fmla="*/ 1437 w 1437"/>
              <a:gd name="T11" fmla="*/ 41 h 313"/>
              <a:gd name="T12" fmla="*/ 1437 w 1437"/>
              <a:gd name="T13" fmla="*/ 272 h 313"/>
              <a:gd name="T14" fmla="*/ 1396 w 1437"/>
              <a:gd name="T15" fmla="*/ 313 h 313"/>
              <a:gd name="T16" fmla="*/ 41 w 1437"/>
              <a:gd name="T1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7" h="313">
                <a:moveTo>
                  <a:pt x="41" y="313"/>
                </a:moveTo>
                <a:cubicBezTo>
                  <a:pt x="18" y="313"/>
                  <a:pt x="0" y="295"/>
                  <a:pt x="0" y="272"/>
                </a:cubicBezTo>
                <a:lnTo>
                  <a:pt x="0" y="41"/>
                </a:lnTo>
                <a:cubicBezTo>
                  <a:pt x="0" y="18"/>
                  <a:pt x="18" y="0"/>
                  <a:pt x="41" y="0"/>
                </a:cubicBezTo>
                <a:lnTo>
                  <a:pt x="1396" y="0"/>
                </a:lnTo>
                <a:cubicBezTo>
                  <a:pt x="1419" y="0"/>
                  <a:pt x="1437" y="18"/>
                  <a:pt x="1437" y="41"/>
                </a:cubicBezTo>
                <a:lnTo>
                  <a:pt x="1437" y="272"/>
                </a:lnTo>
                <a:cubicBezTo>
                  <a:pt x="1437" y="295"/>
                  <a:pt x="1419" y="313"/>
                  <a:pt x="1396" y="313"/>
                </a:cubicBezTo>
                <a:lnTo>
                  <a:pt x="41" y="313"/>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US" sz="1350">
              <a:latin typeface="Times New Roman" panose="02020603050405020304" pitchFamily="18" charset="0"/>
              <a:cs typeface="Times New Roman" panose="02020603050405020304" pitchFamily="18" charset="0"/>
            </a:endParaRPr>
          </a:p>
        </p:txBody>
      </p:sp>
      <p:sp>
        <p:nvSpPr>
          <p:cNvPr id="31" name="Freeform 7">
            <a:extLst>
              <a:ext uri="{FF2B5EF4-FFF2-40B4-BE49-F238E27FC236}">
                <a16:creationId xmlns:a16="http://schemas.microsoft.com/office/drawing/2014/main" id="{E7239F23-5AE7-4652-8B94-6096402442E2}"/>
              </a:ext>
            </a:extLst>
          </p:cNvPr>
          <p:cNvSpPr>
            <a:spLocks/>
          </p:cNvSpPr>
          <p:nvPr/>
        </p:nvSpPr>
        <p:spPr bwMode="auto">
          <a:xfrm>
            <a:off x="4114800" y="4201942"/>
            <a:ext cx="280988" cy="191691"/>
          </a:xfrm>
          <a:custGeom>
            <a:avLst/>
            <a:gdLst>
              <a:gd name="T0" fmla="*/ 416 w 457"/>
              <a:gd name="T1" fmla="*/ 272 h 313"/>
              <a:gd name="T2" fmla="*/ 416 w 457"/>
              <a:gd name="T3" fmla="*/ 41 h 313"/>
              <a:gd name="T4" fmla="*/ 457 w 457"/>
              <a:gd name="T5" fmla="*/ 0 h 313"/>
              <a:gd name="T6" fmla="*/ 41 w 457"/>
              <a:gd name="T7" fmla="*/ 0 h 313"/>
              <a:gd name="T8" fmla="*/ 0 w 457"/>
              <a:gd name="T9" fmla="*/ 41 h 313"/>
              <a:gd name="T10" fmla="*/ 0 w 457"/>
              <a:gd name="T11" fmla="*/ 272 h 313"/>
              <a:gd name="T12" fmla="*/ 41 w 457"/>
              <a:gd name="T13" fmla="*/ 313 h 313"/>
              <a:gd name="T14" fmla="*/ 457 w 457"/>
              <a:gd name="T15" fmla="*/ 313 h 313"/>
              <a:gd name="T16" fmla="*/ 416 w 457"/>
              <a:gd name="T17" fmla="*/ 27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313">
                <a:moveTo>
                  <a:pt x="416" y="272"/>
                </a:moveTo>
                <a:lnTo>
                  <a:pt x="416" y="41"/>
                </a:lnTo>
                <a:cubicBezTo>
                  <a:pt x="416" y="18"/>
                  <a:pt x="434" y="0"/>
                  <a:pt x="457" y="0"/>
                </a:cubicBezTo>
                <a:lnTo>
                  <a:pt x="41" y="0"/>
                </a:lnTo>
                <a:cubicBezTo>
                  <a:pt x="18" y="0"/>
                  <a:pt x="0" y="18"/>
                  <a:pt x="0" y="41"/>
                </a:cubicBezTo>
                <a:lnTo>
                  <a:pt x="0" y="272"/>
                </a:lnTo>
                <a:cubicBezTo>
                  <a:pt x="0" y="295"/>
                  <a:pt x="18" y="313"/>
                  <a:pt x="41" y="313"/>
                </a:cubicBezTo>
                <a:lnTo>
                  <a:pt x="457" y="313"/>
                </a:lnTo>
                <a:cubicBezTo>
                  <a:pt x="434" y="313"/>
                  <a:pt x="416" y="295"/>
                  <a:pt x="416" y="272"/>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US" sz="1350">
              <a:latin typeface="Times New Roman" panose="02020603050405020304" pitchFamily="18" charset="0"/>
              <a:cs typeface="Times New Roman" panose="02020603050405020304" pitchFamily="18" charset="0"/>
            </a:endParaRPr>
          </a:p>
        </p:txBody>
      </p:sp>
      <p:sp>
        <p:nvSpPr>
          <p:cNvPr id="32" name="Freeform 8">
            <a:extLst>
              <a:ext uri="{FF2B5EF4-FFF2-40B4-BE49-F238E27FC236}">
                <a16:creationId xmlns:a16="http://schemas.microsoft.com/office/drawing/2014/main" id="{A987673A-8FFF-44CC-BCE3-1444D5702E61}"/>
              </a:ext>
            </a:extLst>
          </p:cNvPr>
          <p:cNvSpPr>
            <a:spLocks/>
          </p:cNvSpPr>
          <p:nvPr/>
        </p:nvSpPr>
        <p:spPr bwMode="auto">
          <a:xfrm>
            <a:off x="4130279" y="4411492"/>
            <a:ext cx="883444" cy="192881"/>
          </a:xfrm>
          <a:custGeom>
            <a:avLst/>
            <a:gdLst>
              <a:gd name="T0" fmla="*/ 41 w 1437"/>
              <a:gd name="T1" fmla="*/ 313 h 313"/>
              <a:gd name="T2" fmla="*/ 0 w 1437"/>
              <a:gd name="T3" fmla="*/ 272 h 313"/>
              <a:gd name="T4" fmla="*/ 0 w 1437"/>
              <a:gd name="T5" fmla="*/ 41 h 313"/>
              <a:gd name="T6" fmla="*/ 41 w 1437"/>
              <a:gd name="T7" fmla="*/ 0 h 313"/>
              <a:gd name="T8" fmla="*/ 1396 w 1437"/>
              <a:gd name="T9" fmla="*/ 0 h 313"/>
              <a:gd name="T10" fmla="*/ 1437 w 1437"/>
              <a:gd name="T11" fmla="*/ 41 h 313"/>
              <a:gd name="T12" fmla="*/ 1437 w 1437"/>
              <a:gd name="T13" fmla="*/ 272 h 313"/>
              <a:gd name="T14" fmla="*/ 1396 w 1437"/>
              <a:gd name="T15" fmla="*/ 313 h 313"/>
              <a:gd name="T16" fmla="*/ 41 w 1437"/>
              <a:gd name="T1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7" h="313">
                <a:moveTo>
                  <a:pt x="41" y="313"/>
                </a:moveTo>
                <a:cubicBezTo>
                  <a:pt x="18" y="313"/>
                  <a:pt x="0" y="295"/>
                  <a:pt x="0" y="272"/>
                </a:cubicBezTo>
                <a:lnTo>
                  <a:pt x="0" y="41"/>
                </a:lnTo>
                <a:cubicBezTo>
                  <a:pt x="0" y="18"/>
                  <a:pt x="18" y="0"/>
                  <a:pt x="41" y="0"/>
                </a:cubicBezTo>
                <a:lnTo>
                  <a:pt x="1396" y="0"/>
                </a:lnTo>
                <a:cubicBezTo>
                  <a:pt x="1419" y="0"/>
                  <a:pt x="1437" y="18"/>
                  <a:pt x="1437" y="41"/>
                </a:cubicBezTo>
                <a:lnTo>
                  <a:pt x="1437" y="272"/>
                </a:lnTo>
                <a:cubicBezTo>
                  <a:pt x="1437" y="295"/>
                  <a:pt x="1419" y="313"/>
                  <a:pt x="1396" y="313"/>
                </a:cubicBezTo>
                <a:lnTo>
                  <a:pt x="41" y="313"/>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US" sz="1350">
              <a:latin typeface="Times New Roman" panose="02020603050405020304" pitchFamily="18" charset="0"/>
              <a:cs typeface="Times New Roman" panose="02020603050405020304" pitchFamily="18" charset="0"/>
            </a:endParaRPr>
          </a:p>
        </p:txBody>
      </p:sp>
      <p:sp>
        <p:nvSpPr>
          <p:cNvPr id="33" name="Freeform 9">
            <a:extLst>
              <a:ext uri="{FF2B5EF4-FFF2-40B4-BE49-F238E27FC236}">
                <a16:creationId xmlns:a16="http://schemas.microsoft.com/office/drawing/2014/main" id="{4E8342F9-3070-4993-B920-7470C47FF2AE}"/>
              </a:ext>
            </a:extLst>
          </p:cNvPr>
          <p:cNvSpPr>
            <a:spLocks/>
          </p:cNvSpPr>
          <p:nvPr/>
        </p:nvSpPr>
        <p:spPr bwMode="auto">
          <a:xfrm>
            <a:off x="4114800" y="4411492"/>
            <a:ext cx="280988" cy="192881"/>
          </a:xfrm>
          <a:custGeom>
            <a:avLst/>
            <a:gdLst>
              <a:gd name="T0" fmla="*/ 416 w 457"/>
              <a:gd name="T1" fmla="*/ 272 h 313"/>
              <a:gd name="T2" fmla="*/ 416 w 457"/>
              <a:gd name="T3" fmla="*/ 41 h 313"/>
              <a:gd name="T4" fmla="*/ 457 w 457"/>
              <a:gd name="T5" fmla="*/ 0 h 313"/>
              <a:gd name="T6" fmla="*/ 41 w 457"/>
              <a:gd name="T7" fmla="*/ 0 h 313"/>
              <a:gd name="T8" fmla="*/ 0 w 457"/>
              <a:gd name="T9" fmla="*/ 41 h 313"/>
              <a:gd name="T10" fmla="*/ 0 w 457"/>
              <a:gd name="T11" fmla="*/ 272 h 313"/>
              <a:gd name="T12" fmla="*/ 41 w 457"/>
              <a:gd name="T13" fmla="*/ 313 h 313"/>
              <a:gd name="T14" fmla="*/ 457 w 457"/>
              <a:gd name="T15" fmla="*/ 313 h 313"/>
              <a:gd name="T16" fmla="*/ 416 w 457"/>
              <a:gd name="T17" fmla="*/ 27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313">
                <a:moveTo>
                  <a:pt x="416" y="272"/>
                </a:moveTo>
                <a:lnTo>
                  <a:pt x="416" y="41"/>
                </a:lnTo>
                <a:cubicBezTo>
                  <a:pt x="416" y="18"/>
                  <a:pt x="434" y="0"/>
                  <a:pt x="457" y="0"/>
                </a:cubicBezTo>
                <a:lnTo>
                  <a:pt x="41" y="0"/>
                </a:lnTo>
                <a:cubicBezTo>
                  <a:pt x="18" y="0"/>
                  <a:pt x="0" y="18"/>
                  <a:pt x="0" y="41"/>
                </a:cubicBezTo>
                <a:lnTo>
                  <a:pt x="0" y="272"/>
                </a:lnTo>
                <a:cubicBezTo>
                  <a:pt x="0" y="295"/>
                  <a:pt x="18" y="313"/>
                  <a:pt x="41" y="313"/>
                </a:cubicBezTo>
                <a:lnTo>
                  <a:pt x="457" y="313"/>
                </a:lnTo>
                <a:cubicBezTo>
                  <a:pt x="434" y="313"/>
                  <a:pt x="416" y="295"/>
                  <a:pt x="416" y="272"/>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US" sz="1350">
              <a:latin typeface="Times New Roman" panose="02020603050405020304" pitchFamily="18" charset="0"/>
              <a:cs typeface="Times New Roman" panose="02020603050405020304" pitchFamily="18" charset="0"/>
            </a:endParaRPr>
          </a:p>
        </p:txBody>
      </p:sp>
      <p:sp>
        <p:nvSpPr>
          <p:cNvPr id="34" name="Freeform 10">
            <a:extLst>
              <a:ext uri="{FF2B5EF4-FFF2-40B4-BE49-F238E27FC236}">
                <a16:creationId xmlns:a16="http://schemas.microsoft.com/office/drawing/2014/main" id="{679ED2BD-EFB7-43C6-BFFD-BDCBB649A952}"/>
              </a:ext>
            </a:extLst>
          </p:cNvPr>
          <p:cNvSpPr>
            <a:spLocks/>
          </p:cNvSpPr>
          <p:nvPr/>
        </p:nvSpPr>
        <p:spPr bwMode="auto">
          <a:xfrm>
            <a:off x="4258866" y="4622233"/>
            <a:ext cx="626269" cy="172641"/>
          </a:xfrm>
          <a:custGeom>
            <a:avLst/>
            <a:gdLst>
              <a:gd name="T0" fmla="*/ 509 w 1017"/>
              <a:gd name="T1" fmla="*/ 281 h 281"/>
              <a:gd name="T2" fmla="*/ 0 w 1017"/>
              <a:gd name="T3" fmla="*/ 0 h 281"/>
              <a:gd name="T4" fmla="*/ 1017 w 1017"/>
              <a:gd name="T5" fmla="*/ 0 h 281"/>
              <a:gd name="T6" fmla="*/ 509 w 1017"/>
              <a:gd name="T7" fmla="*/ 281 h 281"/>
            </a:gdLst>
            <a:ahLst/>
            <a:cxnLst>
              <a:cxn ang="0">
                <a:pos x="T0" y="T1"/>
              </a:cxn>
              <a:cxn ang="0">
                <a:pos x="T2" y="T3"/>
              </a:cxn>
              <a:cxn ang="0">
                <a:pos x="T4" y="T5"/>
              </a:cxn>
              <a:cxn ang="0">
                <a:pos x="T6" y="T7"/>
              </a:cxn>
            </a:cxnLst>
            <a:rect l="0" t="0" r="r" b="b"/>
            <a:pathLst>
              <a:path w="1017" h="281">
                <a:moveTo>
                  <a:pt x="509" y="281"/>
                </a:moveTo>
                <a:cubicBezTo>
                  <a:pt x="243" y="281"/>
                  <a:pt x="24" y="157"/>
                  <a:pt x="0" y="0"/>
                </a:cubicBezTo>
                <a:lnTo>
                  <a:pt x="1017" y="0"/>
                </a:lnTo>
                <a:cubicBezTo>
                  <a:pt x="993" y="157"/>
                  <a:pt x="774" y="281"/>
                  <a:pt x="509" y="281"/>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US" sz="1350">
              <a:latin typeface="Times New Roman" panose="02020603050405020304" pitchFamily="18" charset="0"/>
              <a:cs typeface="Times New Roman" panose="02020603050405020304" pitchFamily="18" charset="0"/>
            </a:endParaRPr>
          </a:p>
        </p:txBody>
      </p:sp>
      <p:sp>
        <p:nvSpPr>
          <p:cNvPr id="35" name="Freeform 11">
            <a:extLst>
              <a:ext uri="{FF2B5EF4-FFF2-40B4-BE49-F238E27FC236}">
                <a16:creationId xmlns:a16="http://schemas.microsoft.com/office/drawing/2014/main" id="{8DAB167C-30D8-4DA7-A7E2-2EB377FE07D4}"/>
              </a:ext>
            </a:extLst>
          </p:cNvPr>
          <p:cNvSpPr>
            <a:spLocks/>
          </p:cNvSpPr>
          <p:nvPr/>
        </p:nvSpPr>
        <p:spPr bwMode="auto">
          <a:xfrm>
            <a:off x="4243388" y="4622233"/>
            <a:ext cx="440531" cy="172641"/>
          </a:xfrm>
          <a:custGeom>
            <a:avLst/>
            <a:gdLst>
              <a:gd name="T0" fmla="*/ 416 w 716"/>
              <a:gd name="T1" fmla="*/ 0 h 281"/>
              <a:gd name="T2" fmla="*/ 0 w 716"/>
              <a:gd name="T3" fmla="*/ 0 h 281"/>
              <a:gd name="T4" fmla="*/ 509 w 716"/>
              <a:gd name="T5" fmla="*/ 281 h 281"/>
              <a:gd name="T6" fmla="*/ 716 w 716"/>
              <a:gd name="T7" fmla="*/ 254 h 281"/>
              <a:gd name="T8" fmla="*/ 416 w 716"/>
              <a:gd name="T9" fmla="*/ 0 h 281"/>
            </a:gdLst>
            <a:ahLst/>
            <a:cxnLst>
              <a:cxn ang="0">
                <a:pos x="T0" y="T1"/>
              </a:cxn>
              <a:cxn ang="0">
                <a:pos x="T2" y="T3"/>
              </a:cxn>
              <a:cxn ang="0">
                <a:pos x="T4" y="T5"/>
              </a:cxn>
              <a:cxn ang="0">
                <a:pos x="T6" y="T7"/>
              </a:cxn>
              <a:cxn ang="0">
                <a:pos x="T8" y="T9"/>
              </a:cxn>
            </a:cxnLst>
            <a:rect l="0" t="0" r="r" b="b"/>
            <a:pathLst>
              <a:path w="716" h="281">
                <a:moveTo>
                  <a:pt x="416" y="0"/>
                </a:moveTo>
                <a:lnTo>
                  <a:pt x="0" y="0"/>
                </a:lnTo>
                <a:cubicBezTo>
                  <a:pt x="24" y="157"/>
                  <a:pt x="243" y="281"/>
                  <a:pt x="509" y="281"/>
                </a:cubicBezTo>
                <a:cubicBezTo>
                  <a:pt x="582" y="281"/>
                  <a:pt x="653" y="272"/>
                  <a:pt x="716" y="254"/>
                </a:cubicBezTo>
                <a:cubicBezTo>
                  <a:pt x="552" y="210"/>
                  <a:pt x="433" y="113"/>
                  <a:pt x="416" y="0"/>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US" sz="1350">
              <a:latin typeface="Times New Roman" panose="02020603050405020304" pitchFamily="18" charset="0"/>
              <a:cs typeface="Times New Roman" panose="02020603050405020304" pitchFamily="18" charset="0"/>
            </a:endParaRPr>
          </a:p>
        </p:txBody>
      </p:sp>
      <p:sp>
        <p:nvSpPr>
          <p:cNvPr id="36" name="Freeform 17">
            <a:extLst>
              <a:ext uri="{FF2B5EF4-FFF2-40B4-BE49-F238E27FC236}">
                <a16:creationId xmlns:a16="http://schemas.microsoft.com/office/drawing/2014/main" id="{65F0DC00-9EEE-44BA-95F2-B06B0D2D8092}"/>
              </a:ext>
            </a:extLst>
          </p:cNvPr>
          <p:cNvSpPr>
            <a:spLocks/>
          </p:cNvSpPr>
          <p:nvPr/>
        </p:nvSpPr>
        <p:spPr bwMode="auto">
          <a:xfrm>
            <a:off x="4073129" y="3694736"/>
            <a:ext cx="997744" cy="465535"/>
          </a:xfrm>
          <a:custGeom>
            <a:avLst/>
            <a:gdLst>
              <a:gd name="T0" fmla="*/ 1544 w 1623"/>
              <a:gd name="T1" fmla="*/ 657 h 758"/>
              <a:gd name="T2" fmla="*/ 1544 w 1623"/>
              <a:gd name="T3" fmla="*/ 371 h 758"/>
              <a:gd name="T4" fmla="*/ 1623 w 1623"/>
              <a:gd name="T5" fmla="*/ 0 h 758"/>
              <a:gd name="T6" fmla="*/ 0 w 1623"/>
              <a:gd name="T7" fmla="*/ 0 h 758"/>
              <a:gd name="T8" fmla="*/ 79 w 1623"/>
              <a:gd name="T9" fmla="*/ 371 h 758"/>
              <a:gd name="T10" fmla="*/ 79 w 1623"/>
              <a:gd name="T11" fmla="*/ 380 h 758"/>
              <a:gd name="T12" fmla="*/ 79 w 1623"/>
              <a:gd name="T13" fmla="*/ 657 h 758"/>
              <a:gd name="T14" fmla="*/ 180 w 1623"/>
              <a:gd name="T15" fmla="*/ 758 h 758"/>
              <a:gd name="T16" fmla="*/ 1443 w 1623"/>
              <a:gd name="T17" fmla="*/ 758 h 758"/>
              <a:gd name="T18" fmla="*/ 1544 w 1623"/>
              <a:gd name="T19" fmla="*/ 657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3" h="758">
                <a:moveTo>
                  <a:pt x="1544" y="657"/>
                </a:moveTo>
                <a:lnTo>
                  <a:pt x="1544" y="371"/>
                </a:lnTo>
                <a:cubicBezTo>
                  <a:pt x="1546" y="325"/>
                  <a:pt x="1556" y="188"/>
                  <a:pt x="1623" y="0"/>
                </a:cubicBezTo>
                <a:lnTo>
                  <a:pt x="0" y="0"/>
                </a:lnTo>
                <a:cubicBezTo>
                  <a:pt x="67" y="188"/>
                  <a:pt x="77" y="326"/>
                  <a:pt x="79" y="371"/>
                </a:cubicBezTo>
                <a:lnTo>
                  <a:pt x="79" y="380"/>
                </a:lnTo>
                <a:lnTo>
                  <a:pt x="79" y="657"/>
                </a:lnTo>
                <a:cubicBezTo>
                  <a:pt x="79" y="712"/>
                  <a:pt x="124" y="758"/>
                  <a:pt x="180" y="758"/>
                </a:cubicBezTo>
                <a:lnTo>
                  <a:pt x="1443" y="758"/>
                </a:lnTo>
                <a:cubicBezTo>
                  <a:pt x="1499" y="758"/>
                  <a:pt x="1544" y="712"/>
                  <a:pt x="1544" y="657"/>
                </a:cubicBezTo>
                <a:close/>
              </a:path>
            </a:pathLst>
          </a:custGeom>
          <a:solidFill>
            <a:schemeClr val="accent6"/>
          </a:solidFill>
          <a:ln>
            <a:noFill/>
          </a:ln>
          <a:effectLst/>
        </p:spPr>
        <p:txBody>
          <a:bodyPr vert="horz" wrap="square" lIns="68580" tIns="34290" rIns="68580" bIns="34290" numCol="1" anchor="t" anchorCtr="0" compatLnSpc="1">
            <a:prstTxWarp prst="textNoShape">
              <a:avLst/>
            </a:prstTxWarp>
          </a:bodyPr>
          <a:lstStyle/>
          <a:p>
            <a:endParaRPr lang="en-US" sz="1350">
              <a:latin typeface="Times New Roman" panose="02020603050405020304" pitchFamily="18" charset="0"/>
              <a:cs typeface="Times New Roman" panose="02020603050405020304" pitchFamily="18" charset="0"/>
            </a:endParaRPr>
          </a:p>
        </p:txBody>
      </p:sp>
      <p:sp>
        <p:nvSpPr>
          <p:cNvPr id="38" name="Freeform 12">
            <a:extLst>
              <a:ext uri="{FF2B5EF4-FFF2-40B4-BE49-F238E27FC236}">
                <a16:creationId xmlns:a16="http://schemas.microsoft.com/office/drawing/2014/main" id="{D76A0434-A285-46FA-A86A-2BA456686C2B}"/>
              </a:ext>
            </a:extLst>
          </p:cNvPr>
          <p:cNvSpPr>
            <a:spLocks/>
          </p:cNvSpPr>
          <p:nvPr/>
        </p:nvSpPr>
        <p:spPr bwMode="auto">
          <a:xfrm>
            <a:off x="3402807" y="1831408"/>
            <a:ext cx="2183606" cy="465535"/>
          </a:xfrm>
          <a:custGeom>
            <a:avLst/>
            <a:gdLst>
              <a:gd name="T0" fmla="*/ 0 w 3551"/>
              <a:gd name="T1" fmla="*/ 757 h 757"/>
              <a:gd name="T2" fmla="*/ 3551 w 3551"/>
              <a:gd name="T3" fmla="*/ 757 h 757"/>
              <a:gd name="T4" fmla="*/ 3241 w 3551"/>
              <a:gd name="T5" fmla="*/ 0 h 757"/>
              <a:gd name="T6" fmla="*/ 310 w 3551"/>
              <a:gd name="T7" fmla="*/ 0 h 757"/>
              <a:gd name="T8" fmla="*/ 0 w 3551"/>
              <a:gd name="T9" fmla="*/ 757 h 757"/>
            </a:gdLst>
            <a:ahLst/>
            <a:cxnLst>
              <a:cxn ang="0">
                <a:pos x="T0" y="T1"/>
              </a:cxn>
              <a:cxn ang="0">
                <a:pos x="T2" y="T3"/>
              </a:cxn>
              <a:cxn ang="0">
                <a:pos x="T4" y="T5"/>
              </a:cxn>
              <a:cxn ang="0">
                <a:pos x="T6" y="T7"/>
              </a:cxn>
              <a:cxn ang="0">
                <a:pos x="T8" y="T9"/>
              </a:cxn>
            </a:cxnLst>
            <a:rect l="0" t="0" r="r" b="b"/>
            <a:pathLst>
              <a:path w="3551" h="757">
                <a:moveTo>
                  <a:pt x="0" y="757"/>
                </a:moveTo>
                <a:lnTo>
                  <a:pt x="3551" y="757"/>
                </a:lnTo>
                <a:cubicBezTo>
                  <a:pt x="3506" y="478"/>
                  <a:pt x="3398" y="221"/>
                  <a:pt x="3241" y="0"/>
                </a:cubicBezTo>
                <a:lnTo>
                  <a:pt x="310" y="0"/>
                </a:lnTo>
                <a:cubicBezTo>
                  <a:pt x="153" y="221"/>
                  <a:pt x="45" y="478"/>
                  <a:pt x="0" y="757"/>
                </a:cubicBezTo>
                <a:close/>
              </a:path>
            </a:pathLst>
          </a:custGeom>
          <a:solidFill>
            <a:schemeClr val="accent2"/>
          </a:solidFill>
          <a:ln>
            <a:noFill/>
          </a:ln>
          <a:effectLst/>
        </p:spPr>
        <p:txBody>
          <a:bodyPr vert="horz" wrap="square" lIns="68580" tIns="34290" rIns="68580" bIns="34290" numCol="1" anchor="t" anchorCtr="0" compatLnSpc="1">
            <a:prstTxWarp prst="textNoShape">
              <a:avLst/>
            </a:prstTxWarp>
          </a:bodyPr>
          <a:lstStyle/>
          <a:p>
            <a:endParaRPr lang="en-US" sz="1350">
              <a:latin typeface="Times New Roman" panose="02020603050405020304" pitchFamily="18" charset="0"/>
              <a:cs typeface="Times New Roman" panose="02020603050405020304" pitchFamily="18" charset="0"/>
            </a:endParaRPr>
          </a:p>
        </p:txBody>
      </p:sp>
      <p:sp>
        <p:nvSpPr>
          <p:cNvPr id="39" name="Freeform 13">
            <a:extLst>
              <a:ext uri="{FF2B5EF4-FFF2-40B4-BE49-F238E27FC236}">
                <a16:creationId xmlns:a16="http://schemas.microsoft.com/office/drawing/2014/main" id="{ADA80053-F4BC-4E4C-85BB-1D51582E3B7F}"/>
              </a:ext>
            </a:extLst>
          </p:cNvPr>
          <p:cNvSpPr>
            <a:spLocks/>
          </p:cNvSpPr>
          <p:nvPr/>
        </p:nvSpPr>
        <p:spPr bwMode="auto">
          <a:xfrm>
            <a:off x="3512344" y="2296942"/>
            <a:ext cx="2210991" cy="465535"/>
          </a:xfrm>
          <a:custGeom>
            <a:avLst/>
            <a:gdLst>
              <a:gd name="T0" fmla="*/ 0 w 3595"/>
              <a:gd name="T1" fmla="*/ 283 h 758"/>
              <a:gd name="T2" fmla="*/ 63 w 3595"/>
              <a:gd name="T3" fmla="*/ 758 h 758"/>
              <a:gd name="T4" fmla="*/ 3532 w 3595"/>
              <a:gd name="T5" fmla="*/ 758 h 758"/>
              <a:gd name="T6" fmla="*/ 3595 w 3595"/>
              <a:gd name="T7" fmla="*/ 283 h 758"/>
              <a:gd name="T8" fmla="*/ 3573 w 3595"/>
              <a:gd name="T9" fmla="*/ 0 h 758"/>
              <a:gd name="T10" fmla="*/ 22 w 3595"/>
              <a:gd name="T11" fmla="*/ 0 h 758"/>
              <a:gd name="T12" fmla="*/ 0 w 3595"/>
              <a:gd name="T13" fmla="*/ 283 h 758"/>
            </a:gdLst>
            <a:ahLst/>
            <a:cxnLst>
              <a:cxn ang="0">
                <a:pos x="T0" y="T1"/>
              </a:cxn>
              <a:cxn ang="0">
                <a:pos x="T2" y="T3"/>
              </a:cxn>
              <a:cxn ang="0">
                <a:pos x="T4" y="T5"/>
              </a:cxn>
              <a:cxn ang="0">
                <a:pos x="T6" y="T7"/>
              </a:cxn>
              <a:cxn ang="0">
                <a:pos x="T8" y="T9"/>
              </a:cxn>
              <a:cxn ang="0">
                <a:pos x="T10" y="T11"/>
              </a:cxn>
              <a:cxn ang="0">
                <a:pos x="T12" y="T13"/>
              </a:cxn>
            </a:cxnLst>
            <a:rect l="0" t="0" r="r" b="b"/>
            <a:pathLst>
              <a:path w="3595" h="758">
                <a:moveTo>
                  <a:pt x="0" y="283"/>
                </a:moveTo>
                <a:cubicBezTo>
                  <a:pt x="0" y="445"/>
                  <a:pt x="22" y="605"/>
                  <a:pt x="63" y="758"/>
                </a:cubicBezTo>
                <a:lnTo>
                  <a:pt x="3532" y="758"/>
                </a:lnTo>
                <a:cubicBezTo>
                  <a:pt x="3573" y="605"/>
                  <a:pt x="3595" y="445"/>
                  <a:pt x="3595" y="283"/>
                </a:cubicBezTo>
                <a:cubicBezTo>
                  <a:pt x="3595" y="187"/>
                  <a:pt x="3587" y="92"/>
                  <a:pt x="3573" y="0"/>
                </a:cubicBezTo>
                <a:lnTo>
                  <a:pt x="22" y="0"/>
                </a:lnTo>
                <a:cubicBezTo>
                  <a:pt x="8" y="92"/>
                  <a:pt x="0" y="187"/>
                  <a:pt x="0" y="283"/>
                </a:cubicBezTo>
                <a:close/>
              </a:path>
            </a:pathLst>
          </a:custGeom>
          <a:solidFill>
            <a:schemeClr val="accent3"/>
          </a:solidFill>
          <a:ln>
            <a:noFill/>
          </a:ln>
          <a:effectLst/>
        </p:spPr>
        <p:txBody>
          <a:bodyPr vert="horz" wrap="square" lIns="68580" tIns="34290" rIns="68580" bIns="34290" numCol="1" anchor="t" anchorCtr="0" compatLnSpc="1">
            <a:prstTxWarp prst="textNoShape">
              <a:avLst/>
            </a:prstTxWarp>
          </a:bodyPr>
          <a:lstStyle/>
          <a:p>
            <a:endParaRPr lang="en-US" sz="1350">
              <a:latin typeface="Times New Roman" panose="02020603050405020304" pitchFamily="18" charset="0"/>
              <a:cs typeface="Times New Roman" panose="02020603050405020304" pitchFamily="18" charset="0"/>
            </a:endParaRPr>
          </a:p>
        </p:txBody>
      </p:sp>
      <p:sp>
        <p:nvSpPr>
          <p:cNvPr id="40" name="Freeform 14">
            <a:extLst>
              <a:ext uri="{FF2B5EF4-FFF2-40B4-BE49-F238E27FC236}">
                <a16:creationId xmlns:a16="http://schemas.microsoft.com/office/drawing/2014/main" id="{86ED19D5-40CF-4E3B-B3E5-808174540A2B}"/>
              </a:ext>
            </a:extLst>
          </p:cNvPr>
          <p:cNvSpPr>
            <a:spLocks/>
          </p:cNvSpPr>
          <p:nvPr/>
        </p:nvSpPr>
        <p:spPr bwMode="auto">
          <a:xfrm>
            <a:off x="3715942" y="1364683"/>
            <a:ext cx="1803797" cy="466725"/>
          </a:xfrm>
          <a:custGeom>
            <a:avLst/>
            <a:gdLst>
              <a:gd name="T0" fmla="*/ 0 w 2931"/>
              <a:gd name="T1" fmla="*/ 758 h 758"/>
              <a:gd name="T2" fmla="*/ 2931 w 2931"/>
              <a:gd name="T3" fmla="*/ 758 h 758"/>
              <a:gd name="T4" fmla="*/ 1465 w 2931"/>
              <a:gd name="T5" fmla="*/ 0 h 758"/>
              <a:gd name="T6" fmla="*/ 0 w 2931"/>
              <a:gd name="T7" fmla="*/ 758 h 758"/>
            </a:gdLst>
            <a:ahLst/>
            <a:cxnLst>
              <a:cxn ang="0">
                <a:pos x="T0" y="T1"/>
              </a:cxn>
              <a:cxn ang="0">
                <a:pos x="T2" y="T3"/>
              </a:cxn>
              <a:cxn ang="0">
                <a:pos x="T4" y="T5"/>
              </a:cxn>
              <a:cxn ang="0">
                <a:pos x="T6" y="T7"/>
              </a:cxn>
            </a:cxnLst>
            <a:rect l="0" t="0" r="r" b="b"/>
            <a:pathLst>
              <a:path w="2931" h="758">
                <a:moveTo>
                  <a:pt x="0" y="758"/>
                </a:moveTo>
                <a:lnTo>
                  <a:pt x="2931" y="758"/>
                </a:lnTo>
                <a:cubicBezTo>
                  <a:pt x="2605" y="300"/>
                  <a:pt x="2069" y="0"/>
                  <a:pt x="1465" y="0"/>
                </a:cubicBezTo>
                <a:cubicBezTo>
                  <a:pt x="862" y="0"/>
                  <a:pt x="326" y="300"/>
                  <a:pt x="0" y="758"/>
                </a:cubicBezTo>
                <a:close/>
              </a:path>
            </a:pathLst>
          </a:custGeom>
          <a:solidFill>
            <a:schemeClr val="tx2"/>
          </a:solidFill>
          <a:ln>
            <a:noFill/>
          </a:ln>
          <a:effectLst/>
        </p:spPr>
        <p:txBody>
          <a:bodyPr vert="horz" wrap="square" lIns="68580" tIns="34290" rIns="68580" bIns="34290" numCol="1" anchor="t" anchorCtr="0" compatLnSpc="1">
            <a:prstTxWarp prst="textNoShape">
              <a:avLst/>
            </a:prstTxWarp>
          </a:bodyPr>
          <a:lstStyle/>
          <a:p>
            <a:endParaRPr lang="en-US" sz="1350" dirty="0">
              <a:latin typeface="Times New Roman" panose="02020603050405020304" pitchFamily="18" charset="0"/>
              <a:cs typeface="Times New Roman" panose="02020603050405020304" pitchFamily="18" charset="0"/>
            </a:endParaRPr>
          </a:p>
        </p:txBody>
      </p:sp>
      <p:sp>
        <p:nvSpPr>
          <p:cNvPr id="41" name="Freeform 15">
            <a:extLst>
              <a:ext uri="{FF2B5EF4-FFF2-40B4-BE49-F238E27FC236}">
                <a16:creationId xmlns:a16="http://schemas.microsoft.com/office/drawing/2014/main" id="{5324ED68-CE6F-4454-A3D9-E6FD536CE7A4}"/>
              </a:ext>
            </a:extLst>
          </p:cNvPr>
          <p:cNvSpPr>
            <a:spLocks/>
          </p:cNvSpPr>
          <p:nvPr/>
        </p:nvSpPr>
        <p:spPr bwMode="auto">
          <a:xfrm>
            <a:off x="3427810" y="2762477"/>
            <a:ext cx="2133600" cy="465535"/>
          </a:xfrm>
          <a:custGeom>
            <a:avLst/>
            <a:gdLst>
              <a:gd name="T0" fmla="*/ 426 w 3469"/>
              <a:gd name="T1" fmla="*/ 757 h 757"/>
              <a:gd name="T2" fmla="*/ 3043 w 3469"/>
              <a:gd name="T3" fmla="*/ 757 h 757"/>
              <a:gd name="T4" fmla="*/ 3469 w 3469"/>
              <a:gd name="T5" fmla="*/ 0 h 757"/>
              <a:gd name="T6" fmla="*/ 0 w 3469"/>
              <a:gd name="T7" fmla="*/ 0 h 757"/>
              <a:gd name="T8" fmla="*/ 426 w 3469"/>
              <a:gd name="T9" fmla="*/ 757 h 757"/>
            </a:gdLst>
            <a:ahLst/>
            <a:cxnLst>
              <a:cxn ang="0">
                <a:pos x="T0" y="T1"/>
              </a:cxn>
              <a:cxn ang="0">
                <a:pos x="T2" y="T3"/>
              </a:cxn>
              <a:cxn ang="0">
                <a:pos x="T4" y="T5"/>
              </a:cxn>
              <a:cxn ang="0">
                <a:pos x="T6" y="T7"/>
              </a:cxn>
              <a:cxn ang="0">
                <a:pos x="T8" y="T9"/>
              </a:cxn>
            </a:cxnLst>
            <a:rect l="0" t="0" r="r" b="b"/>
            <a:pathLst>
              <a:path w="3469" h="757">
                <a:moveTo>
                  <a:pt x="426" y="757"/>
                </a:moveTo>
                <a:lnTo>
                  <a:pt x="3043" y="757"/>
                </a:lnTo>
                <a:cubicBezTo>
                  <a:pt x="3247" y="540"/>
                  <a:pt x="3392" y="281"/>
                  <a:pt x="3469" y="0"/>
                </a:cubicBezTo>
                <a:lnTo>
                  <a:pt x="0" y="0"/>
                </a:lnTo>
                <a:cubicBezTo>
                  <a:pt x="77" y="281"/>
                  <a:pt x="222" y="540"/>
                  <a:pt x="426" y="757"/>
                </a:cubicBezTo>
                <a:close/>
              </a:path>
            </a:pathLst>
          </a:custGeom>
          <a:solidFill>
            <a:schemeClr val="accent4"/>
          </a:solidFill>
          <a:ln>
            <a:noFill/>
          </a:ln>
          <a:effectLst/>
        </p:spPr>
        <p:txBody>
          <a:bodyPr vert="horz" wrap="square" lIns="68580" tIns="34290" rIns="68580" bIns="34290" numCol="1" anchor="t" anchorCtr="0" compatLnSpc="1">
            <a:prstTxWarp prst="textNoShape">
              <a:avLst/>
            </a:prstTxWarp>
          </a:bodyPr>
          <a:lstStyle/>
          <a:p>
            <a:endParaRPr lang="en-US" sz="1350">
              <a:latin typeface="Times New Roman" panose="02020603050405020304" pitchFamily="18" charset="0"/>
              <a:cs typeface="Times New Roman" panose="02020603050405020304" pitchFamily="18" charset="0"/>
            </a:endParaRPr>
          </a:p>
        </p:txBody>
      </p:sp>
      <p:sp>
        <p:nvSpPr>
          <p:cNvPr id="42" name="Freeform 16">
            <a:extLst>
              <a:ext uri="{FF2B5EF4-FFF2-40B4-BE49-F238E27FC236}">
                <a16:creationId xmlns:a16="http://schemas.microsoft.com/office/drawing/2014/main" id="{535DD256-3F2A-4112-AE9D-9B521BA24923}"/>
              </a:ext>
            </a:extLst>
          </p:cNvPr>
          <p:cNvSpPr>
            <a:spLocks/>
          </p:cNvSpPr>
          <p:nvPr/>
        </p:nvSpPr>
        <p:spPr bwMode="auto">
          <a:xfrm>
            <a:off x="3812381" y="3228010"/>
            <a:ext cx="1610916" cy="466725"/>
          </a:xfrm>
          <a:custGeom>
            <a:avLst/>
            <a:gdLst>
              <a:gd name="T0" fmla="*/ 0 w 2617"/>
              <a:gd name="T1" fmla="*/ 0 h 757"/>
              <a:gd name="T2" fmla="*/ 15 w 2617"/>
              <a:gd name="T3" fmla="*/ 16 h 757"/>
              <a:gd name="T4" fmla="*/ 24 w 2617"/>
              <a:gd name="T5" fmla="*/ 26 h 757"/>
              <a:gd name="T6" fmla="*/ 62 w 2617"/>
              <a:gd name="T7" fmla="*/ 64 h 757"/>
              <a:gd name="T8" fmla="*/ 82 w 2617"/>
              <a:gd name="T9" fmla="*/ 87 h 757"/>
              <a:gd name="T10" fmla="*/ 497 w 2617"/>
              <a:gd name="T11" fmla="*/ 757 h 757"/>
              <a:gd name="T12" fmla="*/ 2120 w 2617"/>
              <a:gd name="T13" fmla="*/ 757 h 757"/>
              <a:gd name="T14" fmla="*/ 2535 w 2617"/>
              <a:gd name="T15" fmla="*/ 87 h 757"/>
              <a:gd name="T16" fmla="*/ 2535 w 2617"/>
              <a:gd name="T17" fmla="*/ 86 h 757"/>
              <a:gd name="T18" fmla="*/ 2546 w 2617"/>
              <a:gd name="T19" fmla="*/ 74 h 757"/>
              <a:gd name="T20" fmla="*/ 2594 w 2617"/>
              <a:gd name="T21" fmla="*/ 24 h 757"/>
              <a:gd name="T22" fmla="*/ 2602 w 2617"/>
              <a:gd name="T23" fmla="*/ 16 h 757"/>
              <a:gd name="T24" fmla="*/ 2617 w 2617"/>
              <a:gd name="T25" fmla="*/ 0 h 757"/>
              <a:gd name="T26" fmla="*/ 0 w 2617"/>
              <a:gd name="T27" fmla="*/ 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17" h="757">
                <a:moveTo>
                  <a:pt x="0" y="0"/>
                </a:moveTo>
                <a:cubicBezTo>
                  <a:pt x="5" y="5"/>
                  <a:pt x="10" y="10"/>
                  <a:pt x="15" y="16"/>
                </a:cubicBezTo>
                <a:lnTo>
                  <a:pt x="24" y="26"/>
                </a:lnTo>
                <a:cubicBezTo>
                  <a:pt x="37" y="39"/>
                  <a:pt x="50" y="52"/>
                  <a:pt x="62" y="64"/>
                </a:cubicBezTo>
                <a:lnTo>
                  <a:pt x="82" y="87"/>
                </a:lnTo>
                <a:cubicBezTo>
                  <a:pt x="308" y="332"/>
                  <a:pt x="430" y="570"/>
                  <a:pt x="497" y="757"/>
                </a:cubicBezTo>
                <a:lnTo>
                  <a:pt x="2120" y="757"/>
                </a:lnTo>
                <a:cubicBezTo>
                  <a:pt x="2187" y="570"/>
                  <a:pt x="2309" y="332"/>
                  <a:pt x="2535" y="87"/>
                </a:cubicBezTo>
                <a:lnTo>
                  <a:pt x="2535" y="86"/>
                </a:lnTo>
                <a:lnTo>
                  <a:pt x="2546" y="74"/>
                </a:lnTo>
                <a:cubicBezTo>
                  <a:pt x="2562" y="57"/>
                  <a:pt x="2578" y="41"/>
                  <a:pt x="2594" y="24"/>
                </a:cubicBezTo>
                <a:lnTo>
                  <a:pt x="2602" y="16"/>
                </a:lnTo>
                <a:cubicBezTo>
                  <a:pt x="2607" y="10"/>
                  <a:pt x="2612" y="5"/>
                  <a:pt x="2617" y="0"/>
                </a:cubicBezTo>
                <a:lnTo>
                  <a:pt x="0" y="0"/>
                </a:lnTo>
                <a:close/>
              </a:path>
            </a:pathLst>
          </a:custGeom>
          <a:solidFill>
            <a:schemeClr val="accent5"/>
          </a:solidFill>
          <a:ln>
            <a:noFill/>
          </a:ln>
          <a:effectLst/>
        </p:spPr>
        <p:txBody>
          <a:bodyPr vert="horz" wrap="square" lIns="68580" tIns="34290" rIns="68580" bIns="34290" numCol="1" anchor="t" anchorCtr="0" compatLnSpc="1">
            <a:prstTxWarp prst="textNoShape">
              <a:avLst/>
            </a:prstTxWarp>
          </a:bodyPr>
          <a:lstStyle/>
          <a:p>
            <a:endParaRPr lang="en-US" sz="1350">
              <a:latin typeface="Times New Roman" panose="02020603050405020304" pitchFamily="18" charset="0"/>
              <a:cs typeface="Times New Roman" panose="02020603050405020304" pitchFamily="18" charset="0"/>
            </a:endParaRPr>
          </a:p>
        </p:txBody>
      </p:sp>
      <p:sp>
        <p:nvSpPr>
          <p:cNvPr id="44" name="TextBox 85">
            <a:extLst>
              <a:ext uri="{FF2B5EF4-FFF2-40B4-BE49-F238E27FC236}">
                <a16:creationId xmlns:a16="http://schemas.microsoft.com/office/drawing/2014/main" id="{7AD7B274-BE56-47F5-BDDE-2AD6B4BB2F94}"/>
              </a:ext>
            </a:extLst>
          </p:cNvPr>
          <p:cNvSpPr txBox="1"/>
          <p:nvPr/>
        </p:nvSpPr>
        <p:spPr>
          <a:xfrm>
            <a:off x="564259" y="1115801"/>
            <a:ext cx="2109506" cy="1169551"/>
          </a:xfrm>
          <a:prstGeom prst="rect">
            <a:avLst/>
          </a:prstGeom>
          <a:noFill/>
        </p:spPr>
        <p:txBody>
          <a:bodyPr wrap="square" lIns="0" rIns="0" rtlCol="0" anchor="b">
            <a:spAutoFit/>
          </a:bodyPr>
          <a:lstStyle/>
          <a:p>
            <a:pPr algn="ctr"/>
            <a:r>
              <a:rPr lang="es-ES" sz="1400" b="1" dirty="0" smtClean="0">
                <a:solidFill>
                  <a:schemeClr val="tx2"/>
                </a:solidFill>
                <a:latin typeface="Times New Roman" panose="02020603050405020304" pitchFamily="18" charset="0"/>
                <a:cs typeface="Times New Roman" panose="02020603050405020304" pitchFamily="18" charset="0"/>
              </a:rPr>
              <a:t>Contribuyentes </a:t>
            </a:r>
            <a:r>
              <a:rPr lang="es-ES" sz="1400" b="1" dirty="0">
                <a:solidFill>
                  <a:schemeClr val="tx2"/>
                </a:solidFill>
                <a:latin typeface="Times New Roman" panose="02020603050405020304" pitchFamily="18" charset="0"/>
                <a:cs typeface="Times New Roman" panose="02020603050405020304" pitchFamily="18" charset="0"/>
              </a:rPr>
              <a:t>de todos los tamaños que tengan al menos 3 años realizando investigación y desarrollo tecnológico</a:t>
            </a:r>
            <a:endParaRPr lang="en-US" sz="1400" b="1" dirty="0">
              <a:solidFill>
                <a:schemeClr val="tx2"/>
              </a:solidFill>
              <a:latin typeface="Times New Roman" panose="02020603050405020304" pitchFamily="18" charset="0"/>
              <a:cs typeface="Times New Roman" panose="02020603050405020304" pitchFamily="18" charset="0"/>
            </a:endParaRPr>
          </a:p>
        </p:txBody>
      </p:sp>
      <p:sp>
        <p:nvSpPr>
          <p:cNvPr id="47" name="TextBox 91">
            <a:extLst>
              <a:ext uri="{FF2B5EF4-FFF2-40B4-BE49-F238E27FC236}">
                <a16:creationId xmlns:a16="http://schemas.microsoft.com/office/drawing/2014/main" id="{62C103C1-C92F-4FBC-BDC0-160AC42C0EA5}"/>
              </a:ext>
            </a:extLst>
          </p:cNvPr>
          <p:cNvSpPr txBox="1"/>
          <p:nvPr/>
        </p:nvSpPr>
        <p:spPr>
          <a:xfrm>
            <a:off x="552908" y="2436765"/>
            <a:ext cx="2109506" cy="1600438"/>
          </a:xfrm>
          <a:prstGeom prst="rect">
            <a:avLst/>
          </a:prstGeom>
          <a:noFill/>
        </p:spPr>
        <p:txBody>
          <a:bodyPr wrap="square" lIns="0" rIns="0" rtlCol="0" anchor="b">
            <a:spAutoFit/>
          </a:bodyPr>
          <a:lstStyle/>
          <a:p>
            <a:pPr algn="ctr"/>
            <a:r>
              <a:rPr lang="es-ES" sz="1400" b="1" dirty="0">
                <a:solidFill>
                  <a:schemeClr val="accent3">
                    <a:lumMod val="50000"/>
                  </a:schemeClr>
                </a:solidFill>
                <a:latin typeface="Times New Roman" panose="02020603050405020304" pitchFamily="18" charset="0"/>
                <a:cs typeface="Times New Roman" panose="02020603050405020304" pitchFamily="18" charset="0"/>
              </a:rPr>
              <a:t>Que el monto de los proyectos a presentar tengan un incremental respecto al promedio de gasto en investigación y desarrollo tecnológico de los tres años anteriores</a:t>
            </a:r>
            <a:endParaRPr lang="en-US" sz="1400"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50" name="TextBox 94">
            <a:extLst>
              <a:ext uri="{FF2B5EF4-FFF2-40B4-BE49-F238E27FC236}">
                <a16:creationId xmlns:a16="http://schemas.microsoft.com/office/drawing/2014/main" id="{03F13348-E309-45B7-A413-25840C2BBE4D}"/>
              </a:ext>
            </a:extLst>
          </p:cNvPr>
          <p:cNvSpPr txBox="1"/>
          <p:nvPr/>
        </p:nvSpPr>
        <p:spPr>
          <a:xfrm>
            <a:off x="715079" y="4451981"/>
            <a:ext cx="2109506" cy="1169551"/>
          </a:xfrm>
          <a:prstGeom prst="rect">
            <a:avLst/>
          </a:prstGeom>
          <a:noFill/>
        </p:spPr>
        <p:txBody>
          <a:bodyPr wrap="square" lIns="0" rIns="0" rtlCol="0" anchor="b">
            <a:spAutoFit/>
          </a:bodyPr>
          <a:lstStyle/>
          <a:p>
            <a:pPr algn="ctr"/>
            <a:r>
              <a:rPr lang="es-ES" sz="1400" b="1" dirty="0" smtClean="0">
                <a:solidFill>
                  <a:schemeClr val="accent5"/>
                </a:solidFill>
                <a:latin typeface="Times New Roman" panose="02020603050405020304" pitchFamily="18" charset="0"/>
                <a:cs typeface="Times New Roman" panose="02020603050405020304" pitchFamily="18" charset="0"/>
              </a:rPr>
              <a:t>Que </a:t>
            </a:r>
            <a:r>
              <a:rPr lang="es-ES" sz="1400" b="1" dirty="0">
                <a:solidFill>
                  <a:schemeClr val="accent5"/>
                </a:solidFill>
                <a:latin typeface="Times New Roman" panose="02020603050405020304" pitchFamily="18" charset="0"/>
                <a:cs typeface="Times New Roman" panose="02020603050405020304" pitchFamily="18" charset="0"/>
              </a:rPr>
              <a:t>tengan un número de Registro Nacional de Instituciones y Empresas Científicas y Tecnológicas (</a:t>
            </a:r>
            <a:r>
              <a:rPr lang="es-ES" sz="1400" b="1" dirty="0" err="1">
                <a:solidFill>
                  <a:schemeClr val="accent5"/>
                </a:solidFill>
                <a:latin typeface="Times New Roman" panose="02020603050405020304" pitchFamily="18" charset="0"/>
                <a:cs typeface="Times New Roman" panose="02020603050405020304" pitchFamily="18" charset="0"/>
              </a:rPr>
              <a:t>RENIECyT</a:t>
            </a:r>
            <a:r>
              <a:rPr lang="es-ES" sz="1400" b="1" dirty="0">
                <a:solidFill>
                  <a:schemeClr val="accent5"/>
                </a:solidFill>
                <a:latin typeface="Times New Roman" panose="02020603050405020304" pitchFamily="18" charset="0"/>
                <a:cs typeface="Times New Roman" panose="02020603050405020304" pitchFamily="18" charset="0"/>
              </a:rPr>
              <a:t>) actualizado.</a:t>
            </a:r>
          </a:p>
        </p:txBody>
      </p:sp>
      <p:sp>
        <p:nvSpPr>
          <p:cNvPr id="53" name="TextBox 114">
            <a:extLst>
              <a:ext uri="{FF2B5EF4-FFF2-40B4-BE49-F238E27FC236}">
                <a16:creationId xmlns:a16="http://schemas.microsoft.com/office/drawing/2014/main" id="{A02657FF-69BF-495E-A1F5-E3574FEBF64B}"/>
              </a:ext>
            </a:extLst>
          </p:cNvPr>
          <p:cNvSpPr txBox="1"/>
          <p:nvPr/>
        </p:nvSpPr>
        <p:spPr>
          <a:xfrm>
            <a:off x="6464714" y="1287793"/>
            <a:ext cx="2109506" cy="954107"/>
          </a:xfrm>
          <a:prstGeom prst="rect">
            <a:avLst/>
          </a:prstGeom>
          <a:noFill/>
        </p:spPr>
        <p:txBody>
          <a:bodyPr wrap="square" lIns="0" rIns="0" rtlCol="0" anchor="b">
            <a:spAutoFit/>
          </a:bodyPr>
          <a:lstStyle/>
          <a:p>
            <a:pPr algn="ctr"/>
            <a:r>
              <a:rPr lang="es-ES" sz="1400" b="1" dirty="0">
                <a:solidFill>
                  <a:schemeClr val="accent2"/>
                </a:solidFill>
                <a:latin typeface="Times New Roman" panose="02020603050405020304" pitchFamily="18" charset="0"/>
                <a:cs typeface="Times New Roman" panose="02020603050405020304" pitchFamily="18" charset="0"/>
              </a:rPr>
              <a:t>P</a:t>
            </a:r>
            <a:r>
              <a:rPr lang="es-ES" sz="1400" b="1" dirty="0" smtClean="0">
                <a:solidFill>
                  <a:schemeClr val="accent2"/>
                </a:solidFill>
                <a:latin typeface="Times New Roman" panose="02020603050405020304" pitchFamily="18" charset="0"/>
                <a:cs typeface="Times New Roman" panose="02020603050405020304" pitchFamily="18" charset="0"/>
              </a:rPr>
              <a:t>royectos </a:t>
            </a:r>
            <a:r>
              <a:rPr lang="es-ES" sz="1400" b="1" dirty="0">
                <a:solidFill>
                  <a:schemeClr val="accent2"/>
                </a:solidFill>
                <a:latin typeface="Times New Roman" panose="02020603050405020304" pitchFamily="18" charset="0"/>
                <a:cs typeface="Times New Roman" panose="02020603050405020304" pitchFamily="18" charset="0"/>
              </a:rPr>
              <a:t>que no estén siendo apoyados por otro programa o fondo del CONACYT.</a:t>
            </a:r>
          </a:p>
        </p:txBody>
      </p:sp>
      <p:sp>
        <p:nvSpPr>
          <p:cNvPr id="56" name="TextBox 112">
            <a:extLst>
              <a:ext uri="{FF2B5EF4-FFF2-40B4-BE49-F238E27FC236}">
                <a16:creationId xmlns:a16="http://schemas.microsoft.com/office/drawing/2014/main" id="{C8B1D572-2C8B-49B8-8AC2-CF5BD1E19063}"/>
              </a:ext>
            </a:extLst>
          </p:cNvPr>
          <p:cNvSpPr txBox="1"/>
          <p:nvPr/>
        </p:nvSpPr>
        <p:spPr>
          <a:xfrm>
            <a:off x="6798783" y="2659720"/>
            <a:ext cx="2109506" cy="954107"/>
          </a:xfrm>
          <a:prstGeom prst="rect">
            <a:avLst/>
          </a:prstGeom>
          <a:noFill/>
        </p:spPr>
        <p:txBody>
          <a:bodyPr wrap="square" lIns="0" rIns="0" rtlCol="0" anchor="b">
            <a:spAutoFit/>
          </a:bodyPr>
          <a:lstStyle/>
          <a:p>
            <a:pPr algn="ctr"/>
            <a:r>
              <a:rPr lang="es-ES" sz="1400" b="1" dirty="0">
                <a:solidFill>
                  <a:schemeClr val="accent4"/>
                </a:solidFill>
                <a:latin typeface="Times New Roman" panose="02020603050405020304" pitchFamily="18" charset="0"/>
                <a:cs typeface="Times New Roman" panose="02020603050405020304" pitchFamily="18" charset="0"/>
              </a:rPr>
              <a:t>Quienes estén al corriente con el pago de impuestos al Servicio de Administración Tributaria (SAT).</a:t>
            </a:r>
          </a:p>
        </p:txBody>
      </p:sp>
      <p:sp>
        <p:nvSpPr>
          <p:cNvPr id="59" name="TextBox 110">
            <a:extLst>
              <a:ext uri="{FF2B5EF4-FFF2-40B4-BE49-F238E27FC236}">
                <a16:creationId xmlns:a16="http://schemas.microsoft.com/office/drawing/2014/main" id="{E19C6F0D-8C1D-45B5-9246-6CE5CE45CFF4}"/>
              </a:ext>
            </a:extLst>
          </p:cNvPr>
          <p:cNvSpPr txBox="1"/>
          <p:nvPr/>
        </p:nvSpPr>
        <p:spPr>
          <a:xfrm>
            <a:off x="5204643" y="4308062"/>
            <a:ext cx="2337198" cy="954107"/>
          </a:xfrm>
          <a:prstGeom prst="rect">
            <a:avLst/>
          </a:prstGeom>
          <a:noFill/>
        </p:spPr>
        <p:txBody>
          <a:bodyPr wrap="square" lIns="0" rIns="0" rtlCol="0" anchor="b">
            <a:spAutoFit/>
          </a:bodyPr>
          <a:lstStyle/>
          <a:p>
            <a:pPr algn="ctr"/>
            <a:r>
              <a:rPr lang="es-ES" sz="1400" b="1" dirty="0">
                <a:solidFill>
                  <a:schemeClr val="accent6"/>
                </a:solidFill>
                <a:latin typeface="Times New Roman" panose="02020603050405020304" pitchFamily="18" charset="0"/>
                <a:cs typeface="Times New Roman" panose="02020603050405020304" pitchFamily="18" charset="0"/>
              </a:rPr>
              <a:t>Quienes no estén bajo algún régimen fiscal especial de acuerdo a la Ley del Impuesto Sobre la Renta (ISR):</a:t>
            </a:r>
          </a:p>
        </p:txBody>
      </p:sp>
      <p:sp>
        <p:nvSpPr>
          <p:cNvPr id="61" name="TextBox 5">
            <a:extLst>
              <a:ext uri="{FF2B5EF4-FFF2-40B4-BE49-F238E27FC236}">
                <a16:creationId xmlns:a16="http://schemas.microsoft.com/office/drawing/2014/main" id="{9584E959-A78C-41AF-BD3B-2D0937796190}"/>
              </a:ext>
            </a:extLst>
          </p:cNvPr>
          <p:cNvSpPr txBox="1"/>
          <p:nvPr/>
        </p:nvSpPr>
        <p:spPr>
          <a:xfrm>
            <a:off x="4327173" y="1367809"/>
            <a:ext cx="495649" cy="461665"/>
          </a:xfrm>
          <a:prstGeom prst="rect">
            <a:avLst/>
          </a:prstGeom>
          <a:noFill/>
        </p:spPr>
        <p:txBody>
          <a:bodyPr wrap="none" rtlCol="0" anchor="ctr">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01</a:t>
            </a:r>
          </a:p>
        </p:txBody>
      </p:sp>
      <p:sp>
        <p:nvSpPr>
          <p:cNvPr id="62" name="TextBox 116">
            <a:extLst>
              <a:ext uri="{FF2B5EF4-FFF2-40B4-BE49-F238E27FC236}">
                <a16:creationId xmlns:a16="http://schemas.microsoft.com/office/drawing/2014/main" id="{262B6CEA-2A2A-4FA8-ABB7-67618F580B08}"/>
              </a:ext>
            </a:extLst>
          </p:cNvPr>
          <p:cNvSpPr txBox="1"/>
          <p:nvPr/>
        </p:nvSpPr>
        <p:spPr>
          <a:xfrm>
            <a:off x="4324176" y="1833896"/>
            <a:ext cx="495649" cy="461665"/>
          </a:xfrm>
          <a:prstGeom prst="rect">
            <a:avLst/>
          </a:prstGeom>
          <a:noFill/>
        </p:spPr>
        <p:txBody>
          <a:bodyPr wrap="none" rtlCol="0" anchor="ctr">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02</a:t>
            </a:r>
          </a:p>
        </p:txBody>
      </p:sp>
      <p:sp>
        <p:nvSpPr>
          <p:cNvPr id="63" name="TextBox 117">
            <a:extLst>
              <a:ext uri="{FF2B5EF4-FFF2-40B4-BE49-F238E27FC236}">
                <a16:creationId xmlns:a16="http://schemas.microsoft.com/office/drawing/2014/main" id="{89D0A6B4-4C23-4FD7-B2C7-090D4103D6CE}"/>
              </a:ext>
            </a:extLst>
          </p:cNvPr>
          <p:cNvSpPr txBox="1"/>
          <p:nvPr/>
        </p:nvSpPr>
        <p:spPr>
          <a:xfrm>
            <a:off x="4324176" y="2299982"/>
            <a:ext cx="495649" cy="461665"/>
          </a:xfrm>
          <a:prstGeom prst="rect">
            <a:avLst/>
          </a:prstGeom>
          <a:noFill/>
        </p:spPr>
        <p:txBody>
          <a:bodyPr wrap="none" rtlCol="0" anchor="ctr">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03</a:t>
            </a:r>
          </a:p>
        </p:txBody>
      </p:sp>
      <p:sp>
        <p:nvSpPr>
          <p:cNvPr id="64" name="TextBox 118">
            <a:extLst>
              <a:ext uri="{FF2B5EF4-FFF2-40B4-BE49-F238E27FC236}">
                <a16:creationId xmlns:a16="http://schemas.microsoft.com/office/drawing/2014/main" id="{D09E63DB-9EB5-4B48-8AF2-349F5555EF5A}"/>
              </a:ext>
            </a:extLst>
          </p:cNvPr>
          <p:cNvSpPr txBox="1"/>
          <p:nvPr/>
        </p:nvSpPr>
        <p:spPr>
          <a:xfrm>
            <a:off x="4324176" y="2766069"/>
            <a:ext cx="495649" cy="461665"/>
          </a:xfrm>
          <a:prstGeom prst="rect">
            <a:avLst/>
          </a:prstGeom>
          <a:noFill/>
        </p:spPr>
        <p:txBody>
          <a:bodyPr wrap="none" rtlCol="0" anchor="ctr">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04</a:t>
            </a:r>
          </a:p>
        </p:txBody>
      </p:sp>
      <p:sp>
        <p:nvSpPr>
          <p:cNvPr id="65" name="TextBox 119">
            <a:extLst>
              <a:ext uri="{FF2B5EF4-FFF2-40B4-BE49-F238E27FC236}">
                <a16:creationId xmlns:a16="http://schemas.microsoft.com/office/drawing/2014/main" id="{40845EDE-59F7-4296-B1EC-105DB299D672}"/>
              </a:ext>
            </a:extLst>
          </p:cNvPr>
          <p:cNvSpPr txBox="1"/>
          <p:nvPr/>
        </p:nvSpPr>
        <p:spPr>
          <a:xfrm>
            <a:off x="4324176" y="3232156"/>
            <a:ext cx="495649" cy="461665"/>
          </a:xfrm>
          <a:prstGeom prst="rect">
            <a:avLst/>
          </a:prstGeom>
          <a:noFill/>
        </p:spPr>
        <p:txBody>
          <a:bodyPr wrap="none" rtlCol="0" anchor="ctr">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05</a:t>
            </a:r>
          </a:p>
        </p:txBody>
      </p:sp>
      <p:sp>
        <p:nvSpPr>
          <p:cNvPr id="66" name="TextBox 120">
            <a:extLst>
              <a:ext uri="{FF2B5EF4-FFF2-40B4-BE49-F238E27FC236}">
                <a16:creationId xmlns:a16="http://schemas.microsoft.com/office/drawing/2014/main" id="{023F7D52-2D18-4BE3-8131-B1842691A0FE}"/>
              </a:ext>
            </a:extLst>
          </p:cNvPr>
          <p:cNvSpPr txBox="1"/>
          <p:nvPr/>
        </p:nvSpPr>
        <p:spPr>
          <a:xfrm>
            <a:off x="4324176" y="3698241"/>
            <a:ext cx="495649" cy="461665"/>
          </a:xfrm>
          <a:prstGeom prst="rect">
            <a:avLst/>
          </a:prstGeom>
          <a:noFill/>
        </p:spPr>
        <p:txBody>
          <a:bodyPr wrap="none" rtlCol="0" anchor="ctr">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06</a:t>
            </a:r>
          </a:p>
        </p:txBody>
      </p:sp>
      <p:sp>
        <p:nvSpPr>
          <p:cNvPr id="67" name="Rectangle 135">
            <a:extLst>
              <a:ext uri="{FF2B5EF4-FFF2-40B4-BE49-F238E27FC236}">
                <a16:creationId xmlns:a16="http://schemas.microsoft.com/office/drawing/2014/main" id="{09DAC2C3-E108-4BB4-975D-F7785DF2A349}"/>
              </a:ext>
            </a:extLst>
          </p:cNvPr>
          <p:cNvSpPr/>
          <p:nvPr/>
        </p:nvSpPr>
        <p:spPr>
          <a:xfrm>
            <a:off x="8709876" y="1415045"/>
            <a:ext cx="374404" cy="374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100" b="1" dirty="0">
                <a:latin typeface="Times New Roman" panose="02020603050405020304" pitchFamily="18" charset="0"/>
                <a:cs typeface="Times New Roman" panose="02020603050405020304" pitchFamily="18" charset="0"/>
              </a:rPr>
              <a:t>2</a:t>
            </a:r>
          </a:p>
        </p:txBody>
      </p:sp>
      <p:sp>
        <p:nvSpPr>
          <p:cNvPr id="68" name="Rectangle 136">
            <a:extLst>
              <a:ext uri="{FF2B5EF4-FFF2-40B4-BE49-F238E27FC236}">
                <a16:creationId xmlns:a16="http://schemas.microsoft.com/office/drawing/2014/main" id="{AC98F751-EE61-42D1-9DB8-C3DFFBFBB5AB}"/>
              </a:ext>
            </a:extLst>
          </p:cNvPr>
          <p:cNvSpPr/>
          <p:nvPr/>
        </p:nvSpPr>
        <p:spPr>
          <a:xfrm>
            <a:off x="7875363" y="4638584"/>
            <a:ext cx="374404" cy="3744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100" b="1" dirty="0">
                <a:latin typeface="Times New Roman" panose="02020603050405020304" pitchFamily="18" charset="0"/>
                <a:cs typeface="Times New Roman" panose="02020603050405020304" pitchFamily="18" charset="0"/>
              </a:rPr>
              <a:t>6</a:t>
            </a:r>
          </a:p>
        </p:txBody>
      </p:sp>
      <p:sp>
        <p:nvSpPr>
          <p:cNvPr id="69" name="Rectangle 137">
            <a:extLst>
              <a:ext uri="{FF2B5EF4-FFF2-40B4-BE49-F238E27FC236}">
                <a16:creationId xmlns:a16="http://schemas.microsoft.com/office/drawing/2014/main" id="{66780C23-721C-4BA3-BF38-B6B2CB87736B}"/>
              </a:ext>
            </a:extLst>
          </p:cNvPr>
          <p:cNvSpPr/>
          <p:nvPr/>
        </p:nvSpPr>
        <p:spPr>
          <a:xfrm>
            <a:off x="151787" y="1356689"/>
            <a:ext cx="374404" cy="374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100" b="1" dirty="0">
                <a:latin typeface="Times New Roman" panose="02020603050405020304" pitchFamily="18" charset="0"/>
                <a:cs typeface="Times New Roman" panose="02020603050405020304" pitchFamily="18" charset="0"/>
              </a:rPr>
              <a:t>1</a:t>
            </a:r>
          </a:p>
        </p:txBody>
      </p:sp>
      <p:sp>
        <p:nvSpPr>
          <p:cNvPr id="70" name="Rectangle 138">
            <a:extLst>
              <a:ext uri="{FF2B5EF4-FFF2-40B4-BE49-F238E27FC236}">
                <a16:creationId xmlns:a16="http://schemas.microsoft.com/office/drawing/2014/main" id="{115C3F4A-EF4A-4974-A9D7-E84C967220A5}"/>
              </a:ext>
            </a:extLst>
          </p:cNvPr>
          <p:cNvSpPr/>
          <p:nvPr/>
        </p:nvSpPr>
        <p:spPr>
          <a:xfrm>
            <a:off x="178504" y="4682628"/>
            <a:ext cx="374404" cy="3744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100" b="1" dirty="0">
                <a:latin typeface="Times New Roman" panose="02020603050405020304" pitchFamily="18" charset="0"/>
                <a:cs typeface="Times New Roman" panose="02020603050405020304" pitchFamily="18" charset="0"/>
              </a:rPr>
              <a:t>5</a:t>
            </a:r>
          </a:p>
        </p:txBody>
      </p:sp>
      <p:sp>
        <p:nvSpPr>
          <p:cNvPr id="71" name="Rectangle 139">
            <a:extLst>
              <a:ext uri="{FF2B5EF4-FFF2-40B4-BE49-F238E27FC236}">
                <a16:creationId xmlns:a16="http://schemas.microsoft.com/office/drawing/2014/main" id="{DD09AC28-40F8-4A9A-8844-9F223C66C958}"/>
              </a:ext>
            </a:extLst>
          </p:cNvPr>
          <p:cNvSpPr/>
          <p:nvPr/>
        </p:nvSpPr>
        <p:spPr>
          <a:xfrm>
            <a:off x="2637136" y="2949572"/>
            <a:ext cx="374404" cy="3744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100" b="1" dirty="0">
                <a:latin typeface="Times New Roman" panose="02020603050405020304" pitchFamily="18" charset="0"/>
                <a:cs typeface="Times New Roman" panose="02020603050405020304" pitchFamily="18" charset="0"/>
              </a:rPr>
              <a:t>3</a:t>
            </a:r>
          </a:p>
        </p:txBody>
      </p:sp>
      <p:sp>
        <p:nvSpPr>
          <p:cNvPr id="72" name="Rectangle 140">
            <a:extLst>
              <a:ext uri="{FF2B5EF4-FFF2-40B4-BE49-F238E27FC236}">
                <a16:creationId xmlns:a16="http://schemas.microsoft.com/office/drawing/2014/main" id="{65669169-D3C1-4BA3-9FB2-7FDD65389F25}"/>
              </a:ext>
            </a:extLst>
          </p:cNvPr>
          <p:cNvSpPr/>
          <p:nvPr/>
        </p:nvSpPr>
        <p:spPr>
          <a:xfrm>
            <a:off x="6186040" y="2853606"/>
            <a:ext cx="374404" cy="3744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100" b="1" dirty="0">
                <a:latin typeface="Times New Roman" panose="02020603050405020304" pitchFamily="18" charset="0"/>
                <a:cs typeface="Times New Roman" panose="02020603050405020304" pitchFamily="18" charset="0"/>
              </a:rPr>
              <a:t>4</a:t>
            </a:r>
          </a:p>
        </p:txBody>
      </p:sp>
      <p:sp>
        <p:nvSpPr>
          <p:cNvPr id="73" name="Rectángulo 72"/>
          <p:cNvSpPr/>
          <p:nvPr/>
        </p:nvSpPr>
        <p:spPr>
          <a:xfrm>
            <a:off x="3512344" y="5602630"/>
            <a:ext cx="2074069" cy="1200329"/>
          </a:xfrm>
          <a:prstGeom prst="rect">
            <a:avLst/>
          </a:prstGeom>
          <a:solidFill>
            <a:schemeClr val="accent6"/>
          </a:solidFill>
        </p:spPr>
        <p:txBody>
          <a:bodyPr wrap="square">
            <a:spAutoFit/>
          </a:bodyPr>
          <a:lstStyle/>
          <a:p>
            <a:pPr lvl="1" algn="ctr"/>
            <a:r>
              <a:rPr lang="es-MX" sz="1200" dirty="0">
                <a:latin typeface="Times New Roman" panose="02020603050405020304" pitchFamily="18" charset="0"/>
                <a:cs typeface="Times New Roman" panose="02020603050405020304" pitchFamily="18" charset="0"/>
              </a:rPr>
              <a:t>No podrá aplicarse conjuntamente con otros tratamientos fiscales que otorguen beneficios o estímulos fiscales (Artículo 202</a:t>
            </a:r>
            <a:r>
              <a:rPr lang="es-MX" sz="1200" dirty="0" smtClean="0">
                <a:latin typeface="Times New Roman" panose="02020603050405020304" pitchFamily="18" charset="0"/>
                <a:cs typeface="Times New Roman" panose="02020603050405020304" pitchFamily="18" charset="0"/>
              </a:rPr>
              <a:t>).</a:t>
            </a:r>
            <a:endParaRPr lang="es-ES" sz="1200" dirty="0">
              <a:solidFill>
                <a:srgbClr val="000000"/>
              </a:solidFill>
              <a:latin typeface="Times New Roman" panose="02020603050405020304" pitchFamily="18" charset="0"/>
              <a:cs typeface="Times New Roman" panose="02020603050405020304" pitchFamily="18" charset="0"/>
            </a:endParaRPr>
          </a:p>
        </p:txBody>
      </p:sp>
      <p:sp>
        <p:nvSpPr>
          <p:cNvPr id="74" name="Rectángulo 73"/>
          <p:cNvSpPr/>
          <p:nvPr/>
        </p:nvSpPr>
        <p:spPr>
          <a:xfrm>
            <a:off x="7187467" y="5602629"/>
            <a:ext cx="1837874" cy="1200329"/>
          </a:xfrm>
          <a:prstGeom prst="rect">
            <a:avLst/>
          </a:prstGeom>
          <a:solidFill>
            <a:schemeClr val="accent6"/>
          </a:solidFill>
        </p:spPr>
        <p:txBody>
          <a:bodyPr wrap="square">
            <a:spAutoFit/>
          </a:bodyPr>
          <a:lstStyle/>
          <a:p>
            <a:pPr lvl="1" algn="ctr"/>
            <a:r>
              <a:rPr lang="es-ES" sz="1200" dirty="0">
                <a:solidFill>
                  <a:srgbClr val="000000"/>
                </a:solidFill>
                <a:latin typeface="Times New Roman" panose="02020603050405020304" pitchFamily="18" charset="0"/>
                <a:cs typeface="Times New Roman" panose="02020603050405020304" pitchFamily="18" charset="0"/>
              </a:rPr>
              <a:t>Los contribuyentes que lleven a cabo operaciones de maquila (Artículo182).</a:t>
            </a:r>
          </a:p>
          <a:p>
            <a:pPr marL="742950" lvl="1" indent="-285750" algn="ctr">
              <a:buFont typeface="Arial" panose="020B0604020202020204" pitchFamily="34" charset="0"/>
              <a:buChar char="•"/>
            </a:pPr>
            <a:endParaRPr lang="es-ES" sz="1200" dirty="0">
              <a:solidFill>
                <a:srgbClr val="000000"/>
              </a:solidFill>
              <a:latin typeface="Times New Roman" panose="02020603050405020304" pitchFamily="18" charset="0"/>
              <a:cs typeface="Times New Roman" panose="02020603050405020304" pitchFamily="18" charset="0"/>
            </a:endParaRPr>
          </a:p>
        </p:txBody>
      </p:sp>
      <p:sp>
        <p:nvSpPr>
          <p:cNvPr id="75" name="Rectángulo 74"/>
          <p:cNvSpPr/>
          <p:nvPr/>
        </p:nvSpPr>
        <p:spPr>
          <a:xfrm>
            <a:off x="5459947" y="5600871"/>
            <a:ext cx="1826590" cy="1200329"/>
          </a:xfrm>
          <a:prstGeom prst="rect">
            <a:avLst/>
          </a:prstGeom>
          <a:solidFill>
            <a:schemeClr val="accent6"/>
          </a:solidFill>
        </p:spPr>
        <p:txBody>
          <a:bodyPr wrap="square">
            <a:spAutoFit/>
          </a:bodyPr>
          <a:lstStyle/>
          <a:p>
            <a:pPr lvl="1" algn="ctr"/>
            <a:r>
              <a:rPr lang="es-ES" sz="1200" dirty="0">
                <a:solidFill>
                  <a:srgbClr val="000000"/>
                </a:solidFill>
                <a:latin typeface="Times New Roman" panose="02020603050405020304" pitchFamily="18" charset="0"/>
                <a:cs typeface="Times New Roman" panose="02020603050405020304" pitchFamily="18" charset="0"/>
              </a:rPr>
              <a:t>Los fideicomisos dedicados a la adquisición o construcción de inmuebles (Artículo 187). </a:t>
            </a:r>
          </a:p>
        </p:txBody>
      </p:sp>
      <p:cxnSp>
        <p:nvCxnSpPr>
          <p:cNvPr id="77" name="Conector angular 76"/>
          <p:cNvCxnSpPr>
            <a:stCxn id="59" idx="2"/>
            <a:endCxn id="73" idx="0"/>
          </p:cNvCxnSpPr>
          <p:nvPr/>
        </p:nvCxnSpPr>
        <p:spPr>
          <a:xfrm rot="5400000">
            <a:off x="5291081" y="4520468"/>
            <a:ext cx="340461" cy="1823863"/>
          </a:xfrm>
          <a:prstGeom prst="bentConnector3">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79" name="Conector angular 78"/>
          <p:cNvCxnSpPr>
            <a:stCxn id="59" idx="2"/>
            <a:endCxn id="75" idx="0"/>
          </p:cNvCxnSpPr>
          <p:nvPr/>
        </p:nvCxnSpPr>
        <p:spPr>
          <a:xfrm rot="5400000">
            <a:off x="6203891" y="5431520"/>
            <a:ext cx="338702" cy="12700"/>
          </a:xfrm>
          <a:prstGeom prst="bentConnector3">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81" name="Conector angular 80"/>
          <p:cNvCxnSpPr>
            <a:stCxn id="59" idx="2"/>
            <a:endCxn id="74" idx="0"/>
          </p:cNvCxnSpPr>
          <p:nvPr/>
        </p:nvCxnSpPr>
        <p:spPr>
          <a:xfrm rot="16200000" flipH="1">
            <a:off x="7069593" y="4565818"/>
            <a:ext cx="340460" cy="1733162"/>
          </a:xfrm>
          <a:prstGeom prst="bentConnector3">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253606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2546" y="233710"/>
            <a:ext cx="9131455" cy="752105"/>
          </a:xfrm>
          <a:solidFill>
            <a:schemeClr val="accent5">
              <a:lumMod val="50000"/>
            </a:schemeClr>
          </a:solidFill>
        </p:spPr>
        <p:txBody>
          <a:bodyPr>
            <a:normAutofit/>
          </a:bodyPr>
          <a:lstStyle/>
          <a:p>
            <a:r>
              <a:rPr lang="es-ES" sz="3200" b="1" dirty="0" smtClean="0">
                <a:solidFill>
                  <a:schemeClr val="bg1"/>
                </a:solidFill>
                <a:latin typeface="Times New Roman" panose="02020603050405020304" pitchFamily="18" charset="0"/>
                <a:cs typeface="Times New Roman" panose="02020603050405020304" pitchFamily="18" charset="0"/>
              </a:rPr>
              <a:t>Aspectos importantes a tener en cuenta</a:t>
            </a:r>
            <a:endParaRPr lang="es-ES" sz="3200"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Diagrama 3"/>
          <p:cNvGraphicFramePr/>
          <p:nvPr>
            <p:extLst>
              <p:ext uri="{D42A27DB-BD31-4B8C-83A1-F6EECF244321}">
                <p14:modId xmlns:p14="http://schemas.microsoft.com/office/powerpoint/2010/main" val="3589437782"/>
              </p:ext>
            </p:extLst>
          </p:nvPr>
        </p:nvGraphicFramePr>
        <p:xfrm>
          <a:off x="457199" y="1020970"/>
          <a:ext cx="8388627" cy="5748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2898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2661" y="2904652"/>
            <a:ext cx="7811190" cy="1425609"/>
          </a:xfrm>
          <a:solidFill>
            <a:schemeClr val="accent5">
              <a:lumMod val="50000"/>
            </a:schemeClr>
          </a:solidFill>
        </p:spPr>
        <p:txBody>
          <a:bodyPr>
            <a:noAutofit/>
          </a:bodyPr>
          <a:lstStyle/>
          <a:p>
            <a:r>
              <a:rPr lang="es-MX" b="1" dirty="0" smtClean="0">
                <a:solidFill>
                  <a:schemeClr val="bg1"/>
                </a:solidFill>
                <a:latin typeface="Times New Roman" panose="02020603050405020304" pitchFamily="18" charset="0"/>
                <a:cs typeface="Times New Roman" panose="02020603050405020304" pitchFamily="18" charset="0"/>
              </a:rPr>
              <a:t>4. ¿CUÁL ES EL PROCESO DE APLICACIÓN?</a:t>
            </a:r>
            <a:endParaRPr lang="es-MX"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1211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045423"/>
            <a:ext cx="9144000" cy="720000"/>
          </a:xfrm>
          <a:solidFill>
            <a:schemeClr val="accent5">
              <a:lumMod val="50000"/>
            </a:schemeClr>
          </a:solidFill>
        </p:spPr>
        <p:txBody>
          <a:bodyPr>
            <a:normAutofit/>
          </a:bodyPr>
          <a:lstStyle/>
          <a:p>
            <a:r>
              <a:rPr lang="es-MX" sz="3000" b="1" dirty="0" smtClean="0">
                <a:solidFill>
                  <a:schemeClr val="bg1"/>
                </a:solidFill>
                <a:latin typeface="Times New Roman" panose="02020603050405020304" pitchFamily="18" charset="0"/>
                <a:cs typeface="Times New Roman" panose="02020603050405020304" pitchFamily="18" charset="0"/>
              </a:rPr>
              <a:t>CONTENIDO</a:t>
            </a:r>
            <a:endParaRPr lang="es-MX" sz="3000" b="1" dirty="0">
              <a:solidFill>
                <a:schemeClr val="bg1"/>
              </a:solidFill>
              <a:latin typeface="Times New Roman" panose="02020603050405020304" pitchFamily="18" charset="0"/>
              <a:cs typeface="Times New Roman" panose="02020603050405020304" pitchFamily="18" charset="0"/>
            </a:endParaRPr>
          </a:p>
        </p:txBody>
      </p:sp>
      <p:sp>
        <p:nvSpPr>
          <p:cNvPr id="6" name="CuadroTexto 5"/>
          <p:cNvSpPr txBox="1"/>
          <p:nvPr/>
        </p:nvSpPr>
        <p:spPr>
          <a:xfrm>
            <a:off x="991139" y="2207862"/>
            <a:ext cx="7400261" cy="3785652"/>
          </a:xfrm>
          <a:prstGeom prst="rect">
            <a:avLst/>
          </a:prstGeom>
          <a:noFill/>
        </p:spPr>
        <p:txBody>
          <a:bodyPr wrap="square" rtlCol="0">
            <a:spAutoFit/>
          </a:bodyPr>
          <a:lstStyle/>
          <a:p>
            <a:r>
              <a:rPr lang="es-MX" sz="2000" b="1" dirty="0">
                <a:latin typeface="Times New Roman" panose="02020603050405020304" pitchFamily="18" charset="0"/>
                <a:cs typeface="Times New Roman" panose="02020603050405020304" pitchFamily="18" charset="0"/>
              </a:rPr>
              <a:t>Temario Capacitación</a:t>
            </a:r>
            <a:endParaRPr lang="es-MX" sz="2000"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es-MX" sz="2000" dirty="0">
                <a:latin typeface="Times New Roman" panose="02020603050405020304" pitchFamily="18" charset="0"/>
                <a:cs typeface="Times New Roman" panose="02020603050405020304" pitchFamily="18" charset="0"/>
              </a:rPr>
              <a:t>Antecedentes</a:t>
            </a:r>
          </a:p>
          <a:p>
            <a:pPr marL="342900" lvl="0" indent="-342900">
              <a:buFont typeface="+mj-lt"/>
              <a:buAutoNum type="arabicPeriod"/>
            </a:pPr>
            <a:r>
              <a:rPr lang="es-MX" sz="2000" dirty="0">
                <a:latin typeface="Times New Roman" panose="02020603050405020304" pitchFamily="18" charset="0"/>
                <a:cs typeface="Times New Roman" panose="02020603050405020304" pitchFamily="18" charset="0"/>
              </a:rPr>
              <a:t>¿Qué es el Estímulo Fiscal a la Investigación y Desarrollo de Tecnología?</a:t>
            </a:r>
          </a:p>
          <a:p>
            <a:pPr marL="342900" lvl="0" indent="-342900">
              <a:buFont typeface="+mj-lt"/>
              <a:buAutoNum type="arabicPeriod"/>
            </a:pPr>
            <a:r>
              <a:rPr lang="es-MX" sz="2000" dirty="0">
                <a:latin typeface="Times New Roman" panose="02020603050405020304" pitchFamily="18" charset="0"/>
                <a:cs typeface="Times New Roman" panose="02020603050405020304" pitchFamily="18" charset="0"/>
              </a:rPr>
              <a:t>¿Quiénes pueden aplicar</a:t>
            </a:r>
            <a:r>
              <a:rPr lang="es-MX" sz="2000" dirty="0" smtClean="0">
                <a:latin typeface="Times New Roman" panose="02020603050405020304" pitchFamily="18" charset="0"/>
                <a:cs typeface="Times New Roman" panose="02020603050405020304" pitchFamily="18" charset="0"/>
              </a:rPr>
              <a:t>?</a:t>
            </a:r>
          </a:p>
          <a:p>
            <a:pPr marL="342900" lvl="0" indent="-342900">
              <a:buFont typeface="+mj-lt"/>
              <a:buAutoNum type="arabicPeriod"/>
            </a:pPr>
            <a:r>
              <a:rPr lang="es-MX" sz="2000" dirty="0" smtClean="0">
                <a:latin typeface="Times New Roman" panose="02020603050405020304" pitchFamily="18" charset="0"/>
                <a:cs typeface="Times New Roman" panose="02020603050405020304" pitchFamily="18" charset="0"/>
              </a:rPr>
              <a:t>¿</a:t>
            </a:r>
            <a:r>
              <a:rPr lang="es-MX" sz="2000" dirty="0">
                <a:latin typeface="Times New Roman" panose="02020603050405020304" pitchFamily="18" charset="0"/>
                <a:cs typeface="Times New Roman" panose="02020603050405020304" pitchFamily="18" charset="0"/>
              </a:rPr>
              <a:t>Cuál es el proceso de aplicación?</a:t>
            </a:r>
          </a:p>
          <a:p>
            <a:pPr marL="342900" lvl="0" indent="-342900">
              <a:buFont typeface="+mj-lt"/>
              <a:buAutoNum type="arabicPeriod"/>
            </a:pPr>
            <a:r>
              <a:rPr lang="es-MX" sz="2000" dirty="0">
                <a:latin typeface="Times New Roman" panose="02020603050405020304" pitchFamily="18" charset="0"/>
                <a:cs typeface="Times New Roman" panose="02020603050405020304" pitchFamily="18" charset="0"/>
              </a:rPr>
              <a:t>¿</a:t>
            </a:r>
            <a:r>
              <a:rPr lang="es-MX" sz="2000" dirty="0" smtClean="0">
                <a:latin typeface="Times New Roman" panose="02020603050405020304" pitchFamily="18" charset="0"/>
                <a:cs typeface="Times New Roman" panose="02020603050405020304" pitchFamily="18" charset="0"/>
              </a:rPr>
              <a:t>Cuáles son los criterios de </a:t>
            </a:r>
            <a:r>
              <a:rPr lang="es-MX" sz="2000" dirty="0">
                <a:latin typeface="Times New Roman" panose="02020603050405020304" pitchFamily="18" charset="0"/>
                <a:cs typeface="Times New Roman" panose="02020603050405020304" pitchFamily="18" charset="0"/>
              </a:rPr>
              <a:t>autorización?</a:t>
            </a:r>
          </a:p>
          <a:p>
            <a:pPr marL="342900" lvl="0" indent="-342900">
              <a:buFont typeface="+mj-lt"/>
              <a:buAutoNum type="arabicPeriod"/>
            </a:pPr>
            <a:r>
              <a:rPr lang="es-MX" sz="2000" dirty="0" smtClean="0">
                <a:latin typeface="Times New Roman" panose="02020603050405020304" pitchFamily="18" charset="0"/>
                <a:cs typeface="Times New Roman" panose="02020603050405020304" pitchFamily="18" charset="0"/>
              </a:rPr>
              <a:t>¿</a:t>
            </a:r>
            <a:r>
              <a:rPr lang="es-MX" sz="2000" dirty="0">
                <a:latin typeface="Times New Roman" panose="02020603050405020304" pitchFamily="18" charset="0"/>
                <a:cs typeface="Times New Roman" panose="02020603050405020304" pitchFamily="18" charset="0"/>
              </a:rPr>
              <a:t>Cuáles son los elementos a evaluar?</a:t>
            </a:r>
          </a:p>
          <a:p>
            <a:pPr marL="342900" lvl="0" indent="-342900">
              <a:buFont typeface="+mj-lt"/>
              <a:buAutoNum type="arabicPeriod"/>
            </a:pPr>
            <a:r>
              <a:rPr lang="es-MX" sz="2000" dirty="0">
                <a:latin typeface="Times New Roman" panose="02020603050405020304" pitchFamily="18" charset="0"/>
                <a:cs typeface="Times New Roman" panose="02020603050405020304" pitchFamily="18" charset="0"/>
              </a:rPr>
              <a:t>¿Cómo se calcula el importe de estímulo fiscal?</a:t>
            </a:r>
          </a:p>
          <a:p>
            <a:pPr marL="342900" lvl="0" indent="-342900">
              <a:buFont typeface="+mj-lt"/>
              <a:buAutoNum type="arabicPeriod"/>
            </a:pPr>
            <a:r>
              <a:rPr lang="es-MX" sz="2000" dirty="0" smtClean="0">
                <a:latin typeface="Times New Roman" panose="02020603050405020304" pitchFamily="18" charset="0"/>
                <a:cs typeface="Times New Roman" panose="02020603050405020304" pitchFamily="18" charset="0"/>
              </a:rPr>
              <a:t>¿</a:t>
            </a:r>
            <a:r>
              <a:rPr lang="es-MX" sz="2000" dirty="0">
                <a:latin typeface="Times New Roman" panose="02020603050405020304" pitchFamily="18" charset="0"/>
                <a:cs typeface="Times New Roman" panose="02020603050405020304" pitchFamily="18" charset="0"/>
              </a:rPr>
              <a:t>Qué obligaciones deben de cumplir los contribuyentes</a:t>
            </a:r>
            <a:r>
              <a:rPr lang="es-MX" sz="2000" dirty="0" smtClean="0">
                <a:latin typeface="Times New Roman" panose="02020603050405020304" pitchFamily="18" charset="0"/>
                <a:cs typeface="Times New Roman" panose="02020603050405020304" pitchFamily="18" charset="0"/>
              </a:rPr>
              <a:t>?</a:t>
            </a:r>
          </a:p>
          <a:p>
            <a:pPr marL="342900" lvl="0" indent="-342900">
              <a:buFont typeface="+mj-lt"/>
              <a:buAutoNum type="arabicPeriod"/>
            </a:pPr>
            <a:r>
              <a:rPr lang="es-MX" sz="2000" dirty="0" smtClean="0">
                <a:latin typeface="Times New Roman" panose="02020603050405020304" pitchFamily="18" charset="0"/>
                <a:cs typeface="Times New Roman" panose="02020603050405020304" pitchFamily="18" charset="0"/>
              </a:rPr>
              <a:t>¿</a:t>
            </a:r>
            <a:r>
              <a:rPr lang="es-MX" sz="2000" dirty="0">
                <a:latin typeface="Times New Roman" panose="02020603050405020304" pitchFamily="18" charset="0"/>
                <a:cs typeface="Times New Roman" panose="02020603050405020304" pitchFamily="18" charset="0"/>
              </a:rPr>
              <a:t>Cuáles son las causales de revocación?</a:t>
            </a:r>
          </a:p>
          <a:p>
            <a:pPr marL="342900" lvl="0" indent="-342900">
              <a:buFont typeface="+mj-lt"/>
              <a:buAutoNum type="arabicPeriod"/>
            </a:pPr>
            <a:r>
              <a:rPr lang="es-MX" sz="2000" dirty="0">
                <a:latin typeface="Times New Roman" panose="02020603050405020304" pitchFamily="18" charset="0"/>
                <a:cs typeface="Times New Roman" panose="02020603050405020304" pitchFamily="18" charset="0"/>
              </a:rPr>
              <a:t>R</a:t>
            </a:r>
            <a:r>
              <a:rPr lang="es-MX" sz="2000" dirty="0" smtClean="0">
                <a:latin typeface="Times New Roman" panose="02020603050405020304" pitchFamily="18" charset="0"/>
                <a:cs typeface="Times New Roman" panose="02020603050405020304" pitchFamily="18" charset="0"/>
              </a:rPr>
              <a:t>esultados</a:t>
            </a:r>
            <a:endParaRPr lang="es-MX"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2335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046062"/>
            <a:ext cx="9144000" cy="538818"/>
          </a:xfrm>
          <a:solidFill>
            <a:schemeClr val="accent5">
              <a:lumMod val="50000"/>
            </a:schemeClr>
          </a:solidFill>
        </p:spPr>
        <p:txBody>
          <a:bodyPr>
            <a:noAutofit/>
          </a:bodyPr>
          <a:lstStyle/>
          <a:p>
            <a:r>
              <a:rPr lang="es-MX" sz="3000" b="1" dirty="0" smtClean="0">
                <a:solidFill>
                  <a:schemeClr val="bg1"/>
                </a:solidFill>
                <a:latin typeface="Times New Roman" panose="02020603050405020304" pitchFamily="18" charset="0"/>
                <a:cs typeface="Times New Roman" panose="02020603050405020304" pitchFamily="18" charset="0"/>
              </a:rPr>
              <a:t>Proceso</a:t>
            </a:r>
            <a:endParaRPr lang="es-MX" sz="30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Diagrama 2"/>
          <p:cNvGraphicFramePr/>
          <p:nvPr>
            <p:extLst>
              <p:ext uri="{D42A27DB-BD31-4B8C-83A1-F6EECF244321}">
                <p14:modId xmlns:p14="http://schemas.microsoft.com/office/powerpoint/2010/main" val="2331030276"/>
              </p:ext>
            </p:extLst>
          </p:nvPr>
        </p:nvGraphicFramePr>
        <p:xfrm>
          <a:off x="114300" y="1699590"/>
          <a:ext cx="8915400" cy="5367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Heptágono 11"/>
          <p:cNvSpPr/>
          <p:nvPr/>
        </p:nvSpPr>
        <p:spPr>
          <a:xfrm>
            <a:off x="3587227" y="1808920"/>
            <a:ext cx="433018" cy="443396"/>
          </a:xfrm>
          <a:prstGeom prst="heptagon">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dirty="0" smtClean="0">
                <a:latin typeface="Times New Roman" panose="02020603050405020304" pitchFamily="18" charset="0"/>
                <a:cs typeface="Times New Roman" panose="02020603050405020304" pitchFamily="18" charset="0"/>
              </a:rPr>
              <a:t>3</a:t>
            </a:r>
            <a:endParaRPr lang="es-MX" dirty="0">
              <a:latin typeface="Times New Roman" panose="02020603050405020304" pitchFamily="18" charset="0"/>
              <a:cs typeface="Times New Roman" panose="02020603050405020304" pitchFamily="18" charset="0"/>
            </a:endParaRPr>
          </a:p>
        </p:txBody>
      </p:sp>
      <p:sp>
        <p:nvSpPr>
          <p:cNvPr id="13" name="Heptágono 12"/>
          <p:cNvSpPr/>
          <p:nvPr/>
        </p:nvSpPr>
        <p:spPr>
          <a:xfrm>
            <a:off x="8118050" y="1808920"/>
            <a:ext cx="433018" cy="443396"/>
          </a:xfrm>
          <a:prstGeom prst="heptagon">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dirty="0" smtClean="0">
                <a:latin typeface="Times New Roman" panose="02020603050405020304" pitchFamily="18" charset="0"/>
                <a:cs typeface="Times New Roman" panose="02020603050405020304" pitchFamily="18" charset="0"/>
              </a:rPr>
              <a:t>6</a:t>
            </a:r>
            <a:endParaRPr lang="es-MX" dirty="0">
              <a:latin typeface="Times New Roman" panose="02020603050405020304" pitchFamily="18" charset="0"/>
              <a:cs typeface="Times New Roman" panose="02020603050405020304" pitchFamily="18" charset="0"/>
            </a:endParaRPr>
          </a:p>
        </p:txBody>
      </p:sp>
      <p:sp>
        <p:nvSpPr>
          <p:cNvPr id="14" name="Heptágono 13"/>
          <p:cNvSpPr/>
          <p:nvPr/>
        </p:nvSpPr>
        <p:spPr>
          <a:xfrm>
            <a:off x="6607777" y="1808920"/>
            <a:ext cx="433018" cy="443396"/>
          </a:xfrm>
          <a:prstGeom prst="heptagon">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dirty="0" smtClean="0">
                <a:latin typeface="Times New Roman" panose="02020603050405020304" pitchFamily="18" charset="0"/>
                <a:cs typeface="Times New Roman" panose="02020603050405020304" pitchFamily="18" charset="0"/>
              </a:rPr>
              <a:t>5</a:t>
            </a:r>
            <a:endParaRPr lang="es-MX" dirty="0">
              <a:latin typeface="Times New Roman" panose="02020603050405020304" pitchFamily="18" charset="0"/>
              <a:cs typeface="Times New Roman" panose="02020603050405020304" pitchFamily="18" charset="0"/>
            </a:endParaRPr>
          </a:p>
        </p:txBody>
      </p:sp>
      <p:sp>
        <p:nvSpPr>
          <p:cNvPr id="15" name="Heptágono 14"/>
          <p:cNvSpPr/>
          <p:nvPr/>
        </p:nvSpPr>
        <p:spPr>
          <a:xfrm>
            <a:off x="5097502" y="1808920"/>
            <a:ext cx="433018" cy="443396"/>
          </a:xfrm>
          <a:prstGeom prst="heptagon">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dirty="0" smtClean="0">
                <a:latin typeface="Times New Roman" panose="02020603050405020304" pitchFamily="18" charset="0"/>
                <a:cs typeface="Times New Roman" panose="02020603050405020304" pitchFamily="18" charset="0"/>
              </a:rPr>
              <a:t>4</a:t>
            </a:r>
            <a:endParaRPr lang="es-MX" dirty="0">
              <a:latin typeface="Times New Roman" panose="02020603050405020304" pitchFamily="18" charset="0"/>
              <a:cs typeface="Times New Roman" panose="02020603050405020304" pitchFamily="18" charset="0"/>
            </a:endParaRPr>
          </a:p>
        </p:txBody>
      </p:sp>
      <p:sp>
        <p:nvSpPr>
          <p:cNvPr id="16" name="Heptágono 15"/>
          <p:cNvSpPr/>
          <p:nvPr/>
        </p:nvSpPr>
        <p:spPr>
          <a:xfrm>
            <a:off x="566677" y="1808920"/>
            <a:ext cx="433018" cy="443396"/>
          </a:xfrm>
          <a:prstGeom prst="heptagon">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dirty="0" smtClean="0">
                <a:latin typeface="Times New Roman" panose="02020603050405020304" pitchFamily="18" charset="0"/>
                <a:cs typeface="Times New Roman" panose="02020603050405020304" pitchFamily="18" charset="0"/>
              </a:rPr>
              <a:t>1</a:t>
            </a:r>
            <a:endParaRPr lang="es-MX" dirty="0">
              <a:latin typeface="Times New Roman" panose="02020603050405020304" pitchFamily="18" charset="0"/>
              <a:cs typeface="Times New Roman" panose="02020603050405020304" pitchFamily="18" charset="0"/>
            </a:endParaRPr>
          </a:p>
        </p:txBody>
      </p:sp>
      <p:sp>
        <p:nvSpPr>
          <p:cNvPr id="17" name="Heptágono 16"/>
          <p:cNvSpPr/>
          <p:nvPr/>
        </p:nvSpPr>
        <p:spPr>
          <a:xfrm>
            <a:off x="2076952" y="1808920"/>
            <a:ext cx="433018" cy="443396"/>
          </a:xfrm>
          <a:prstGeom prst="heptagon">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dirty="0" smtClean="0">
                <a:latin typeface="Times New Roman" panose="02020603050405020304" pitchFamily="18" charset="0"/>
                <a:cs typeface="Times New Roman" panose="02020603050405020304" pitchFamily="18" charset="0"/>
              </a:rPr>
              <a:t>2</a:t>
            </a:r>
            <a:endParaRPr lang="es-MX"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5792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1507" y="2673626"/>
            <a:ext cx="8280000" cy="2045519"/>
          </a:xfrm>
          <a:solidFill>
            <a:schemeClr val="accent5">
              <a:lumMod val="50000"/>
            </a:schemeClr>
          </a:solidFill>
        </p:spPr>
        <p:txBody>
          <a:bodyPr>
            <a:noAutofit/>
          </a:bodyPr>
          <a:lstStyle/>
          <a:p>
            <a:r>
              <a:rPr lang="es-MX" b="1" dirty="0" smtClean="0">
                <a:solidFill>
                  <a:schemeClr val="bg1"/>
                </a:solidFill>
                <a:latin typeface="Times New Roman" panose="02020603050405020304" pitchFamily="18" charset="0"/>
                <a:cs typeface="Times New Roman" panose="02020603050405020304" pitchFamily="18" charset="0"/>
              </a:rPr>
              <a:t>5. ¿CUÁLES SON LO CRITERIOS DE AUTORIZACIÓN?</a:t>
            </a:r>
            <a:endParaRPr lang="es-MX"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6027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046062"/>
            <a:ext cx="9144000" cy="538818"/>
          </a:xfrm>
          <a:solidFill>
            <a:schemeClr val="accent5">
              <a:lumMod val="50000"/>
            </a:schemeClr>
          </a:solidFill>
        </p:spPr>
        <p:txBody>
          <a:bodyPr>
            <a:noAutofit/>
          </a:bodyPr>
          <a:lstStyle/>
          <a:p>
            <a:r>
              <a:rPr lang="es-MX" sz="3000" b="1" dirty="0" smtClean="0">
                <a:solidFill>
                  <a:schemeClr val="bg1"/>
                </a:solidFill>
                <a:latin typeface="Times New Roman" panose="02020603050405020304" pitchFamily="18" charset="0"/>
                <a:cs typeface="Times New Roman" panose="02020603050405020304" pitchFamily="18" charset="0"/>
              </a:rPr>
              <a:t>Criterios de autorización</a:t>
            </a:r>
            <a:endParaRPr lang="es-MX" sz="3000" b="1" dirty="0">
              <a:solidFill>
                <a:schemeClr val="bg1"/>
              </a:solidFill>
              <a:latin typeface="Times New Roman" panose="02020603050405020304" pitchFamily="18" charset="0"/>
              <a:cs typeface="Times New Roman" panose="02020603050405020304" pitchFamily="18" charset="0"/>
            </a:endParaRPr>
          </a:p>
        </p:txBody>
      </p:sp>
      <p:grpSp>
        <p:nvGrpSpPr>
          <p:cNvPr id="62" name="Group 2">
            <a:extLst>
              <a:ext uri="{FF2B5EF4-FFF2-40B4-BE49-F238E27FC236}">
                <a16:creationId xmlns:a16="http://schemas.microsoft.com/office/drawing/2014/main" id="{E3F80CE1-72A5-4326-9F89-D19101AD3FDC}"/>
              </a:ext>
            </a:extLst>
          </p:cNvPr>
          <p:cNvGrpSpPr/>
          <p:nvPr/>
        </p:nvGrpSpPr>
        <p:grpSpPr>
          <a:xfrm>
            <a:off x="2424089" y="1986317"/>
            <a:ext cx="4295823" cy="4114800"/>
            <a:chOff x="2424089" y="1986317"/>
            <a:chExt cx="4295823" cy="4114800"/>
          </a:xfrm>
        </p:grpSpPr>
        <p:sp>
          <p:nvSpPr>
            <p:cNvPr id="63" name="Shape">
              <a:extLst>
                <a:ext uri="{FF2B5EF4-FFF2-40B4-BE49-F238E27FC236}">
                  <a16:creationId xmlns:a16="http://schemas.microsoft.com/office/drawing/2014/main" id="{DE2A4EA8-D386-6A47-ADEA-5F1532CB9C1D}"/>
                </a:ext>
              </a:extLst>
            </p:cNvPr>
            <p:cNvSpPr/>
            <p:nvPr/>
          </p:nvSpPr>
          <p:spPr>
            <a:xfrm>
              <a:off x="2424089" y="1986317"/>
              <a:ext cx="4295823" cy="4114800"/>
            </a:xfrm>
            <a:custGeom>
              <a:avLst/>
              <a:gdLst/>
              <a:ahLst/>
              <a:cxnLst>
                <a:cxn ang="0">
                  <a:pos x="wd2" y="hd2"/>
                </a:cxn>
                <a:cxn ang="5400000">
                  <a:pos x="wd2" y="hd2"/>
                </a:cxn>
                <a:cxn ang="10800000">
                  <a:pos x="wd2" y="hd2"/>
                </a:cxn>
                <a:cxn ang="16200000">
                  <a:pos x="wd2" y="hd2"/>
                </a:cxn>
              </a:cxnLst>
              <a:rect l="0" t="0" r="r" b="b"/>
              <a:pathLst>
                <a:path w="20875" h="21169" extrusionOk="0">
                  <a:moveTo>
                    <a:pt x="19033" y="9718"/>
                  </a:moveTo>
                  <a:cubicBezTo>
                    <a:pt x="18305" y="9470"/>
                    <a:pt x="17548" y="9574"/>
                    <a:pt x="16931" y="9940"/>
                  </a:cubicBezTo>
                  <a:cubicBezTo>
                    <a:pt x="16881" y="9969"/>
                    <a:pt x="16832" y="10000"/>
                    <a:pt x="16785" y="10034"/>
                  </a:cubicBezTo>
                  <a:cubicBezTo>
                    <a:pt x="16759" y="10052"/>
                    <a:pt x="16732" y="10070"/>
                    <a:pt x="16707" y="10090"/>
                  </a:cubicBezTo>
                  <a:cubicBezTo>
                    <a:pt x="16656" y="10127"/>
                    <a:pt x="16605" y="10163"/>
                    <a:pt x="16549" y="10194"/>
                  </a:cubicBezTo>
                  <a:cubicBezTo>
                    <a:pt x="15946" y="10523"/>
                    <a:pt x="15225" y="10607"/>
                    <a:pt x="14528" y="10370"/>
                  </a:cubicBezTo>
                  <a:cubicBezTo>
                    <a:pt x="13834" y="10134"/>
                    <a:pt x="13299" y="9622"/>
                    <a:pt x="12990" y="8986"/>
                  </a:cubicBezTo>
                  <a:cubicBezTo>
                    <a:pt x="12979" y="8936"/>
                    <a:pt x="12965" y="8888"/>
                    <a:pt x="12950" y="8839"/>
                  </a:cubicBezTo>
                  <a:cubicBezTo>
                    <a:pt x="12819" y="8413"/>
                    <a:pt x="12782" y="7955"/>
                    <a:pt x="12911" y="7529"/>
                  </a:cubicBezTo>
                  <a:cubicBezTo>
                    <a:pt x="12999" y="7237"/>
                    <a:pt x="13135" y="6955"/>
                    <a:pt x="13321" y="6696"/>
                  </a:cubicBezTo>
                  <a:cubicBezTo>
                    <a:pt x="13764" y="6078"/>
                    <a:pt x="14402" y="5710"/>
                    <a:pt x="15074" y="5614"/>
                  </a:cubicBezTo>
                  <a:cubicBezTo>
                    <a:pt x="15135" y="5605"/>
                    <a:pt x="15196" y="5605"/>
                    <a:pt x="15259" y="5605"/>
                  </a:cubicBezTo>
                  <a:cubicBezTo>
                    <a:pt x="15290" y="5605"/>
                    <a:pt x="15322" y="5605"/>
                    <a:pt x="15353" y="5604"/>
                  </a:cubicBezTo>
                  <a:cubicBezTo>
                    <a:pt x="15409" y="5602"/>
                    <a:pt x="15466" y="5596"/>
                    <a:pt x="15522" y="5591"/>
                  </a:cubicBezTo>
                  <a:cubicBezTo>
                    <a:pt x="16267" y="5512"/>
                    <a:pt x="16978" y="5100"/>
                    <a:pt x="17441" y="4387"/>
                  </a:cubicBezTo>
                  <a:cubicBezTo>
                    <a:pt x="18205" y="3211"/>
                    <a:pt x="17991" y="1567"/>
                    <a:pt x="16956" y="652"/>
                  </a:cubicBezTo>
                  <a:cubicBezTo>
                    <a:pt x="15789" y="-379"/>
                    <a:pt x="14058" y="-160"/>
                    <a:pt x="13148" y="1109"/>
                  </a:cubicBezTo>
                  <a:cubicBezTo>
                    <a:pt x="12685" y="1754"/>
                    <a:pt x="12527" y="2542"/>
                    <a:pt x="12649" y="3282"/>
                  </a:cubicBezTo>
                  <a:cubicBezTo>
                    <a:pt x="12660" y="3342"/>
                    <a:pt x="12670" y="3401"/>
                    <a:pt x="12683" y="3458"/>
                  </a:cubicBezTo>
                  <a:cubicBezTo>
                    <a:pt x="12690" y="3491"/>
                    <a:pt x="12699" y="3521"/>
                    <a:pt x="12707" y="3554"/>
                  </a:cubicBezTo>
                  <a:cubicBezTo>
                    <a:pt x="12724" y="3617"/>
                    <a:pt x="12739" y="3679"/>
                    <a:pt x="12748" y="3744"/>
                  </a:cubicBezTo>
                  <a:cubicBezTo>
                    <a:pt x="12841" y="4456"/>
                    <a:pt x="12676" y="5205"/>
                    <a:pt x="12234" y="5823"/>
                  </a:cubicBezTo>
                  <a:cubicBezTo>
                    <a:pt x="11786" y="6446"/>
                    <a:pt x="11139" y="6814"/>
                    <a:pt x="10459" y="6906"/>
                  </a:cubicBezTo>
                  <a:cubicBezTo>
                    <a:pt x="10438" y="6906"/>
                    <a:pt x="10420" y="6904"/>
                    <a:pt x="10401" y="6904"/>
                  </a:cubicBezTo>
                  <a:cubicBezTo>
                    <a:pt x="10365" y="6904"/>
                    <a:pt x="10331" y="6910"/>
                    <a:pt x="10296" y="6911"/>
                  </a:cubicBezTo>
                  <a:cubicBezTo>
                    <a:pt x="9603" y="6836"/>
                    <a:pt x="8942" y="6478"/>
                    <a:pt x="8478" y="5851"/>
                  </a:cubicBezTo>
                  <a:cubicBezTo>
                    <a:pt x="8027" y="5241"/>
                    <a:pt x="7854" y="4495"/>
                    <a:pt x="7937" y="3784"/>
                  </a:cubicBezTo>
                  <a:cubicBezTo>
                    <a:pt x="7944" y="3719"/>
                    <a:pt x="7959" y="3654"/>
                    <a:pt x="7976" y="3591"/>
                  </a:cubicBezTo>
                  <a:cubicBezTo>
                    <a:pt x="7985" y="3559"/>
                    <a:pt x="7991" y="3529"/>
                    <a:pt x="7998" y="3496"/>
                  </a:cubicBezTo>
                  <a:cubicBezTo>
                    <a:pt x="8010" y="3437"/>
                    <a:pt x="8020" y="3378"/>
                    <a:pt x="8030" y="3318"/>
                  </a:cubicBezTo>
                  <a:cubicBezTo>
                    <a:pt x="8147" y="2535"/>
                    <a:pt x="7954" y="1701"/>
                    <a:pt x="7419" y="1046"/>
                  </a:cubicBezTo>
                  <a:cubicBezTo>
                    <a:pt x="6539" y="-36"/>
                    <a:pt x="4983" y="-237"/>
                    <a:pt x="3883" y="591"/>
                  </a:cubicBezTo>
                  <a:cubicBezTo>
                    <a:pt x="2643" y="1524"/>
                    <a:pt x="2402" y="3352"/>
                    <a:pt x="3328" y="4606"/>
                  </a:cubicBezTo>
                  <a:cubicBezTo>
                    <a:pt x="3800" y="5244"/>
                    <a:pt x="4480" y="5607"/>
                    <a:pt x="5186" y="5672"/>
                  </a:cubicBezTo>
                  <a:cubicBezTo>
                    <a:pt x="5242" y="5677"/>
                    <a:pt x="5300" y="5681"/>
                    <a:pt x="5356" y="5683"/>
                  </a:cubicBezTo>
                  <a:cubicBezTo>
                    <a:pt x="5387" y="5683"/>
                    <a:pt x="5419" y="5683"/>
                    <a:pt x="5449" y="5683"/>
                  </a:cubicBezTo>
                  <a:cubicBezTo>
                    <a:pt x="5510" y="5681"/>
                    <a:pt x="5573" y="5681"/>
                    <a:pt x="5634" y="5690"/>
                  </a:cubicBezTo>
                  <a:cubicBezTo>
                    <a:pt x="6308" y="5776"/>
                    <a:pt x="6949" y="6135"/>
                    <a:pt x="7401" y="6744"/>
                  </a:cubicBezTo>
                  <a:cubicBezTo>
                    <a:pt x="7840" y="7339"/>
                    <a:pt x="8013" y="8061"/>
                    <a:pt x="7945" y="8756"/>
                  </a:cubicBezTo>
                  <a:cubicBezTo>
                    <a:pt x="7930" y="8801"/>
                    <a:pt x="7913" y="8846"/>
                    <a:pt x="7900" y="8893"/>
                  </a:cubicBezTo>
                  <a:cubicBezTo>
                    <a:pt x="7901" y="8884"/>
                    <a:pt x="7903" y="8875"/>
                    <a:pt x="7906" y="8866"/>
                  </a:cubicBezTo>
                  <a:cubicBezTo>
                    <a:pt x="7609" y="9549"/>
                    <a:pt x="7056" y="10104"/>
                    <a:pt x="6330" y="10357"/>
                  </a:cubicBezTo>
                  <a:cubicBezTo>
                    <a:pt x="5634" y="10600"/>
                    <a:pt x="4911" y="10519"/>
                    <a:pt x="4306" y="10196"/>
                  </a:cubicBezTo>
                  <a:cubicBezTo>
                    <a:pt x="4251" y="10167"/>
                    <a:pt x="4199" y="10129"/>
                    <a:pt x="4149" y="10093"/>
                  </a:cubicBezTo>
                  <a:cubicBezTo>
                    <a:pt x="4124" y="10075"/>
                    <a:pt x="4099" y="10055"/>
                    <a:pt x="4071" y="10039"/>
                  </a:cubicBezTo>
                  <a:cubicBezTo>
                    <a:pt x="4024" y="10007"/>
                    <a:pt x="3975" y="9976"/>
                    <a:pt x="3925" y="9948"/>
                  </a:cubicBezTo>
                  <a:cubicBezTo>
                    <a:pt x="3304" y="9585"/>
                    <a:pt x="2548" y="9486"/>
                    <a:pt x="1821" y="9739"/>
                  </a:cubicBezTo>
                  <a:cubicBezTo>
                    <a:pt x="393" y="10237"/>
                    <a:pt x="-366" y="11899"/>
                    <a:pt x="175" y="13402"/>
                  </a:cubicBezTo>
                  <a:cubicBezTo>
                    <a:pt x="656" y="14737"/>
                    <a:pt x="2054" y="15486"/>
                    <a:pt x="3354" y="15104"/>
                  </a:cubicBezTo>
                  <a:cubicBezTo>
                    <a:pt x="4141" y="14872"/>
                    <a:pt x="4740" y="14293"/>
                    <a:pt x="5054" y="13575"/>
                  </a:cubicBezTo>
                  <a:cubicBezTo>
                    <a:pt x="5078" y="13521"/>
                    <a:pt x="5100" y="13465"/>
                    <a:pt x="5120" y="13410"/>
                  </a:cubicBezTo>
                  <a:cubicBezTo>
                    <a:pt x="5132" y="13379"/>
                    <a:pt x="5142" y="13348"/>
                    <a:pt x="5152" y="13316"/>
                  </a:cubicBezTo>
                  <a:cubicBezTo>
                    <a:pt x="5173" y="13253"/>
                    <a:pt x="5193" y="13192"/>
                    <a:pt x="5222" y="13135"/>
                  </a:cubicBezTo>
                  <a:cubicBezTo>
                    <a:pt x="5527" y="12493"/>
                    <a:pt x="6064" y="11976"/>
                    <a:pt x="6759" y="11733"/>
                  </a:cubicBezTo>
                  <a:cubicBezTo>
                    <a:pt x="7341" y="11530"/>
                    <a:pt x="7942" y="11556"/>
                    <a:pt x="8477" y="11759"/>
                  </a:cubicBezTo>
                  <a:cubicBezTo>
                    <a:pt x="8648" y="11823"/>
                    <a:pt x="8806" y="11924"/>
                    <a:pt x="8957" y="12032"/>
                  </a:cubicBezTo>
                  <a:cubicBezTo>
                    <a:pt x="8960" y="12033"/>
                    <a:pt x="8964" y="12037"/>
                    <a:pt x="8967" y="12039"/>
                  </a:cubicBezTo>
                  <a:cubicBezTo>
                    <a:pt x="9468" y="12542"/>
                    <a:pt x="9785" y="13246"/>
                    <a:pt x="9795" y="14035"/>
                  </a:cubicBezTo>
                  <a:cubicBezTo>
                    <a:pt x="9805" y="14809"/>
                    <a:pt x="9515" y="15515"/>
                    <a:pt x="9042" y="16029"/>
                  </a:cubicBezTo>
                  <a:cubicBezTo>
                    <a:pt x="8999" y="16076"/>
                    <a:pt x="8950" y="16117"/>
                    <a:pt x="8903" y="16157"/>
                  </a:cubicBezTo>
                  <a:cubicBezTo>
                    <a:pt x="8879" y="16176"/>
                    <a:pt x="8853" y="16198"/>
                    <a:pt x="8830" y="16218"/>
                  </a:cubicBezTo>
                  <a:cubicBezTo>
                    <a:pt x="8785" y="16257"/>
                    <a:pt x="8745" y="16297"/>
                    <a:pt x="8702" y="16338"/>
                  </a:cubicBezTo>
                  <a:cubicBezTo>
                    <a:pt x="8161" y="16886"/>
                    <a:pt x="7839" y="17673"/>
                    <a:pt x="7888" y="18537"/>
                  </a:cubicBezTo>
                  <a:cubicBezTo>
                    <a:pt x="7969" y="19962"/>
                    <a:pt x="9093" y="21120"/>
                    <a:pt x="10440" y="21167"/>
                  </a:cubicBezTo>
                  <a:cubicBezTo>
                    <a:pt x="11960" y="21221"/>
                    <a:pt x="13197" y="19920"/>
                    <a:pt x="13179" y="18329"/>
                  </a:cubicBezTo>
                  <a:cubicBezTo>
                    <a:pt x="13169" y="17518"/>
                    <a:pt x="12834" y="16792"/>
                    <a:pt x="12310" y="16289"/>
                  </a:cubicBezTo>
                  <a:cubicBezTo>
                    <a:pt x="12268" y="16250"/>
                    <a:pt x="12225" y="16210"/>
                    <a:pt x="12181" y="16173"/>
                  </a:cubicBezTo>
                  <a:cubicBezTo>
                    <a:pt x="12157" y="16153"/>
                    <a:pt x="12132" y="16133"/>
                    <a:pt x="12106" y="16113"/>
                  </a:cubicBezTo>
                  <a:cubicBezTo>
                    <a:pt x="12057" y="16074"/>
                    <a:pt x="12006" y="16034"/>
                    <a:pt x="11962" y="15989"/>
                  </a:cubicBezTo>
                  <a:cubicBezTo>
                    <a:pt x="11477" y="15488"/>
                    <a:pt x="11170" y="14791"/>
                    <a:pt x="11161" y="14017"/>
                  </a:cubicBezTo>
                  <a:cubicBezTo>
                    <a:pt x="11158" y="13697"/>
                    <a:pt x="11205" y="13390"/>
                    <a:pt x="11295" y="13102"/>
                  </a:cubicBezTo>
                  <a:cubicBezTo>
                    <a:pt x="11453" y="12601"/>
                    <a:pt x="11774" y="12183"/>
                    <a:pt x="12154" y="11841"/>
                  </a:cubicBezTo>
                  <a:cubicBezTo>
                    <a:pt x="12278" y="11730"/>
                    <a:pt x="12391" y="11606"/>
                    <a:pt x="12495" y="11473"/>
                  </a:cubicBezTo>
                  <a:cubicBezTo>
                    <a:pt x="12352" y="11662"/>
                    <a:pt x="12191" y="11830"/>
                    <a:pt x="12011" y="11974"/>
                  </a:cubicBezTo>
                  <a:cubicBezTo>
                    <a:pt x="12631" y="11608"/>
                    <a:pt x="13386" y="11503"/>
                    <a:pt x="14115" y="11751"/>
                  </a:cubicBezTo>
                  <a:cubicBezTo>
                    <a:pt x="14813" y="11989"/>
                    <a:pt x="15351" y="12502"/>
                    <a:pt x="15661" y="13142"/>
                  </a:cubicBezTo>
                  <a:cubicBezTo>
                    <a:pt x="15690" y="13201"/>
                    <a:pt x="15711" y="13262"/>
                    <a:pt x="15731" y="13323"/>
                  </a:cubicBezTo>
                  <a:cubicBezTo>
                    <a:pt x="15741" y="13354"/>
                    <a:pt x="15751" y="13384"/>
                    <a:pt x="15763" y="13415"/>
                  </a:cubicBezTo>
                  <a:cubicBezTo>
                    <a:pt x="15784" y="13471"/>
                    <a:pt x="15807" y="13526"/>
                    <a:pt x="15831" y="13580"/>
                  </a:cubicBezTo>
                  <a:cubicBezTo>
                    <a:pt x="16148" y="14297"/>
                    <a:pt x="16752" y="14872"/>
                    <a:pt x="17542" y="15098"/>
                  </a:cubicBezTo>
                  <a:cubicBezTo>
                    <a:pt x="18843" y="15470"/>
                    <a:pt x="20238" y="14712"/>
                    <a:pt x="20710" y="13374"/>
                  </a:cubicBezTo>
                  <a:cubicBezTo>
                    <a:pt x="21234" y="11861"/>
                    <a:pt x="20465" y="10205"/>
                    <a:pt x="19033" y="9718"/>
                  </a:cubicBezTo>
                  <a:close/>
                  <a:moveTo>
                    <a:pt x="7845" y="9114"/>
                  </a:moveTo>
                  <a:cubicBezTo>
                    <a:pt x="7856" y="9062"/>
                    <a:pt x="7867" y="9010"/>
                    <a:pt x="7881" y="8958"/>
                  </a:cubicBezTo>
                  <a:cubicBezTo>
                    <a:pt x="7867" y="9008"/>
                    <a:pt x="7856" y="9060"/>
                    <a:pt x="7845" y="9114"/>
                  </a:cubicBezTo>
                  <a:close/>
                  <a:moveTo>
                    <a:pt x="7811" y="9326"/>
                  </a:moveTo>
                  <a:cubicBezTo>
                    <a:pt x="7815" y="9297"/>
                    <a:pt x="7818" y="9270"/>
                    <a:pt x="7823" y="9242"/>
                  </a:cubicBezTo>
                  <a:cubicBezTo>
                    <a:pt x="7818" y="9270"/>
                    <a:pt x="7815" y="9299"/>
                    <a:pt x="7811" y="9326"/>
                  </a:cubicBezTo>
                  <a:close/>
                  <a:moveTo>
                    <a:pt x="12602" y="11306"/>
                  </a:moveTo>
                  <a:cubicBezTo>
                    <a:pt x="12573" y="11353"/>
                    <a:pt x="12541" y="11397"/>
                    <a:pt x="12508" y="11441"/>
                  </a:cubicBezTo>
                  <a:cubicBezTo>
                    <a:pt x="12542" y="11397"/>
                    <a:pt x="12573" y="11353"/>
                    <a:pt x="12602" y="11306"/>
                  </a:cubicBezTo>
                  <a:close/>
                </a:path>
              </a:pathLst>
            </a:custGeom>
            <a:solidFill>
              <a:schemeClr val="bg1">
                <a:lumMod val="85000"/>
              </a:schemeClr>
            </a:solidFill>
            <a:ln w="12700">
              <a:miter lim="400000"/>
            </a:ln>
            <a:effectLst>
              <a:innerShdw blurRad="63500" dist="50800" dir="2700000">
                <a:prstClr val="black">
                  <a:alpha val="15000"/>
                </a:prstClr>
              </a:innerShdw>
            </a:effectLst>
          </p:spPr>
          <p:txBody>
            <a:bodyPr lIns="28575" tIns="28575" rIns="28575" bIns="28575" anchor="ctr"/>
            <a:lstStyle/>
            <a:p>
              <a:pPr>
                <a:defRPr sz="3000">
                  <a:solidFill>
                    <a:srgbClr val="FFFFFF"/>
                  </a:solidFill>
                </a:defRPr>
              </a:pPr>
              <a:endParaRPr sz="2250">
                <a:latin typeface="Times New Roman" panose="02020603050405020304" pitchFamily="18" charset="0"/>
                <a:cs typeface="Times New Roman" panose="02020603050405020304" pitchFamily="18" charset="0"/>
              </a:endParaRPr>
            </a:p>
          </p:txBody>
        </p:sp>
        <p:sp>
          <p:nvSpPr>
            <p:cNvPr id="64" name="Circle">
              <a:extLst>
                <a:ext uri="{FF2B5EF4-FFF2-40B4-BE49-F238E27FC236}">
                  <a16:creationId xmlns:a16="http://schemas.microsoft.com/office/drawing/2014/main" id="{C2EE4834-26C9-8046-9CE0-33D962A1C743}"/>
                </a:ext>
              </a:extLst>
            </p:cNvPr>
            <p:cNvSpPr/>
            <p:nvPr/>
          </p:nvSpPr>
          <p:spPr>
            <a:xfrm>
              <a:off x="4095133" y="3393917"/>
              <a:ext cx="949851" cy="949847"/>
            </a:xfrm>
            <a:prstGeom prst="ellipse">
              <a:avLst/>
            </a:prstGeom>
            <a:solidFill>
              <a:schemeClr val="bg1">
                <a:lumMod val="50000"/>
              </a:schemeClr>
            </a:solidFill>
            <a:ln w="12700">
              <a:miter lim="400000"/>
            </a:ln>
            <a:effectLst>
              <a:innerShdw dist="38100" dir="2700000">
                <a:prstClr val="black">
                  <a:alpha val="15000"/>
                </a:prstClr>
              </a:innerShdw>
            </a:effectLst>
          </p:spPr>
          <p:txBody>
            <a:bodyPr lIns="28575" tIns="28575" rIns="28575" bIns="28575" anchor="ctr"/>
            <a:lstStyle/>
            <a:p>
              <a:pPr>
                <a:defRPr sz="3000">
                  <a:solidFill>
                    <a:srgbClr val="FFFFFF"/>
                  </a:solidFill>
                </a:defRPr>
              </a:pPr>
              <a:endParaRPr sz="2250">
                <a:latin typeface="Times New Roman" panose="02020603050405020304" pitchFamily="18" charset="0"/>
                <a:cs typeface="Times New Roman" panose="02020603050405020304" pitchFamily="18" charset="0"/>
              </a:endParaRPr>
            </a:p>
          </p:txBody>
        </p:sp>
        <p:sp>
          <p:nvSpPr>
            <p:cNvPr id="65" name="Circle">
              <a:extLst>
                <a:ext uri="{FF2B5EF4-FFF2-40B4-BE49-F238E27FC236}">
                  <a16:creationId xmlns:a16="http://schemas.microsoft.com/office/drawing/2014/main" id="{AD439E72-C26A-7E48-98FF-C0C165B2637E}"/>
                </a:ext>
              </a:extLst>
            </p:cNvPr>
            <p:cNvSpPr/>
            <p:nvPr/>
          </p:nvSpPr>
          <p:spPr>
            <a:xfrm>
              <a:off x="3062220" y="2063428"/>
              <a:ext cx="949851" cy="949847"/>
            </a:xfrm>
            <a:prstGeom prst="ellipse">
              <a:avLst/>
            </a:prstGeom>
            <a:solidFill>
              <a:schemeClr val="accent5"/>
            </a:solidFill>
            <a:ln w="12700">
              <a:miter lim="400000"/>
            </a:ln>
            <a:effectLst>
              <a:innerShdw dist="38100" dir="2700000">
                <a:prstClr val="black">
                  <a:alpha val="15000"/>
                </a:prstClr>
              </a:innerShdw>
            </a:effectLst>
          </p:spPr>
          <p:txBody>
            <a:bodyPr lIns="28575" tIns="28575" rIns="28575" bIns="28575" anchor="ctr"/>
            <a:lstStyle/>
            <a:p>
              <a:endParaRPr sz="2250">
                <a:solidFill>
                  <a:srgbClr val="FFFFFF"/>
                </a:solidFill>
                <a:latin typeface="Times New Roman" panose="02020603050405020304" pitchFamily="18" charset="0"/>
                <a:cs typeface="Times New Roman" panose="02020603050405020304" pitchFamily="18" charset="0"/>
              </a:endParaRPr>
            </a:p>
          </p:txBody>
        </p:sp>
        <p:sp>
          <p:nvSpPr>
            <p:cNvPr id="66" name="Circle">
              <a:extLst>
                <a:ext uri="{FF2B5EF4-FFF2-40B4-BE49-F238E27FC236}">
                  <a16:creationId xmlns:a16="http://schemas.microsoft.com/office/drawing/2014/main" id="{96E9F1A0-86E6-DE4B-A181-E5203D730A58}"/>
                </a:ext>
              </a:extLst>
            </p:cNvPr>
            <p:cNvSpPr/>
            <p:nvPr/>
          </p:nvSpPr>
          <p:spPr>
            <a:xfrm>
              <a:off x="5078073" y="2056158"/>
              <a:ext cx="949851" cy="949847"/>
            </a:xfrm>
            <a:prstGeom prst="ellipse">
              <a:avLst/>
            </a:prstGeom>
            <a:solidFill>
              <a:schemeClr val="accent4"/>
            </a:solidFill>
            <a:ln w="12700">
              <a:miter lim="400000"/>
            </a:ln>
            <a:effectLst>
              <a:innerShdw dist="38100" dir="2700000">
                <a:prstClr val="black">
                  <a:alpha val="15000"/>
                </a:prstClr>
              </a:innerShdw>
            </a:effectLst>
          </p:spPr>
          <p:txBody>
            <a:bodyPr lIns="28575" tIns="28575" rIns="28575" bIns="28575" anchor="ctr"/>
            <a:lstStyle/>
            <a:p>
              <a:endParaRPr sz="2250">
                <a:solidFill>
                  <a:srgbClr val="FFFFFF"/>
                </a:solidFill>
                <a:latin typeface="Times New Roman" panose="02020603050405020304" pitchFamily="18" charset="0"/>
                <a:cs typeface="Times New Roman" panose="02020603050405020304" pitchFamily="18" charset="0"/>
              </a:endParaRPr>
            </a:p>
          </p:txBody>
        </p:sp>
        <p:sp>
          <p:nvSpPr>
            <p:cNvPr id="67" name="Circle">
              <a:extLst>
                <a:ext uri="{FF2B5EF4-FFF2-40B4-BE49-F238E27FC236}">
                  <a16:creationId xmlns:a16="http://schemas.microsoft.com/office/drawing/2014/main" id="{3E0A5755-9F2D-0246-9451-EC2D4A18183E}"/>
                </a:ext>
              </a:extLst>
            </p:cNvPr>
            <p:cNvSpPr/>
            <p:nvPr/>
          </p:nvSpPr>
          <p:spPr>
            <a:xfrm>
              <a:off x="5701013" y="3906372"/>
              <a:ext cx="949847" cy="949847"/>
            </a:xfrm>
            <a:prstGeom prst="ellipse">
              <a:avLst/>
            </a:prstGeom>
            <a:solidFill>
              <a:schemeClr val="accent2"/>
            </a:solidFill>
            <a:ln w="12700">
              <a:miter lim="400000"/>
            </a:ln>
            <a:effectLst>
              <a:innerShdw dist="38100" dir="2700000">
                <a:prstClr val="black">
                  <a:alpha val="15000"/>
                </a:prstClr>
              </a:innerShdw>
            </a:effectLst>
          </p:spPr>
          <p:txBody>
            <a:bodyPr lIns="28575" tIns="28575" rIns="28575" bIns="28575" anchor="ctr"/>
            <a:lstStyle/>
            <a:p>
              <a:endParaRPr sz="2250">
                <a:solidFill>
                  <a:srgbClr val="FFFFFF"/>
                </a:solidFill>
                <a:latin typeface="Times New Roman" panose="02020603050405020304" pitchFamily="18" charset="0"/>
                <a:cs typeface="Times New Roman" panose="02020603050405020304" pitchFamily="18" charset="0"/>
              </a:endParaRPr>
            </a:p>
          </p:txBody>
        </p:sp>
        <p:sp>
          <p:nvSpPr>
            <p:cNvPr id="68" name="Circle">
              <a:extLst>
                <a:ext uri="{FF2B5EF4-FFF2-40B4-BE49-F238E27FC236}">
                  <a16:creationId xmlns:a16="http://schemas.microsoft.com/office/drawing/2014/main" id="{820CEF5B-F766-A949-840D-7C099B1496E4}"/>
                </a:ext>
              </a:extLst>
            </p:cNvPr>
            <p:cNvSpPr/>
            <p:nvPr/>
          </p:nvSpPr>
          <p:spPr>
            <a:xfrm>
              <a:off x="4118085" y="5076306"/>
              <a:ext cx="949851" cy="949847"/>
            </a:xfrm>
            <a:prstGeom prst="ellipse">
              <a:avLst/>
            </a:prstGeom>
            <a:solidFill>
              <a:schemeClr val="accent1"/>
            </a:solidFill>
            <a:ln w="12700">
              <a:miter lim="400000"/>
            </a:ln>
            <a:effectLst>
              <a:innerShdw dist="38100" dir="2700000">
                <a:prstClr val="black">
                  <a:alpha val="15000"/>
                </a:prstClr>
              </a:innerShdw>
            </a:effectLst>
          </p:spPr>
          <p:txBody>
            <a:bodyPr lIns="28575" tIns="28575" rIns="28575" bIns="28575" anchor="ctr"/>
            <a:lstStyle/>
            <a:p>
              <a:pPr>
                <a:defRPr sz="3000">
                  <a:solidFill>
                    <a:srgbClr val="FFFFFF"/>
                  </a:solidFill>
                </a:defRPr>
              </a:pPr>
              <a:endParaRPr sz="2250">
                <a:latin typeface="Times New Roman" panose="02020603050405020304" pitchFamily="18" charset="0"/>
                <a:cs typeface="Times New Roman" panose="02020603050405020304" pitchFamily="18" charset="0"/>
              </a:endParaRPr>
            </a:p>
          </p:txBody>
        </p:sp>
        <p:sp>
          <p:nvSpPr>
            <p:cNvPr id="69" name="Circle">
              <a:extLst>
                <a:ext uri="{FF2B5EF4-FFF2-40B4-BE49-F238E27FC236}">
                  <a16:creationId xmlns:a16="http://schemas.microsoft.com/office/drawing/2014/main" id="{D39932E7-7083-974D-BFDD-B2446EFCB164}"/>
                </a:ext>
              </a:extLst>
            </p:cNvPr>
            <p:cNvSpPr/>
            <p:nvPr/>
          </p:nvSpPr>
          <p:spPr>
            <a:xfrm>
              <a:off x="2489253" y="3921424"/>
              <a:ext cx="949851" cy="949847"/>
            </a:xfrm>
            <a:prstGeom prst="ellipse">
              <a:avLst/>
            </a:prstGeom>
            <a:solidFill>
              <a:schemeClr val="accent3"/>
            </a:solidFill>
            <a:ln w="12700">
              <a:miter lim="400000"/>
            </a:ln>
            <a:effectLst>
              <a:innerShdw dist="38100" dir="2700000">
                <a:prstClr val="black">
                  <a:alpha val="15000"/>
                </a:prstClr>
              </a:innerShdw>
            </a:effectLst>
          </p:spPr>
          <p:txBody>
            <a:bodyPr lIns="28575" tIns="28575" rIns="28575" bIns="28575" anchor="ctr"/>
            <a:lstStyle/>
            <a:p>
              <a:pPr>
                <a:defRPr sz="3000">
                  <a:solidFill>
                    <a:srgbClr val="FFFFFF"/>
                  </a:solidFill>
                </a:defRPr>
              </a:pPr>
              <a:endParaRPr sz="2250">
                <a:latin typeface="Times New Roman" panose="02020603050405020304" pitchFamily="18" charset="0"/>
                <a:cs typeface="Times New Roman" panose="02020603050405020304" pitchFamily="18" charset="0"/>
              </a:endParaRPr>
            </a:p>
          </p:txBody>
        </p:sp>
      </p:grpSp>
      <p:grpSp>
        <p:nvGrpSpPr>
          <p:cNvPr id="76" name="Group 44">
            <a:extLst>
              <a:ext uri="{FF2B5EF4-FFF2-40B4-BE49-F238E27FC236}">
                <a16:creationId xmlns:a16="http://schemas.microsoft.com/office/drawing/2014/main" id="{A34FB716-4043-4490-80DA-C4EF5AC2A893}"/>
              </a:ext>
            </a:extLst>
          </p:cNvPr>
          <p:cNvGrpSpPr/>
          <p:nvPr/>
        </p:nvGrpSpPr>
        <p:grpSpPr>
          <a:xfrm>
            <a:off x="7175965" y="1759407"/>
            <a:ext cx="1645921" cy="1102255"/>
            <a:chOff x="8688287" y="1713176"/>
            <a:chExt cx="2194561" cy="1469673"/>
          </a:xfrm>
        </p:grpSpPr>
        <p:sp>
          <p:nvSpPr>
            <p:cNvPr id="77" name="Rectangle 45">
              <a:extLst>
                <a:ext uri="{FF2B5EF4-FFF2-40B4-BE49-F238E27FC236}">
                  <a16:creationId xmlns:a16="http://schemas.microsoft.com/office/drawing/2014/main" id="{AD538664-8525-4949-8C32-3411BACC2AB8}"/>
                </a:ext>
              </a:extLst>
            </p:cNvPr>
            <p:cNvSpPr/>
            <p:nvPr/>
          </p:nvSpPr>
          <p:spPr>
            <a:xfrm>
              <a:off x="8688288" y="2156928"/>
              <a:ext cx="2194560" cy="1025921"/>
            </a:xfrm>
            <a:prstGeom prst="rect">
              <a:avLst/>
            </a:prstGeom>
          </p:spPr>
          <p:txBody>
            <a:bodyPr wrap="square" lIns="0" rIns="0">
              <a:spAutoFit/>
            </a:bodyPr>
            <a:lstStyle/>
            <a:p>
              <a:pPr algn="just">
                <a:spcBef>
                  <a:spcPts val="900"/>
                </a:spcBef>
              </a:pPr>
              <a:r>
                <a:rPr lang="en-US" sz="1100" noProof="1" smtClean="0">
                  <a:latin typeface="Times New Roman" panose="02020603050405020304" pitchFamily="18" charset="0"/>
                  <a:cs typeface="Times New Roman" panose="02020603050405020304" pitchFamily="18" charset="0"/>
                </a:rPr>
                <a:t>Se considerará el resultado del dictamen de procedencia técnica emitido por el CONACyT.</a:t>
              </a:r>
              <a:endParaRPr lang="en-US" sz="1100" noProof="1">
                <a:latin typeface="Times New Roman" panose="02020603050405020304" pitchFamily="18" charset="0"/>
                <a:cs typeface="Times New Roman" panose="02020603050405020304" pitchFamily="18" charset="0"/>
              </a:endParaRPr>
            </a:p>
          </p:txBody>
        </p:sp>
        <p:sp>
          <p:nvSpPr>
            <p:cNvPr id="78" name="Rectangle 47">
              <a:extLst>
                <a:ext uri="{FF2B5EF4-FFF2-40B4-BE49-F238E27FC236}">
                  <a16:creationId xmlns:a16="http://schemas.microsoft.com/office/drawing/2014/main" id="{F03B5749-5865-4389-B99B-94270F47912C}"/>
                </a:ext>
              </a:extLst>
            </p:cNvPr>
            <p:cNvSpPr/>
            <p:nvPr/>
          </p:nvSpPr>
          <p:spPr>
            <a:xfrm>
              <a:off x="8688287" y="1713176"/>
              <a:ext cx="1687044" cy="492443"/>
            </a:xfrm>
            <a:prstGeom prst="rect">
              <a:avLst/>
            </a:prstGeom>
          </p:spPr>
          <p:txBody>
            <a:bodyPr wrap="none" lIns="0" rIns="0" anchor="b">
              <a:spAutoFit/>
            </a:bodyPr>
            <a:lstStyle/>
            <a:p>
              <a:r>
                <a:rPr lang="en-US" b="1" cap="all" noProof="1" smtClean="0">
                  <a:solidFill>
                    <a:schemeClr val="accent4"/>
                  </a:solidFill>
                  <a:latin typeface="Times New Roman" panose="02020603050405020304" pitchFamily="18" charset="0"/>
                  <a:cs typeface="Times New Roman" panose="02020603050405020304" pitchFamily="18" charset="0"/>
                </a:rPr>
                <a:t>dictamen</a:t>
              </a:r>
              <a:endParaRPr lang="en-US" b="1" cap="all" dirty="0">
                <a:solidFill>
                  <a:schemeClr val="accent4"/>
                </a:solidFill>
                <a:latin typeface="Times New Roman" panose="02020603050405020304" pitchFamily="18" charset="0"/>
                <a:cs typeface="Times New Roman" panose="02020603050405020304" pitchFamily="18" charset="0"/>
              </a:endParaRPr>
            </a:p>
          </p:txBody>
        </p:sp>
      </p:grpSp>
      <p:grpSp>
        <p:nvGrpSpPr>
          <p:cNvPr id="79" name="Group 48">
            <a:extLst>
              <a:ext uri="{FF2B5EF4-FFF2-40B4-BE49-F238E27FC236}">
                <a16:creationId xmlns:a16="http://schemas.microsoft.com/office/drawing/2014/main" id="{8A8947CD-A90D-4D59-A708-6FC318384F1E}"/>
              </a:ext>
            </a:extLst>
          </p:cNvPr>
          <p:cNvGrpSpPr/>
          <p:nvPr/>
        </p:nvGrpSpPr>
        <p:grpSpPr>
          <a:xfrm>
            <a:off x="322114" y="2533644"/>
            <a:ext cx="1645920" cy="1606907"/>
            <a:chOff x="1309153" y="3299472"/>
            <a:chExt cx="2194560" cy="2142542"/>
          </a:xfrm>
        </p:grpSpPr>
        <p:sp>
          <p:nvSpPr>
            <p:cNvPr id="80" name="Rectangle 49">
              <a:extLst>
                <a:ext uri="{FF2B5EF4-FFF2-40B4-BE49-F238E27FC236}">
                  <a16:creationId xmlns:a16="http://schemas.microsoft.com/office/drawing/2014/main" id="{A7DCDA9B-0392-4A77-A14B-29DB17331E76}"/>
                </a:ext>
              </a:extLst>
            </p:cNvPr>
            <p:cNvSpPr/>
            <p:nvPr/>
          </p:nvSpPr>
          <p:spPr>
            <a:xfrm>
              <a:off x="1309153" y="3738984"/>
              <a:ext cx="2194560" cy="1703030"/>
            </a:xfrm>
            <a:prstGeom prst="rect">
              <a:avLst/>
            </a:prstGeom>
          </p:spPr>
          <p:txBody>
            <a:bodyPr wrap="square" lIns="0" rIns="0">
              <a:spAutoFit/>
            </a:bodyPr>
            <a:lstStyle/>
            <a:p>
              <a:pPr algn="just">
                <a:spcBef>
                  <a:spcPts val="900"/>
                </a:spcBef>
              </a:pPr>
              <a:r>
                <a:rPr lang="en-US" sz="1100" noProof="1" smtClean="0">
                  <a:latin typeface="Times New Roman" panose="02020603050405020304" pitchFamily="18" charset="0"/>
                  <a:cs typeface="Times New Roman" panose="02020603050405020304" pitchFamily="18" charset="0"/>
                </a:rPr>
                <a:t>Opinión positiva del cumplimiento de obligaciones fiscales, de conormidad con lo dispuesto en el artículo 32-D del Código Fiscal de la Federación (CFF).</a:t>
              </a:r>
              <a:endParaRPr lang="en-US" sz="1100" noProof="1">
                <a:latin typeface="Times New Roman" panose="02020603050405020304" pitchFamily="18" charset="0"/>
                <a:cs typeface="Times New Roman" panose="02020603050405020304" pitchFamily="18" charset="0"/>
              </a:endParaRPr>
            </a:p>
          </p:txBody>
        </p:sp>
        <p:sp>
          <p:nvSpPr>
            <p:cNvPr id="81" name="Rectangle 50">
              <a:extLst>
                <a:ext uri="{FF2B5EF4-FFF2-40B4-BE49-F238E27FC236}">
                  <a16:creationId xmlns:a16="http://schemas.microsoft.com/office/drawing/2014/main" id="{AFEA4DEC-B895-48A2-AC12-359F96BA8B32}"/>
                </a:ext>
              </a:extLst>
            </p:cNvPr>
            <p:cNvSpPr/>
            <p:nvPr/>
          </p:nvSpPr>
          <p:spPr>
            <a:xfrm>
              <a:off x="2871061" y="3299472"/>
              <a:ext cx="632652" cy="492443"/>
            </a:xfrm>
            <a:prstGeom prst="rect">
              <a:avLst/>
            </a:prstGeom>
          </p:spPr>
          <p:txBody>
            <a:bodyPr wrap="none" lIns="0" rIns="0" anchor="b">
              <a:spAutoFit/>
            </a:bodyPr>
            <a:lstStyle/>
            <a:p>
              <a:pPr algn="r"/>
              <a:r>
                <a:rPr lang="en-US" b="1" cap="all" dirty="0" smtClean="0">
                  <a:solidFill>
                    <a:schemeClr val="accent5"/>
                  </a:solidFill>
                  <a:latin typeface="Times New Roman" panose="02020603050405020304" pitchFamily="18" charset="0"/>
                  <a:cs typeface="Times New Roman" panose="02020603050405020304" pitchFamily="18" charset="0"/>
                </a:rPr>
                <a:t>32-d</a:t>
              </a:r>
              <a:endParaRPr lang="en-US" b="1" cap="all" dirty="0">
                <a:solidFill>
                  <a:schemeClr val="accent5"/>
                </a:solidFill>
                <a:latin typeface="Times New Roman" panose="02020603050405020304" pitchFamily="18" charset="0"/>
                <a:cs typeface="Times New Roman" panose="02020603050405020304" pitchFamily="18" charset="0"/>
              </a:endParaRPr>
            </a:p>
          </p:txBody>
        </p:sp>
      </p:grpSp>
      <p:grpSp>
        <p:nvGrpSpPr>
          <p:cNvPr id="82" name="Group 51">
            <a:extLst>
              <a:ext uri="{FF2B5EF4-FFF2-40B4-BE49-F238E27FC236}">
                <a16:creationId xmlns:a16="http://schemas.microsoft.com/office/drawing/2014/main" id="{64A07E56-C95B-46DB-B4C4-024004A5E5AA}"/>
              </a:ext>
            </a:extLst>
          </p:cNvPr>
          <p:cNvGrpSpPr/>
          <p:nvPr/>
        </p:nvGrpSpPr>
        <p:grpSpPr>
          <a:xfrm>
            <a:off x="7175965" y="3304703"/>
            <a:ext cx="1645921" cy="1099075"/>
            <a:chOff x="8688287" y="3299472"/>
            <a:chExt cx="2194561" cy="1465433"/>
          </a:xfrm>
        </p:grpSpPr>
        <p:sp>
          <p:nvSpPr>
            <p:cNvPr id="83" name="Rectangle 52">
              <a:extLst>
                <a:ext uri="{FF2B5EF4-FFF2-40B4-BE49-F238E27FC236}">
                  <a16:creationId xmlns:a16="http://schemas.microsoft.com/office/drawing/2014/main" id="{F3C8318E-35F6-4F03-A857-777FC602286A}"/>
                </a:ext>
              </a:extLst>
            </p:cNvPr>
            <p:cNvSpPr/>
            <p:nvPr/>
          </p:nvSpPr>
          <p:spPr>
            <a:xfrm>
              <a:off x="8688288" y="3738984"/>
              <a:ext cx="2194560" cy="1025921"/>
            </a:xfrm>
            <a:prstGeom prst="rect">
              <a:avLst/>
            </a:prstGeom>
          </p:spPr>
          <p:txBody>
            <a:bodyPr wrap="square" lIns="0" rIns="0">
              <a:spAutoFit/>
            </a:bodyPr>
            <a:lstStyle/>
            <a:p>
              <a:pPr algn="just">
                <a:spcBef>
                  <a:spcPts val="900"/>
                </a:spcBef>
              </a:pPr>
              <a:r>
                <a:rPr lang="en-US" sz="1100" noProof="1" smtClean="0">
                  <a:latin typeface="Times New Roman" panose="02020603050405020304" pitchFamily="18" charset="0"/>
                  <a:cs typeface="Times New Roman" panose="02020603050405020304" pitchFamily="18" charset="0"/>
                </a:rPr>
                <a:t>Haber realizado gastos e inversiones en Investigación y Desarrollo de Tecnología en los 3 años anteriores.</a:t>
              </a:r>
              <a:endParaRPr lang="en-US" sz="1100" noProof="1">
                <a:latin typeface="Times New Roman" panose="02020603050405020304" pitchFamily="18" charset="0"/>
                <a:cs typeface="Times New Roman" panose="02020603050405020304" pitchFamily="18" charset="0"/>
              </a:endParaRPr>
            </a:p>
          </p:txBody>
        </p:sp>
        <p:sp>
          <p:nvSpPr>
            <p:cNvPr id="84" name="Rectangle 53">
              <a:extLst>
                <a:ext uri="{FF2B5EF4-FFF2-40B4-BE49-F238E27FC236}">
                  <a16:creationId xmlns:a16="http://schemas.microsoft.com/office/drawing/2014/main" id="{3FA32603-3EE5-4564-A48B-371F45BF8B8B}"/>
                </a:ext>
              </a:extLst>
            </p:cNvPr>
            <p:cNvSpPr/>
            <p:nvPr/>
          </p:nvSpPr>
          <p:spPr>
            <a:xfrm>
              <a:off x="8688287" y="3299472"/>
              <a:ext cx="2103140" cy="492443"/>
            </a:xfrm>
            <a:prstGeom prst="rect">
              <a:avLst/>
            </a:prstGeom>
          </p:spPr>
          <p:txBody>
            <a:bodyPr wrap="none" lIns="0" rIns="0" anchor="b">
              <a:spAutoFit/>
            </a:bodyPr>
            <a:lstStyle/>
            <a:p>
              <a:r>
                <a:rPr lang="en-US" b="1" cap="all" noProof="1" smtClean="0">
                  <a:solidFill>
                    <a:schemeClr val="accent2"/>
                  </a:solidFill>
                  <a:latin typeface="Times New Roman" panose="02020603050405020304" pitchFamily="18" charset="0"/>
                  <a:cs typeface="Times New Roman" panose="02020603050405020304" pitchFamily="18" charset="0"/>
                </a:rPr>
                <a:t>inversiones</a:t>
              </a:r>
              <a:endParaRPr lang="en-US" b="1" cap="all" dirty="0">
                <a:solidFill>
                  <a:schemeClr val="accent2"/>
                </a:solidFill>
                <a:latin typeface="Times New Roman" panose="02020603050405020304" pitchFamily="18" charset="0"/>
                <a:cs typeface="Times New Roman" panose="02020603050405020304" pitchFamily="18" charset="0"/>
              </a:endParaRPr>
            </a:p>
          </p:txBody>
        </p:sp>
      </p:grpSp>
      <p:grpSp>
        <p:nvGrpSpPr>
          <p:cNvPr id="85" name="Group 54">
            <a:extLst>
              <a:ext uri="{FF2B5EF4-FFF2-40B4-BE49-F238E27FC236}">
                <a16:creationId xmlns:a16="http://schemas.microsoft.com/office/drawing/2014/main" id="{041F84B3-5C7B-4ADB-AC09-CD69E521AA28}"/>
              </a:ext>
            </a:extLst>
          </p:cNvPr>
          <p:cNvGrpSpPr/>
          <p:nvPr/>
        </p:nvGrpSpPr>
        <p:grpSpPr>
          <a:xfrm>
            <a:off x="322114" y="4692488"/>
            <a:ext cx="1645920" cy="756512"/>
            <a:chOff x="1309153" y="4881528"/>
            <a:chExt cx="2194560" cy="1008683"/>
          </a:xfrm>
        </p:grpSpPr>
        <p:sp>
          <p:nvSpPr>
            <p:cNvPr id="86" name="Rectangle 55">
              <a:extLst>
                <a:ext uri="{FF2B5EF4-FFF2-40B4-BE49-F238E27FC236}">
                  <a16:creationId xmlns:a16="http://schemas.microsoft.com/office/drawing/2014/main" id="{820E1B5C-5262-415F-A399-3133E598CFE7}"/>
                </a:ext>
              </a:extLst>
            </p:cNvPr>
            <p:cNvSpPr/>
            <p:nvPr/>
          </p:nvSpPr>
          <p:spPr>
            <a:xfrm>
              <a:off x="1309153" y="5315695"/>
              <a:ext cx="2194560" cy="574516"/>
            </a:xfrm>
            <a:prstGeom prst="rect">
              <a:avLst/>
            </a:prstGeom>
          </p:spPr>
          <p:txBody>
            <a:bodyPr wrap="square" lIns="0" rIns="0">
              <a:spAutoFit/>
            </a:bodyPr>
            <a:lstStyle/>
            <a:p>
              <a:pPr algn="just">
                <a:spcBef>
                  <a:spcPts val="900"/>
                </a:spcBef>
              </a:pPr>
              <a:r>
                <a:rPr lang="en-US" sz="1100" noProof="1" smtClean="0">
                  <a:latin typeface="Times New Roman" panose="02020603050405020304" pitchFamily="18" charset="0"/>
                  <a:cs typeface="Times New Roman" panose="02020603050405020304" pitchFamily="18" charset="0"/>
                </a:rPr>
                <a:t>Contar con mínimo 3 años operando.</a:t>
              </a:r>
              <a:endParaRPr lang="en-US" sz="1100" noProof="1">
                <a:latin typeface="Times New Roman" panose="02020603050405020304" pitchFamily="18" charset="0"/>
                <a:cs typeface="Times New Roman" panose="02020603050405020304" pitchFamily="18" charset="0"/>
              </a:endParaRPr>
            </a:p>
          </p:txBody>
        </p:sp>
        <p:sp>
          <p:nvSpPr>
            <p:cNvPr id="87" name="Rectangle 56">
              <a:extLst>
                <a:ext uri="{FF2B5EF4-FFF2-40B4-BE49-F238E27FC236}">
                  <a16:creationId xmlns:a16="http://schemas.microsoft.com/office/drawing/2014/main" id="{E9EE1BED-E95B-492D-B8AA-078BFD82AF94}"/>
                </a:ext>
              </a:extLst>
            </p:cNvPr>
            <p:cNvSpPr/>
            <p:nvPr/>
          </p:nvSpPr>
          <p:spPr>
            <a:xfrm>
              <a:off x="1400572" y="4881528"/>
              <a:ext cx="2103141" cy="492443"/>
            </a:xfrm>
            <a:prstGeom prst="rect">
              <a:avLst/>
            </a:prstGeom>
          </p:spPr>
          <p:txBody>
            <a:bodyPr wrap="none" lIns="0" rIns="0" anchor="b">
              <a:spAutoFit/>
            </a:bodyPr>
            <a:lstStyle/>
            <a:p>
              <a:pPr algn="r"/>
              <a:r>
                <a:rPr lang="es-MX" b="1" cap="all" dirty="0" smtClean="0">
                  <a:solidFill>
                    <a:schemeClr val="accent3"/>
                  </a:solidFill>
                  <a:latin typeface="Times New Roman" panose="02020603050405020304" pitchFamily="18" charset="0"/>
                  <a:cs typeface="Times New Roman" panose="02020603050405020304" pitchFamily="18" charset="0"/>
                </a:rPr>
                <a:t>antigüedad</a:t>
              </a:r>
              <a:endParaRPr lang="es-MX" b="1" cap="all" dirty="0">
                <a:solidFill>
                  <a:schemeClr val="accent3"/>
                </a:solidFill>
                <a:latin typeface="Times New Roman" panose="02020603050405020304" pitchFamily="18" charset="0"/>
                <a:cs typeface="Times New Roman" panose="02020603050405020304" pitchFamily="18" charset="0"/>
              </a:endParaRPr>
            </a:p>
          </p:txBody>
        </p:sp>
      </p:grpSp>
      <p:grpSp>
        <p:nvGrpSpPr>
          <p:cNvPr id="88" name="Group 57">
            <a:extLst>
              <a:ext uri="{FF2B5EF4-FFF2-40B4-BE49-F238E27FC236}">
                <a16:creationId xmlns:a16="http://schemas.microsoft.com/office/drawing/2014/main" id="{DEFE3606-851F-41FF-853C-CDA25A8B1927}"/>
              </a:ext>
            </a:extLst>
          </p:cNvPr>
          <p:cNvGrpSpPr/>
          <p:nvPr/>
        </p:nvGrpSpPr>
        <p:grpSpPr>
          <a:xfrm>
            <a:off x="7175965" y="4842809"/>
            <a:ext cx="1645921" cy="1433621"/>
            <a:chOff x="8688287" y="4881528"/>
            <a:chExt cx="2194561" cy="1911496"/>
          </a:xfrm>
        </p:grpSpPr>
        <p:sp>
          <p:nvSpPr>
            <p:cNvPr id="89" name="Rectangle 58">
              <a:extLst>
                <a:ext uri="{FF2B5EF4-FFF2-40B4-BE49-F238E27FC236}">
                  <a16:creationId xmlns:a16="http://schemas.microsoft.com/office/drawing/2014/main" id="{4DA63872-AE6A-4DA8-8933-F3322A47EC4E}"/>
                </a:ext>
              </a:extLst>
            </p:cNvPr>
            <p:cNvSpPr/>
            <p:nvPr/>
          </p:nvSpPr>
          <p:spPr>
            <a:xfrm>
              <a:off x="8688288" y="5315695"/>
              <a:ext cx="2194560" cy="1477329"/>
            </a:xfrm>
            <a:prstGeom prst="rect">
              <a:avLst/>
            </a:prstGeom>
          </p:spPr>
          <p:txBody>
            <a:bodyPr wrap="square" lIns="0" rIns="0">
              <a:spAutoFit/>
            </a:bodyPr>
            <a:lstStyle/>
            <a:p>
              <a:pPr algn="just">
                <a:spcBef>
                  <a:spcPts val="900"/>
                </a:spcBef>
              </a:pPr>
              <a:r>
                <a:rPr lang="en-US" sz="1100" noProof="1" smtClean="0">
                  <a:latin typeface="Times New Roman" panose="02020603050405020304" pitchFamily="18" charset="0"/>
                  <a:cs typeface="Times New Roman" panose="02020603050405020304" pitchFamily="18" charset="0"/>
                </a:rPr>
                <a:t>Contar con los Comprobantes Fiscales Digitales por Internet que acrediten los gastos e inversions en Investigación y Desarrolo de Tecnología.</a:t>
              </a:r>
              <a:endParaRPr lang="en-US" sz="1100" noProof="1">
                <a:latin typeface="Times New Roman" panose="02020603050405020304" pitchFamily="18" charset="0"/>
                <a:cs typeface="Times New Roman" panose="02020603050405020304" pitchFamily="18" charset="0"/>
              </a:endParaRPr>
            </a:p>
          </p:txBody>
        </p:sp>
        <p:sp>
          <p:nvSpPr>
            <p:cNvPr id="90" name="Rectangle 59">
              <a:extLst>
                <a:ext uri="{FF2B5EF4-FFF2-40B4-BE49-F238E27FC236}">
                  <a16:creationId xmlns:a16="http://schemas.microsoft.com/office/drawing/2014/main" id="{743818BF-D924-4F69-B0D3-9B2DE093FA13}"/>
                </a:ext>
              </a:extLst>
            </p:cNvPr>
            <p:cNvSpPr/>
            <p:nvPr/>
          </p:nvSpPr>
          <p:spPr>
            <a:xfrm>
              <a:off x="8688287" y="4881528"/>
              <a:ext cx="923329" cy="492443"/>
            </a:xfrm>
            <a:prstGeom prst="rect">
              <a:avLst/>
            </a:prstGeom>
          </p:spPr>
          <p:txBody>
            <a:bodyPr wrap="none" lIns="0" rIns="0" anchor="b">
              <a:spAutoFit/>
            </a:bodyPr>
            <a:lstStyle/>
            <a:p>
              <a:r>
                <a:rPr lang="en-US" b="1" cap="all" noProof="1" smtClean="0">
                  <a:solidFill>
                    <a:schemeClr val="accent1"/>
                  </a:solidFill>
                  <a:latin typeface="Times New Roman" panose="02020603050405020304" pitchFamily="18" charset="0"/>
                  <a:cs typeface="Times New Roman" panose="02020603050405020304" pitchFamily="18" charset="0"/>
                </a:rPr>
                <a:t>cfdis</a:t>
              </a:r>
              <a:endParaRPr lang="en-US" b="1" cap="all" dirty="0">
                <a:solidFill>
                  <a:schemeClr val="accent1"/>
                </a:solidFill>
                <a:latin typeface="Times New Roman" panose="02020603050405020304" pitchFamily="18" charset="0"/>
                <a:cs typeface="Times New Roman" panose="02020603050405020304" pitchFamily="18" charset="0"/>
              </a:endParaRPr>
            </a:p>
          </p:txBody>
        </p:sp>
      </p:grpSp>
      <p:pic>
        <p:nvPicPr>
          <p:cNvPr id="92" name="Graphic 8" descr="Open folder">
            <a:extLst>
              <a:ext uri="{FF2B5EF4-FFF2-40B4-BE49-F238E27FC236}">
                <a16:creationId xmlns:a16="http://schemas.microsoft.com/office/drawing/2014/main" id="{027B5C7B-C635-4C1D-BFEA-B03B6FA856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229832" y="2207915"/>
            <a:ext cx="646331" cy="646331"/>
          </a:xfrm>
          <a:prstGeom prst="rect">
            <a:avLst/>
          </a:prstGeom>
        </p:spPr>
      </p:pic>
      <p:pic>
        <p:nvPicPr>
          <p:cNvPr id="93" name="Graphic 47" descr="Database">
            <a:extLst>
              <a:ext uri="{FF2B5EF4-FFF2-40B4-BE49-F238E27FC236}">
                <a16:creationId xmlns:a16="http://schemas.microsoft.com/office/drawing/2014/main" id="{CDD61BF2-2910-430D-B4D0-9B879C99DA6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4277656" y="5261395"/>
            <a:ext cx="584803" cy="584803"/>
          </a:xfrm>
          <a:prstGeom prst="rect">
            <a:avLst/>
          </a:prstGeom>
        </p:spPr>
      </p:pic>
      <p:pic>
        <p:nvPicPr>
          <p:cNvPr id="94" name="Graphic 52" descr="Upward trend">
            <a:extLst>
              <a:ext uri="{FF2B5EF4-FFF2-40B4-BE49-F238E27FC236}">
                <a16:creationId xmlns:a16="http://schemas.microsoft.com/office/drawing/2014/main" id="{E16F5B92-E782-43F4-9849-6F873A864CF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5876163" y="4032665"/>
            <a:ext cx="659823" cy="659823"/>
          </a:xfrm>
          <a:prstGeom prst="rect">
            <a:avLst/>
          </a:prstGeom>
        </p:spPr>
      </p:pic>
      <p:sp>
        <p:nvSpPr>
          <p:cNvPr id="95" name="Shape 2604"/>
          <p:cNvSpPr/>
          <p:nvPr/>
        </p:nvSpPr>
        <p:spPr>
          <a:xfrm>
            <a:off x="3284988" y="2296916"/>
            <a:ext cx="504313" cy="464145"/>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Times New Roman" panose="02020603050405020304" pitchFamily="18" charset="0"/>
              <a:cs typeface="Times New Roman" panose="02020603050405020304" pitchFamily="18" charset="0"/>
            </a:endParaRPr>
          </a:p>
        </p:txBody>
      </p:sp>
      <p:sp>
        <p:nvSpPr>
          <p:cNvPr id="96" name="Shape 2545"/>
          <p:cNvSpPr/>
          <p:nvPr/>
        </p:nvSpPr>
        <p:spPr>
          <a:xfrm>
            <a:off x="2687722" y="4120754"/>
            <a:ext cx="552914" cy="561265"/>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8097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046062"/>
            <a:ext cx="9144000" cy="538818"/>
          </a:xfrm>
          <a:solidFill>
            <a:schemeClr val="accent5">
              <a:lumMod val="50000"/>
            </a:schemeClr>
          </a:solidFill>
        </p:spPr>
        <p:txBody>
          <a:bodyPr>
            <a:noAutofit/>
          </a:bodyPr>
          <a:lstStyle/>
          <a:p>
            <a:r>
              <a:rPr lang="es-MX" sz="3000" b="1" dirty="0" smtClean="0">
                <a:solidFill>
                  <a:schemeClr val="bg1"/>
                </a:solidFill>
                <a:latin typeface="Times New Roman" panose="02020603050405020304" pitchFamily="18" charset="0"/>
                <a:cs typeface="Times New Roman" panose="02020603050405020304" pitchFamily="18" charset="0"/>
              </a:rPr>
              <a:t>Criterios de desempate</a:t>
            </a:r>
            <a:endParaRPr lang="es-MX" sz="3000" b="1" dirty="0">
              <a:solidFill>
                <a:schemeClr val="bg1"/>
              </a:solidFill>
              <a:latin typeface="Times New Roman" panose="02020603050405020304" pitchFamily="18" charset="0"/>
              <a:cs typeface="Times New Roman" panose="02020603050405020304" pitchFamily="18" charset="0"/>
            </a:endParaRPr>
          </a:p>
        </p:txBody>
      </p:sp>
      <p:sp>
        <p:nvSpPr>
          <p:cNvPr id="31" name="Rectangle 1"/>
          <p:cNvSpPr/>
          <p:nvPr/>
        </p:nvSpPr>
        <p:spPr>
          <a:xfrm>
            <a:off x="457208" y="2017387"/>
            <a:ext cx="1645920" cy="108048"/>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latin typeface="Times New Roman" panose="02020603050405020304" pitchFamily="18" charset="0"/>
              <a:cs typeface="Times New Roman" panose="02020603050405020304" pitchFamily="18" charset="0"/>
            </a:endParaRPr>
          </a:p>
        </p:txBody>
      </p:sp>
      <p:sp>
        <p:nvSpPr>
          <p:cNvPr id="32" name="Rectangle 2"/>
          <p:cNvSpPr/>
          <p:nvPr/>
        </p:nvSpPr>
        <p:spPr>
          <a:xfrm>
            <a:off x="2103128" y="2017387"/>
            <a:ext cx="1645920" cy="108048"/>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latin typeface="Times New Roman" panose="02020603050405020304" pitchFamily="18" charset="0"/>
              <a:cs typeface="Times New Roman" panose="02020603050405020304" pitchFamily="18" charset="0"/>
            </a:endParaRPr>
          </a:p>
        </p:txBody>
      </p:sp>
      <p:sp>
        <p:nvSpPr>
          <p:cNvPr id="33" name="Rectangle 3"/>
          <p:cNvSpPr/>
          <p:nvPr/>
        </p:nvSpPr>
        <p:spPr>
          <a:xfrm>
            <a:off x="3749048" y="2017387"/>
            <a:ext cx="1645920" cy="108048"/>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latin typeface="Times New Roman" panose="02020603050405020304" pitchFamily="18" charset="0"/>
              <a:cs typeface="Times New Roman" panose="02020603050405020304" pitchFamily="18" charset="0"/>
            </a:endParaRPr>
          </a:p>
        </p:txBody>
      </p:sp>
      <p:sp>
        <p:nvSpPr>
          <p:cNvPr id="34" name="Rectangle 4"/>
          <p:cNvSpPr/>
          <p:nvPr/>
        </p:nvSpPr>
        <p:spPr>
          <a:xfrm>
            <a:off x="5394967" y="2017387"/>
            <a:ext cx="1645920" cy="108048"/>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latin typeface="Times New Roman" panose="02020603050405020304" pitchFamily="18" charset="0"/>
              <a:cs typeface="Times New Roman" panose="02020603050405020304" pitchFamily="18" charset="0"/>
            </a:endParaRPr>
          </a:p>
        </p:txBody>
      </p:sp>
      <p:sp>
        <p:nvSpPr>
          <p:cNvPr id="35" name="Rectangle 5"/>
          <p:cNvSpPr/>
          <p:nvPr/>
        </p:nvSpPr>
        <p:spPr>
          <a:xfrm>
            <a:off x="7040887" y="2017387"/>
            <a:ext cx="1645920" cy="108048"/>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latin typeface="Times New Roman" panose="02020603050405020304" pitchFamily="18" charset="0"/>
              <a:cs typeface="Times New Roman" panose="02020603050405020304" pitchFamily="18" charset="0"/>
            </a:endParaRPr>
          </a:p>
        </p:txBody>
      </p:sp>
      <p:sp>
        <p:nvSpPr>
          <p:cNvPr id="36" name="TextBox 6"/>
          <p:cNvSpPr txBox="1"/>
          <p:nvPr/>
        </p:nvSpPr>
        <p:spPr>
          <a:xfrm>
            <a:off x="476557" y="2134977"/>
            <a:ext cx="1627533" cy="1362967"/>
          </a:xfrm>
          <a:prstGeom prst="rect">
            <a:avLst/>
          </a:prstGeom>
          <a:noFill/>
        </p:spPr>
        <p:txBody>
          <a:bodyPr wrap="square" lIns="0" tIns="0" rIns="91420" bIns="0" rtlCol="0">
            <a:noAutofit/>
          </a:bodyPr>
          <a:lstStyle/>
          <a:p>
            <a:r>
              <a:rPr lang="es-MX" sz="3600" b="1" dirty="0" smtClean="0">
                <a:solidFill>
                  <a:schemeClr val="accent6">
                    <a:lumMod val="75000"/>
                  </a:schemeClr>
                </a:solidFill>
                <a:latin typeface="Times New Roman" panose="02020603050405020304" pitchFamily="18" charset="0"/>
                <a:cs typeface="Times New Roman" panose="02020603050405020304" pitchFamily="18" charset="0"/>
              </a:rPr>
              <a:t>01</a:t>
            </a:r>
            <a:r>
              <a:rPr lang="es-MX" sz="3600" dirty="0" smtClean="0">
                <a:solidFill>
                  <a:schemeClr val="accent6">
                    <a:lumMod val="75000"/>
                  </a:schemeClr>
                </a:solidFill>
                <a:latin typeface="Times New Roman" panose="02020603050405020304" pitchFamily="18" charset="0"/>
                <a:cs typeface="Times New Roman" panose="02020603050405020304" pitchFamily="18" charset="0"/>
              </a:rPr>
              <a:t> </a:t>
            </a:r>
          </a:p>
          <a:p>
            <a:r>
              <a:rPr lang="es-MX" sz="1200" dirty="0" smtClean="0">
                <a:solidFill>
                  <a:schemeClr val="tx1">
                    <a:lumMod val="75000"/>
                  </a:schemeClr>
                </a:solidFill>
                <a:latin typeface="Times New Roman" panose="02020603050405020304" pitchFamily="18" charset="0"/>
                <a:cs typeface="Times New Roman" panose="02020603050405020304" pitchFamily="18" charset="0"/>
              </a:rPr>
              <a:t>Continuación de Proyectos multianuales.</a:t>
            </a:r>
            <a:endParaRPr lang="es-MX" sz="1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37" name="TextBox 7"/>
          <p:cNvSpPr txBox="1"/>
          <p:nvPr/>
        </p:nvSpPr>
        <p:spPr>
          <a:xfrm>
            <a:off x="2119439" y="2134977"/>
            <a:ext cx="1630564" cy="1362967"/>
          </a:xfrm>
          <a:prstGeom prst="rect">
            <a:avLst/>
          </a:prstGeom>
          <a:noFill/>
        </p:spPr>
        <p:txBody>
          <a:bodyPr wrap="square" lIns="0" tIns="0" rIns="91420" bIns="0" rtlCol="0">
            <a:noAutofit/>
          </a:bodyPr>
          <a:lstStyle/>
          <a:p>
            <a:r>
              <a:rPr lang="es-MX" sz="3600" b="1" dirty="0" smtClean="0">
                <a:solidFill>
                  <a:schemeClr val="accent5">
                    <a:lumMod val="75000"/>
                  </a:schemeClr>
                </a:solidFill>
                <a:latin typeface="Times New Roman" panose="02020603050405020304" pitchFamily="18" charset="0"/>
                <a:cs typeface="Times New Roman" panose="02020603050405020304" pitchFamily="18" charset="0"/>
              </a:rPr>
              <a:t>02</a:t>
            </a:r>
            <a:r>
              <a:rPr lang="es-MX" sz="3600" dirty="0" smtClean="0">
                <a:solidFill>
                  <a:schemeClr val="accent5">
                    <a:lumMod val="75000"/>
                  </a:schemeClr>
                </a:solidFill>
                <a:latin typeface="Times New Roman" panose="02020603050405020304" pitchFamily="18" charset="0"/>
                <a:cs typeface="Times New Roman" panose="02020603050405020304" pitchFamily="18" charset="0"/>
              </a:rPr>
              <a:t> </a:t>
            </a:r>
          </a:p>
          <a:p>
            <a:r>
              <a:rPr lang="es-MX" sz="1200" dirty="0" smtClean="0">
                <a:solidFill>
                  <a:schemeClr val="tx1">
                    <a:lumMod val="75000"/>
                  </a:schemeClr>
                </a:solidFill>
                <a:latin typeface="Times New Roman" panose="02020603050405020304" pitchFamily="18" charset="0"/>
                <a:cs typeface="Times New Roman" panose="02020603050405020304" pitchFamily="18" charset="0"/>
              </a:rPr>
              <a:t>Contribuyentes que generen patentes.</a:t>
            </a:r>
            <a:endParaRPr lang="es-MX" sz="1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38" name="TextBox 8"/>
          <p:cNvSpPr txBox="1"/>
          <p:nvPr/>
        </p:nvSpPr>
        <p:spPr>
          <a:xfrm>
            <a:off x="3750003" y="2134977"/>
            <a:ext cx="1631694" cy="1362967"/>
          </a:xfrm>
          <a:prstGeom prst="rect">
            <a:avLst/>
          </a:prstGeom>
          <a:noFill/>
        </p:spPr>
        <p:txBody>
          <a:bodyPr wrap="square" lIns="0" tIns="0" rIns="91420" bIns="0" rtlCol="0">
            <a:noAutofit/>
          </a:bodyPr>
          <a:lstStyle/>
          <a:p>
            <a:r>
              <a:rPr lang="es-MX" sz="3600" b="1" dirty="0" smtClean="0">
                <a:solidFill>
                  <a:schemeClr val="accent5">
                    <a:lumMod val="75000"/>
                  </a:schemeClr>
                </a:solidFill>
                <a:latin typeface="Times New Roman" panose="02020603050405020304" pitchFamily="18" charset="0"/>
                <a:cs typeface="Times New Roman" panose="02020603050405020304" pitchFamily="18" charset="0"/>
              </a:rPr>
              <a:t>03</a:t>
            </a:r>
            <a:r>
              <a:rPr lang="es-MX" sz="3200" dirty="0" smtClean="0">
                <a:solidFill>
                  <a:schemeClr val="accent5">
                    <a:lumMod val="75000"/>
                  </a:schemeClr>
                </a:solidFill>
                <a:latin typeface="Times New Roman" panose="02020603050405020304" pitchFamily="18" charset="0"/>
                <a:cs typeface="Times New Roman" panose="02020603050405020304" pitchFamily="18" charset="0"/>
              </a:rPr>
              <a:t> </a:t>
            </a:r>
          </a:p>
          <a:p>
            <a:r>
              <a:rPr lang="es-MX" sz="1200" dirty="0" smtClean="0">
                <a:solidFill>
                  <a:schemeClr val="tx1">
                    <a:lumMod val="75000"/>
                  </a:schemeClr>
                </a:solidFill>
                <a:latin typeface="Times New Roman" panose="02020603050405020304" pitchFamily="18" charset="0"/>
                <a:cs typeface="Times New Roman" panose="02020603050405020304" pitchFamily="18" charset="0"/>
              </a:rPr>
              <a:t>Contribuyentes que desarrollen prototipos.</a:t>
            </a:r>
            <a:endParaRPr lang="es-MX" sz="1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39" name="TextBox 9"/>
          <p:cNvSpPr txBox="1"/>
          <p:nvPr/>
        </p:nvSpPr>
        <p:spPr>
          <a:xfrm>
            <a:off x="5406514" y="2127405"/>
            <a:ext cx="1645919" cy="1370534"/>
          </a:xfrm>
          <a:prstGeom prst="rect">
            <a:avLst/>
          </a:prstGeom>
          <a:noFill/>
        </p:spPr>
        <p:txBody>
          <a:bodyPr wrap="square" lIns="0" tIns="0" rIns="91420" bIns="0" rtlCol="0">
            <a:noAutofit/>
          </a:bodyPr>
          <a:lstStyle/>
          <a:p>
            <a:r>
              <a:rPr lang="es-MX" sz="3600" b="1" dirty="0" smtClean="0">
                <a:solidFill>
                  <a:schemeClr val="accent3">
                    <a:lumMod val="75000"/>
                  </a:schemeClr>
                </a:solidFill>
                <a:latin typeface="Times New Roman" panose="02020603050405020304" pitchFamily="18" charset="0"/>
                <a:cs typeface="Times New Roman" panose="02020603050405020304" pitchFamily="18" charset="0"/>
              </a:rPr>
              <a:t>04</a:t>
            </a:r>
            <a:r>
              <a:rPr lang="es-MX" sz="3600" dirty="0" smtClean="0">
                <a:solidFill>
                  <a:schemeClr val="accent3">
                    <a:lumMod val="75000"/>
                  </a:schemeClr>
                </a:solidFill>
                <a:latin typeface="Times New Roman" panose="02020603050405020304" pitchFamily="18" charset="0"/>
                <a:cs typeface="Times New Roman" panose="02020603050405020304" pitchFamily="18" charset="0"/>
              </a:rPr>
              <a:t> </a:t>
            </a:r>
          </a:p>
          <a:p>
            <a:r>
              <a:rPr lang="es-MX" sz="1200" dirty="0" smtClean="0">
                <a:solidFill>
                  <a:schemeClr val="tx1">
                    <a:lumMod val="75000"/>
                  </a:schemeClr>
                </a:solidFill>
                <a:latin typeface="Times New Roman" panose="02020603050405020304" pitchFamily="18" charset="0"/>
                <a:cs typeface="Times New Roman" panose="02020603050405020304" pitchFamily="18" charset="0"/>
              </a:rPr>
              <a:t>Proyectos en la Zona Económica Especial de Progreso Yucatán.</a:t>
            </a:r>
            <a:endParaRPr lang="es-MX" sz="14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40" name="TextBox 10"/>
          <p:cNvSpPr txBox="1"/>
          <p:nvPr/>
        </p:nvSpPr>
        <p:spPr>
          <a:xfrm>
            <a:off x="7052424" y="2134977"/>
            <a:ext cx="1743706" cy="1362967"/>
          </a:xfrm>
          <a:prstGeom prst="rect">
            <a:avLst/>
          </a:prstGeom>
          <a:noFill/>
        </p:spPr>
        <p:txBody>
          <a:bodyPr wrap="square" lIns="0" tIns="0" rIns="91420" bIns="0" rtlCol="0">
            <a:noAutofit/>
          </a:bodyPr>
          <a:lstStyle/>
          <a:p>
            <a:r>
              <a:rPr lang="es-MX" sz="3600" b="1" dirty="0" smtClean="0">
                <a:solidFill>
                  <a:schemeClr val="accent1">
                    <a:lumMod val="75000"/>
                  </a:schemeClr>
                </a:solidFill>
                <a:latin typeface="Times New Roman" panose="02020603050405020304" pitchFamily="18" charset="0"/>
                <a:cs typeface="Times New Roman" panose="02020603050405020304" pitchFamily="18" charset="0"/>
              </a:rPr>
              <a:t>05</a:t>
            </a:r>
            <a:r>
              <a:rPr lang="es-MX" sz="3600" dirty="0" smtClean="0">
                <a:solidFill>
                  <a:schemeClr val="accent1">
                    <a:lumMod val="75000"/>
                  </a:schemeClr>
                </a:solidFill>
                <a:latin typeface="Times New Roman" panose="02020603050405020304" pitchFamily="18" charset="0"/>
                <a:cs typeface="Times New Roman" panose="02020603050405020304" pitchFamily="18" charset="0"/>
              </a:rPr>
              <a:t> </a:t>
            </a:r>
          </a:p>
          <a:p>
            <a:r>
              <a:rPr lang="es-MX" sz="1200" dirty="0" smtClean="0">
                <a:solidFill>
                  <a:schemeClr val="tx1">
                    <a:lumMod val="75000"/>
                  </a:schemeClr>
                </a:solidFill>
                <a:latin typeface="Times New Roman" panose="02020603050405020304" pitchFamily="18" charset="0"/>
                <a:cs typeface="Times New Roman" panose="02020603050405020304" pitchFamily="18" charset="0"/>
              </a:rPr>
              <a:t>Contribuyentes que favorezcan la generación de empleos, nuevos tipos de empresas o creación de nuevos mercados.</a:t>
            </a:r>
            <a:endParaRPr lang="es-MX" sz="14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41" name="TextBox 11"/>
          <p:cNvSpPr txBox="1"/>
          <p:nvPr/>
        </p:nvSpPr>
        <p:spPr>
          <a:xfrm>
            <a:off x="457200" y="3807042"/>
            <a:ext cx="1645920" cy="1592422"/>
          </a:xfrm>
          <a:prstGeom prst="rect">
            <a:avLst/>
          </a:prstGeom>
          <a:noFill/>
        </p:spPr>
        <p:txBody>
          <a:bodyPr wrap="square" lIns="0" tIns="0" rIns="91420" bIns="0" rtlCol="0">
            <a:noAutofit/>
          </a:bodyPr>
          <a:lstStyle/>
          <a:p>
            <a:r>
              <a:rPr lang="es-MX" sz="3600" b="1" dirty="0" smtClean="0">
                <a:solidFill>
                  <a:schemeClr val="accent6"/>
                </a:solidFill>
                <a:latin typeface="Times New Roman" panose="02020603050405020304" pitchFamily="18" charset="0"/>
                <a:cs typeface="Times New Roman" panose="02020603050405020304" pitchFamily="18" charset="0"/>
              </a:rPr>
              <a:t>06</a:t>
            </a:r>
            <a:r>
              <a:rPr lang="es-MX" sz="3600" dirty="0" smtClean="0">
                <a:solidFill>
                  <a:schemeClr val="accent6"/>
                </a:solidFill>
                <a:latin typeface="Times New Roman" panose="02020603050405020304" pitchFamily="18" charset="0"/>
                <a:cs typeface="Times New Roman" panose="02020603050405020304" pitchFamily="18" charset="0"/>
              </a:rPr>
              <a:t> </a:t>
            </a:r>
          </a:p>
          <a:p>
            <a:r>
              <a:rPr lang="es-MX" sz="1200" dirty="0" smtClean="0">
                <a:solidFill>
                  <a:schemeClr val="tx1">
                    <a:lumMod val="75000"/>
                  </a:schemeClr>
                </a:solidFill>
                <a:latin typeface="Times New Roman" panose="02020603050405020304" pitchFamily="18" charset="0"/>
                <a:cs typeface="Times New Roman" panose="02020603050405020304" pitchFamily="18" charset="0"/>
              </a:rPr>
              <a:t>Contribuyentes que propongan proyectos orientados a la industria 4.0.</a:t>
            </a:r>
            <a:endParaRPr lang="es-MX" sz="1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42" name="TextBox 12"/>
          <p:cNvSpPr txBox="1"/>
          <p:nvPr/>
        </p:nvSpPr>
        <p:spPr>
          <a:xfrm>
            <a:off x="2103120" y="3807042"/>
            <a:ext cx="1645920" cy="1592422"/>
          </a:xfrm>
          <a:prstGeom prst="rect">
            <a:avLst/>
          </a:prstGeom>
          <a:noFill/>
        </p:spPr>
        <p:txBody>
          <a:bodyPr wrap="square" lIns="0" tIns="0" rIns="91420" bIns="0" rtlCol="0">
            <a:noAutofit/>
          </a:bodyPr>
          <a:lstStyle/>
          <a:p>
            <a:r>
              <a:rPr lang="es-MX" sz="3600" b="1" dirty="0" smtClean="0">
                <a:solidFill>
                  <a:schemeClr val="accent5"/>
                </a:solidFill>
                <a:latin typeface="Times New Roman" panose="02020603050405020304" pitchFamily="18" charset="0"/>
                <a:cs typeface="Times New Roman" panose="02020603050405020304" pitchFamily="18" charset="0"/>
              </a:rPr>
              <a:t>07</a:t>
            </a:r>
            <a:r>
              <a:rPr lang="es-MX" sz="3600" dirty="0" smtClean="0">
                <a:solidFill>
                  <a:schemeClr val="accent5"/>
                </a:solidFill>
                <a:latin typeface="Times New Roman" panose="02020603050405020304" pitchFamily="18" charset="0"/>
                <a:cs typeface="Times New Roman" panose="02020603050405020304" pitchFamily="18" charset="0"/>
              </a:rPr>
              <a:t> </a:t>
            </a:r>
          </a:p>
          <a:p>
            <a:r>
              <a:rPr lang="es-MX" sz="1200" dirty="0" smtClean="0">
                <a:solidFill>
                  <a:schemeClr val="tx1">
                    <a:lumMod val="75000"/>
                  </a:schemeClr>
                </a:solidFill>
                <a:latin typeface="Times New Roman" panose="02020603050405020304" pitchFamily="18" charset="0"/>
                <a:cs typeface="Times New Roman" panose="02020603050405020304" pitchFamily="18" charset="0"/>
              </a:rPr>
              <a:t>Contribuyente en vinculación con Instituciones de Educación superior y Centros Públicos de Investigación.</a:t>
            </a:r>
            <a:endParaRPr lang="es-MX" sz="1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43" name="TextBox 13"/>
          <p:cNvSpPr txBox="1"/>
          <p:nvPr/>
        </p:nvSpPr>
        <p:spPr>
          <a:xfrm>
            <a:off x="3749040" y="3807042"/>
            <a:ext cx="1645920" cy="1592422"/>
          </a:xfrm>
          <a:prstGeom prst="rect">
            <a:avLst/>
          </a:prstGeom>
          <a:noFill/>
        </p:spPr>
        <p:txBody>
          <a:bodyPr wrap="square" lIns="0" tIns="0" rIns="91420" bIns="0" rtlCol="0">
            <a:noAutofit/>
          </a:bodyPr>
          <a:lstStyle/>
          <a:p>
            <a:r>
              <a:rPr lang="es-MX" sz="3600" b="1" dirty="0" smtClean="0">
                <a:solidFill>
                  <a:schemeClr val="accent4"/>
                </a:solidFill>
                <a:latin typeface="Times New Roman" panose="02020603050405020304" pitchFamily="18" charset="0"/>
                <a:cs typeface="Times New Roman" panose="02020603050405020304" pitchFamily="18" charset="0"/>
              </a:rPr>
              <a:t>08</a:t>
            </a:r>
            <a:r>
              <a:rPr lang="es-MX" sz="3600" dirty="0" smtClean="0">
                <a:solidFill>
                  <a:schemeClr val="accent4"/>
                </a:solidFill>
                <a:latin typeface="Times New Roman" panose="02020603050405020304" pitchFamily="18" charset="0"/>
                <a:cs typeface="Times New Roman" panose="02020603050405020304" pitchFamily="18" charset="0"/>
              </a:rPr>
              <a:t> </a:t>
            </a:r>
          </a:p>
          <a:p>
            <a:r>
              <a:rPr lang="es-MX" sz="1200" dirty="0" smtClean="0">
                <a:solidFill>
                  <a:schemeClr val="tx1">
                    <a:lumMod val="75000"/>
                  </a:schemeClr>
                </a:solidFill>
                <a:latin typeface="Times New Roman" panose="02020603050405020304" pitchFamily="18" charset="0"/>
                <a:cs typeface="Times New Roman" panose="02020603050405020304" pitchFamily="18" charset="0"/>
              </a:rPr>
              <a:t>Contribuyentes cuyos proyectos contribuyen al incremento de productividad o bien a la generación de empleos de alta calificación  y remuneración.</a:t>
            </a:r>
            <a:endParaRPr lang="es-MX" sz="1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44" name="TextBox 14"/>
          <p:cNvSpPr txBox="1"/>
          <p:nvPr/>
        </p:nvSpPr>
        <p:spPr>
          <a:xfrm>
            <a:off x="5380744" y="3810060"/>
            <a:ext cx="1660143" cy="1592422"/>
          </a:xfrm>
          <a:prstGeom prst="rect">
            <a:avLst/>
          </a:prstGeom>
          <a:noFill/>
        </p:spPr>
        <p:txBody>
          <a:bodyPr wrap="square" lIns="0" tIns="0" rIns="91420" bIns="0" rtlCol="0">
            <a:noAutofit/>
          </a:bodyPr>
          <a:lstStyle/>
          <a:p>
            <a:r>
              <a:rPr lang="es-MX" sz="3600" b="1" dirty="0" smtClean="0">
                <a:solidFill>
                  <a:schemeClr val="accent3"/>
                </a:solidFill>
                <a:latin typeface="Times New Roman" panose="02020603050405020304" pitchFamily="18" charset="0"/>
                <a:cs typeface="Times New Roman" panose="02020603050405020304" pitchFamily="18" charset="0"/>
              </a:rPr>
              <a:t>09</a:t>
            </a:r>
            <a:r>
              <a:rPr lang="es-MX" sz="3600" dirty="0" smtClean="0">
                <a:solidFill>
                  <a:schemeClr val="accent3"/>
                </a:solidFill>
                <a:latin typeface="Times New Roman" panose="02020603050405020304" pitchFamily="18" charset="0"/>
                <a:cs typeface="Times New Roman" panose="02020603050405020304" pitchFamily="18" charset="0"/>
              </a:rPr>
              <a:t> </a:t>
            </a:r>
          </a:p>
          <a:p>
            <a:r>
              <a:rPr lang="es-MX" sz="1200" dirty="0" smtClean="0">
                <a:solidFill>
                  <a:schemeClr val="tx1">
                    <a:lumMod val="75000"/>
                  </a:schemeClr>
                </a:solidFill>
                <a:latin typeface="Times New Roman" panose="02020603050405020304" pitchFamily="18" charset="0"/>
                <a:cs typeface="Times New Roman" panose="02020603050405020304" pitchFamily="18" charset="0"/>
              </a:rPr>
              <a:t>Que forme parte de un proyecto de estrategia más amplia.  </a:t>
            </a:r>
            <a:endParaRPr lang="es-MX" sz="1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45" name="TextBox 15"/>
          <p:cNvSpPr txBox="1"/>
          <p:nvPr/>
        </p:nvSpPr>
        <p:spPr>
          <a:xfrm>
            <a:off x="7040880" y="3810060"/>
            <a:ext cx="1647510" cy="1592422"/>
          </a:xfrm>
          <a:prstGeom prst="rect">
            <a:avLst/>
          </a:prstGeom>
          <a:noFill/>
        </p:spPr>
        <p:txBody>
          <a:bodyPr wrap="square" lIns="0" tIns="0" rIns="91420" bIns="0" rtlCol="0">
            <a:noAutofit/>
          </a:bodyPr>
          <a:lstStyle/>
          <a:p>
            <a:r>
              <a:rPr lang="es-MX" sz="3600" b="1" dirty="0" smtClean="0">
                <a:solidFill>
                  <a:schemeClr val="accent1"/>
                </a:solidFill>
                <a:latin typeface="Times New Roman" panose="02020603050405020304" pitchFamily="18" charset="0"/>
                <a:cs typeface="Times New Roman" panose="02020603050405020304" pitchFamily="18" charset="0"/>
              </a:rPr>
              <a:t>10</a:t>
            </a:r>
            <a:r>
              <a:rPr lang="es-MX" sz="3600" dirty="0" smtClean="0">
                <a:solidFill>
                  <a:schemeClr val="accent1"/>
                </a:solidFill>
                <a:latin typeface="Times New Roman" panose="02020603050405020304" pitchFamily="18" charset="0"/>
                <a:cs typeface="Times New Roman" panose="02020603050405020304" pitchFamily="18" charset="0"/>
              </a:rPr>
              <a:t> </a:t>
            </a:r>
          </a:p>
          <a:p>
            <a:r>
              <a:rPr lang="es-MX" sz="1200" dirty="0" smtClean="0">
                <a:solidFill>
                  <a:schemeClr val="tx1">
                    <a:lumMod val="75000"/>
                  </a:schemeClr>
                </a:solidFill>
                <a:latin typeface="Times New Roman" panose="02020603050405020304" pitchFamily="18" charset="0"/>
                <a:cs typeface="Times New Roman" panose="02020603050405020304" pitchFamily="18" charset="0"/>
              </a:rPr>
              <a:t>Orden en el que se presentan las solicitudes.</a:t>
            </a:r>
            <a:endParaRPr lang="es-MX" sz="1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46" name="Rectangle 16"/>
          <p:cNvSpPr/>
          <p:nvPr/>
        </p:nvSpPr>
        <p:spPr>
          <a:xfrm>
            <a:off x="457208" y="3682713"/>
            <a:ext cx="1645920" cy="10804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latin typeface="Times New Roman" panose="02020603050405020304" pitchFamily="18" charset="0"/>
              <a:cs typeface="Times New Roman" panose="02020603050405020304" pitchFamily="18" charset="0"/>
            </a:endParaRPr>
          </a:p>
        </p:txBody>
      </p:sp>
      <p:sp>
        <p:nvSpPr>
          <p:cNvPr id="47" name="Rectangle 17"/>
          <p:cNvSpPr/>
          <p:nvPr/>
        </p:nvSpPr>
        <p:spPr>
          <a:xfrm>
            <a:off x="2103128" y="3682713"/>
            <a:ext cx="1645920" cy="10804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latin typeface="Times New Roman" panose="02020603050405020304" pitchFamily="18" charset="0"/>
              <a:cs typeface="Times New Roman" panose="02020603050405020304" pitchFamily="18" charset="0"/>
            </a:endParaRPr>
          </a:p>
        </p:txBody>
      </p:sp>
      <p:sp>
        <p:nvSpPr>
          <p:cNvPr id="48" name="Rectangle 18"/>
          <p:cNvSpPr/>
          <p:nvPr/>
        </p:nvSpPr>
        <p:spPr>
          <a:xfrm>
            <a:off x="3749048" y="3682713"/>
            <a:ext cx="1645920" cy="10804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latin typeface="Times New Roman" panose="02020603050405020304" pitchFamily="18" charset="0"/>
              <a:cs typeface="Times New Roman" panose="02020603050405020304" pitchFamily="18" charset="0"/>
            </a:endParaRPr>
          </a:p>
        </p:txBody>
      </p:sp>
      <p:sp>
        <p:nvSpPr>
          <p:cNvPr id="49" name="Rectangle 19"/>
          <p:cNvSpPr/>
          <p:nvPr/>
        </p:nvSpPr>
        <p:spPr>
          <a:xfrm>
            <a:off x="5394967" y="3682713"/>
            <a:ext cx="1645920" cy="108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latin typeface="Times New Roman" panose="02020603050405020304" pitchFamily="18" charset="0"/>
              <a:cs typeface="Times New Roman" panose="02020603050405020304" pitchFamily="18" charset="0"/>
            </a:endParaRPr>
          </a:p>
        </p:txBody>
      </p:sp>
      <p:sp>
        <p:nvSpPr>
          <p:cNvPr id="50" name="Rectangle 20"/>
          <p:cNvSpPr/>
          <p:nvPr/>
        </p:nvSpPr>
        <p:spPr>
          <a:xfrm>
            <a:off x="7040887" y="3682713"/>
            <a:ext cx="1645920" cy="1080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8511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1507" y="2673626"/>
            <a:ext cx="8280000" cy="2045519"/>
          </a:xfrm>
          <a:solidFill>
            <a:schemeClr val="accent5">
              <a:lumMod val="50000"/>
            </a:schemeClr>
          </a:solidFill>
        </p:spPr>
        <p:txBody>
          <a:bodyPr>
            <a:noAutofit/>
          </a:bodyPr>
          <a:lstStyle/>
          <a:p>
            <a:r>
              <a:rPr lang="es-MX" b="1" dirty="0">
                <a:solidFill>
                  <a:schemeClr val="bg1"/>
                </a:solidFill>
                <a:latin typeface="Times New Roman" panose="02020603050405020304" pitchFamily="18" charset="0"/>
                <a:cs typeface="Times New Roman" panose="02020603050405020304" pitchFamily="18" charset="0"/>
              </a:rPr>
              <a:t>6</a:t>
            </a:r>
            <a:r>
              <a:rPr lang="es-MX" b="1" dirty="0" smtClean="0">
                <a:solidFill>
                  <a:schemeClr val="bg1"/>
                </a:solidFill>
                <a:latin typeface="Times New Roman" panose="02020603050405020304" pitchFamily="18" charset="0"/>
                <a:cs typeface="Times New Roman" panose="02020603050405020304" pitchFamily="18" charset="0"/>
              </a:rPr>
              <a:t>. ¿CUÁLES SON LOS ELEMENTOS A EVALUAR?</a:t>
            </a:r>
            <a:endParaRPr lang="es-MX"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01174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046062"/>
            <a:ext cx="9144000" cy="538818"/>
          </a:xfrm>
          <a:solidFill>
            <a:schemeClr val="accent5">
              <a:lumMod val="50000"/>
            </a:schemeClr>
          </a:solidFill>
        </p:spPr>
        <p:txBody>
          <a:bodyPr>
            <a:noAutofit/>
          </a:bodyPr>
          <a:lstStyle/>
          <a:p>
            <a:r>
              <a:rPr lang="es-MX" sz="3000" b="1" dirty="0" smtClean="0">
                <a:solidFill>
                  <a:schemeClr val="bg1"/>
                </a:solidFill>
                <a:latin typeface="Times New Roman" panose="02020603050405020304" pitchFamily="18" charset="0"/>
                <a:cs typeface="Times New Roman" panose="02020603050405020304" pitchFamily="18" charset="0"/>
              </a:rPr>
              <a:t>Elementos a evaluar</a:t>
            </a:r>
            <a:endParaRPr lang="es-MX" sz="30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31" name="Marcador de contenido 7"/>
          <p:cNvGraphicFramePr>
            <a:graphicFrameLocks noGrp="1"/>
          </p:cNvGraphicFramePr>
          <p:nvPr>
            <p:ph sz="half" idx="4294967295"/>
            <p:extLst>
              <p:ext uri="{D42A27DB-BD31-4B8C-83A1-F6EECF244321}">
                <p14:modId xmlns:p14="http://schemas.microsoft.com/office/powerpoint/2010/main" val="3376275277"/>
              </p:ext>
            </p:extLst>
          </p:nvPr>
        </p:nvGraphicFramePr>
        <p:xfrm>
          <a:off x="113407" y="1702847"/>
          <a:ext cx="4150480" cy="5083060"/>
        </p:xfrm>
        <a:graphic>
          <a:graphicData uri="http://schemas.openxmlformats.org/drawingml/2006/table">
            <a:tbl>
              <a:tblPr firstRow="1" bandRow="1">
                <a:tableStyleId>{3B4B98B0-60AC-42C2-AFA5-B58CD77FA1E5}</a:tableStyleId>
              </a:tblPr>
              <a:tblGrid>
                <a:gridCol w="460478">
                  <a:extLst>
                    <a:ext uri="{9D8B030D-6E8A-4147-A177-3AD203B41FA5}">
                      <a16:colId xmlns:a16="http://schemas.microsoft.com/office/drawing/2014/main" val="2986510674"/>
                    </a:ext>
                  </a:extLst>
                </a:gridCol>
                <a:gridCol w="2500857">
                  <a:extLst>
                    <a:ext uri="{9D8B030D-6E8A-4147-A177-3AD203B41FA5}">
                      <a16:colId xmlns:a16="http://schemas.microsoft.com/office/drawing/2014/main" val="2456335788"/>
                    </a:ext>
                  </a:extLst>
                </a:gridCol>
                <a:gridCol w="1189145">
                  <a:extLst>
                    <a:ext uri="{9D8B030D-6E8A-4147-A177-3AD203B41FA5}">
                      <a16:colId xmlns:a16="http://schemas.microsoft.com/office/drawing/2014/main" val="4084184811"/>
                    </a:ext>
                  </a:extLst>
                </a:gridCol>
              </a:tblGrid>
              <a:tr h="271963">
                <a:tc>
                  <a:txBody>
                    <a:bodyPr/>
                    <a:lstStyle/>
                    <a:p>
                      <a:pPr algn="ctr"/>
                      <a:endParaRPr lang="es-MX" sz="1200" dirty="0">
                        <a:latin typeface="Times New Roman" panose="02020603050405020304" pitchFamily="18" charset="0"/>
                        <a:cs typeface="Times New Roman" panose="02020603050405020304" pitchFamily="18" charset="0"/>
                      </a:endParaRPr>
                    </a:p>
                  </a:txBody>
                  <a:tcPr anchor="ctr"/>
                </a:tc>
                <a:tc>
                  <a:txBody>
                    <a:bodyPr/>
                    <a:lstStyle/>
                    <a:p>
                      <a:pPr algn="ctr"/>
                      <a:r>
                        <a:rPr lang="es-MX" sz="1200" dirty="0" smtClean="0">
                          <a:latin typeface="Times New Roman" panose="02020603050405020304" pitchFamily="18" charset="0"/>
                          <a:cs typeface="Times New Roman" panose="02020603050405020304" pitchFamily="18" charset="0"/>
                        </a:rPr>
                        <a:t>Elemento a evaluar</a:t>
                      </a:r>
                      <a:endParaRPr lang="es-MX" sz="1200" dirty="0">
                        <a:latin typeface="Times New Roman" panose="02020603050405020304" pitchFamily="18" charset="0"/>
                        <a:cs typeface="Times New Roman" panose="02020603050405020304" pitchFamily="18" charset="0"/>
                      </a:endParaRPr>
                    </a:p>
                  </a:txBody>
                  <a:tcPr anchor="ctr"/>
                </a:tc>
                <a:tc>
                  <a:txBody>
                    <a:bodyPr/>
                    <a:lstStyle/>
                    <a:p>
                      <a:pPr algn="ctr"/>
                      <a:r>
                        <a:rPr lang="es-MX" sz="1200" dirty="0" smtClean="0">
                          <a:latin typeface="Times New Roman" panose="02020603050405020304" pitchFamily="18" charset="0"/>
                          <a:cs typeface="Times New Roman" panose="02020603050405020304" pitchFamily="18" charset="0"/>
                        </a:rPr>
                        <a:t>Ponderación</a:t>
                      </a:r>
                      <a:endParaRPr lang="es-MX"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211170265"/>
                  </a:ext>
                </a:extLst>
              </a:tr>
              <a:tr h="271963">
                <a:tc rowSpan="10">
                  <a:txBody>
                    <a:bodyPr/>
                    <a:lstStyle/>
                    <a:p>
                      <a:pPr algn="ctr"/>
                      <a:r>
                        <a:rPr lang="es-MX" sz="1200" dirty="0" smtClean="0">
                          <a:latin typeface="Times New Roman" panose="02020603050405020304" pitchFamily="18" charset="0"/>
                          <a:cs typeface="Times New Roman" panose="02020603050405020304" pitchFamily="18" charset="0"/>
                        </a:rPr>
                        <a:t>Aspectos Específicos</a:t>
                      </a:r>
                      <a:endParaRPr lang="es-MX" sz="1200" dirty="0">
                        <a:latin typeface="Times New Roman" panose="02020603050405020304" pitchFamily="18" charset="0"/>
                        <a:cs typeface="Times New Roman" panose="02020603050405020304" pitchFamily="18" charset="0"/>
                      </a:endParaRPr>
                    </a:p>
                  </a:txBody>
                  <a:tcPr vert="vert270" anchor="ctr"/>
                </a:tc>
                <a:tc>
                  <a:txBody>
                    <a:bodyPr/>
                    <a:lstStyle/>
                    <a:p>
                      <a:pPr algn="ctr"/>
                      <a:r>
                        <a:rPr lang="es-MX" sz="1200" dirty="0" smtClean="0">
                          <a:latin typeface="Times New Roman" panose="02020603050405020304" pitchFamily="18" charset="0"/>
                          <a:cs typeface="Times New Roman" panose="02020603050405020304" pitchFamily="18" charset="0"/>
                        </a:rPr>
                        <a:t>Resumen</a:t>
                      </a:r>
                      <a:endParaRPr lang="es-MX" sz="1200" dirty="0">
                        <a:latin typeface="Times New Roman" panose="02020603050405020304" pitchFamily="18" charset="0"/>
                        <a:cs typeface="Times New Roman" panose="02020603050405020304" pitchFamily="18" charset="0"/>
                      </a:endParaRPr>
                    </a:p>
                  </a:txBody>
                  <a:tcPr anchor="ctr"/>
                </a:tc>
                <a:tc>
                  <a:txBody>
                    <a:bodyPr/>
                    <a:lstStyle/>
                    <a:p>
                      <a:pPr algn="ctr"/>
                      <a:r>
                        <a:rPr lang="es-MX" sz="1200" dirty="0" smtClean="0">
                          <a:latin typeface="Times New Roman" panose="02020603050405020304" pitchFamily="18" charset="0"/>
                          <a:cs typeface="Times New Roman" panose="02020603050405020304" pitchFamily="18" charset="0"/>
                        </a:rPr>
                        <a:t>5%</a:t>
                      </a:r>
                      <a:endParaRPr lang="es-MX"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974097956"/>
                  </a:ext>
                </a:extLst>
              </a:tr>
              <a:tr h="271963">
                <a:tc vMerge="1">
                  <a:txBody>
                    <a:bodyPr/>
                    <a:lstStyle/>
                    <a:p>
                      <a:pPr algn="ctr"/>
                      <a:endParaRPr lang="es-MX" sz="1000" dirty="0"/>
                    </a:p>
                  </a:txBody>
                  <a:tcPr anchor="ctr"/>
                </a:tc>
                <a:tc>
                  <a:txBody>
                    <a:bodyPr/>
                    <a:lstStyle/>
                    <a:p>
                      <a:pPr algn="ctr"/>
                      <a:r>
                        <a:rPr lang="es-MX" sz="1200" dirty="0" smtClean="0">
                          <a:latin typeface="Times New Roman" panose="02020603050405020304" pitchFamily="18" charset="0"/>
                          <a:cs typeface="Times New Roman" panose="02020603050405020304" pitchFamily="18" charset="0"/>
                        </a:rPr>
                        <a:t>Metodología</a:t>
                      </a:r>
                      <a:endParaRPr lang="es-MX" sz="1200" dirty="0">
                        <a:latin typeface="Times New Roman" panose="02020603050405020304" pitchFamily="18" charset="0"/>
                        <a:cs typeface="Times New Roman" panose="02020603050405020304" pitchFamily="18" charset="0"/>
                      </a:endParaRPr>
                    </a:p>
                  </a:txBody>
                  <a:tcPr anchor="ctr"/>
                </a:tc>
                <a:tc>
                  <a:txBody>
                    <a:bodyPr/>
                    <a:lstStyle/>
                    <a:p>
                      <a:pPr algn="ctr"/>
                      <a:r>
                        <a:rPr lang="es-MX" sz="1200" dirty="0" smtClean="0">
                          <a:latin typeface="Times New Roman" panose="02020603050405020304" pitchFamily="18" charset="0"/>
                          <a:cs typeface="Times New Roman" panose="02020603050405020304" pitchFamily="18" charset="0"/>
                        </a:rPr>
                        <a:t>5%</a:t>
                      </a:r>
                      <a:endParaRPr lang="es-MX"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069120167"/>
                  </a:ext>
                </a:extLst>
              </a:tr>
              <a:tr h="271963">
                <a:tc vMerge="1">
                  <a:txBody>
                    <a:bodyPr/>
                    <a:lstStyle/>
                    <a:p>
                      <a:pPr algn="ctr"/>
                      <a:endParaRPr lang="es-MX" sz="1000" dirty="0"/>
                    </a:p>
                  </a:txBody>
                  <a:tcPr anchor="ctr"/>
                </a:tc>
                <a:tc>
                  <a:txBody>
                    <a:bodyPr/>
                    <a:lstStyle/>
                    <a:p>
                      <a:pPr algn="ctr"/>
                      <a:r>
                        <a:rPr lang="es-MX" sz="1200" dirty="0" smtClean="0">
                          <a:latin typeface="Times New Roman" panose="02020603050405020304" pitchFamily="18" charset="0"/>
                          <a:cs typeface="Times New Roman" panose="02020603050405020304" pitchFamily="18" charset="0"/>
                        </a:rPr>
                        <a:t>Justificación</a:t>
                      </a:r>
                      <a:endParaRPr lang="es-MX" sz="1200" dirty="0">
                        <a:latin typeface="Times New Roman" panose="02020603050405020304" pitchFamily="18" charset="0"/>
                        <a:cs typeface="Times New Roman" panose="02020603050405020304" pitchFamily="18" charset="0"/>
                      </a:endParaRPr>
                    </a:p>
                  </a:txBody>
                  <a:tcPr anchor="ctr"/>
                </a:tc>
                <a:tc>
                  <a:txBody>
                    <a:bodyPr/>
                    <a:lstStyle/>
                    <a:p>
                      <a:pPr algn="ctr"/>
                      <a:r>
                        <a:rPr lang="es-MX" sz="1200" dirty="0" smtClean="0">
                          <a:latin typeface="Times New Roman" panose="02020603050405020304" pitchFamily="18" charset="0"/>
                          <a:cs typeface="Times New Roman" panose="02020603050405020304" pitchFamily="18" charset="0"/>
                        </a:rPr>
                        <a:t>5%</a:t>
                      </a:r>
                      <a:endParaRPr lang="es-MX"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355089039"/>
                  </a:ext>
                </a:extLst>
              </a:tr>
              <a:tr h="379225">
                <a:tc vMerge="1">
                  <a:txBody>
                    <a:bodyPr/>
                    <a:lstStyle/>
                    <a:p>
                      <a:pPr algn="ctr"/>
                      <a:endParaRPr lang="es-MX" sz="1000" dirty="0"/>
                    </a:p>
                  </a:txBody>
                  <a:tcPr anchor="ctr"/>
                </a:tc>
                <a:tc>
                  <a:txBody>
                    <a:bodyPr/>
                    <a:lstStyle/>
                    <a:p>
                      <a:pPr algn="ctr"/>
                      <a:r>
                        <a:rPr lang="es-MX" sz="1200" dirty="0" smtClean="0">
                          <a:latin typeface="Times New Roman" panose="02020603050405020304" pitchFamily="18" charset="0"/>
                          <a:cs typeface="Times New Roman" panose="02020603050405020304" pitchFamily="18" charset="0"/>
                        </a:rPr>
                        <a:t>Plan para mitigar riesgos</a:t>
                      </a:r>
                      <a:endParaRPr lang="es-MX" sz="1200" dirty="0">
                        <a:latin typeface="Times New Roman" panose="02020603050405020304" pitchFamily="18" charset="0"/>
                        <a:cs typeface="Times New Roman" panose="02020603050405020304" pitchFamily="18" charset="0"/>
                      </a:endParaRPr>
                    </a:p>
                  </a:txBody>
                  <a:tcPr anchor="ctr"/>
                </a:tc>
                <a:tc>
                  <a:txBody>
                    <a:bodyPr/>
                    <a:lstStyle/>
                    <a:p>
                      <a:pPr algn="ctr"/>
                      <a:r>
                        <a:rPr lang="es-MX" sz="1200" dirty="0" smtClean="0">
                          <a:latin typeface="Times New Roman" panose="02020603050405020304" pitchFamily="18" charset="0"/>
                          <a:cs typeface="Times New Roman" panose="02020603050405020304" pitchFamily="18" charset="0"/>
                        </a:rPr>
                        <a:t>5%</a:t>
                      </a:r>
                      <a:endParaRPr lang="es-MX"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289010869"/>
                  </a:ext>
                </a:extLst>
              </a:tr>
              <a:tr h="271963">
                <a:tc vMerge="1">
                  <a:txBody>
                    <a:bodyPr/>
                    <a:lstStyle/>
                    <a:p>
                      <a:pPr algn="ctr"/>
                      <a:endParaRPr lang="es-MX" sz="1000" dirty="0"/>
                    </a:p>
                  </a:txBody>
                  <a:tcPr anchor="ctr"/>
                </a:tc>
                <a:tc>
                  <a:txBody>
                    <a:bodyPr/>
                    <a:lstStyle/>
                    <a:p>
                      <a:pPr algn="ctr"/>
                      <a:r>
                        <a:rPr lang="es-MX" sz="1200" dirty="0" smtClean="0">
                          <a:latin typeface="Times New Roman" panose="02020603050405020304" pitchFamily="18" charset="0"/>
                          <a:cs typeface="Times New Roman" panose="02020603050405020304" pitchFamily="18" charset="0"/>
                        </a:rPr>
                        <a:t>Organigrama</a:t>
                      </a:r>
                      <a:endParaRPr lang="es-MX" sz="1200" dirty="0">
                        <a:latin typeface="Times New Roman" panose="02020603050405020304" pitchFamily="18" charset="0"/>
                        <a:cs typeface="Times New Roman" panose="02020603050405020304" pitchFamily="18" charset="0"/>
                      </a:endParaRPr>
                    </a:p>
                  </a:txBody>
                  <a:tcPr anchor="ctr"/>
                </a:tc>
                <a:tc>
                  <a:txBody>
                    <a:bodyPr/>
                    <a:lstStyle/>
                    <a:p>
                      <a:pPr algn="ctr"/>
                      <a:r>
                        <a:rPr lang="es-MX" sz="1200" dirty="0" smtClean="0">
                          <a:latin typeface="Times New Roman" panose="02020603050405020304" pitchFamily="18" charset="0"/>
                          <a:cs typeface="Times New Roman" panose="02020603050405020304" pitchFamily="18" charset="0"/>
                        </a:rPr>
                        <a:t>5%</a:t>
                      </a:r>
                      <a:endParaRPr lang="es-MX"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50511876"/>
                  </a:ext>
                </a:extLst>
              </a:tr>
              <a:tr h="379225">
                <a:tc vMerge="1">
                  <a:txBody>
                    <a:bodyPr/>
                    <a:lstStyle/>
                    <a:p>
                      <a:pPr algn="ctr"/>
                      <a:endParaRPr lang="es-MX" sz="1000" dirty="0"/>
                    </a:p>
                  </a:txBody>
                  <a:tcPr anchor="ctr"/>
                </a:tc>
                <a:tc>
                  <a:txBody>
                    <a:bodyPr/>
                    <a:lstStyle/>
                    <a:p>
                      <a:pPr algn="ctr"/>
                      <a:r>
                        <a:rPr lang="es-MX" sz="1200" dirty="0" smtClean="0">
                          <a:latin typeface="Times New Roman" panose="02020603050405020304" pitchFamily="18" charset="0"/>
                          <a:cs typeface="Times New Roman" panose="02020603050405020304" pitchFamily="18" charset="0"/>
                        </a:rPr>
                        <a:t>Experiencia del Personal</a:t>
                      </a:r>
                      <a:endParaRPr lang="es-MX" sz="1200" dirty="0">
                        <a:latin typeface="Times New Roman" panose="02020603050405020304" pitchFamily="18" charset="0"/>
                        <a:cs typeface="Times New Roman" panose="02020603050405020304" pitchFamily="18" charset="0"/>
                      </a:endParaRPr>
                    </a:p>
                  </a:txBody>
                  <a:tcPr anchor="ctr"/>
                </a:tc>
                <a:tc>
                  <a:txBody>
                    <a:bodyPr/>
                    <a:lstStyle/>
                    <a:p>
                      <a:pPr algn="ctr"/>
                      <a:r>
                        <a:rPr lang="es-MX" sz="1200" dirty="0" smtClean="0">
                          <a:latin typeface="Times New Roman" panose="02020603050405020304" pitchFamily="18" charset="0"/>
                          <a:cs typeface="Times New Roman" panose="02020603050405020304" pitchFamily="18" charset="0"/>
                        </a:rPr>
                        <a:t>5%</a:t>
                      </a:r>
                      <a:endParaRPr lang="es-MX"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712703000"/>
                  </a:ext>
                </a:extLst>
              </a:tr>
              <a:tr h="379225">
                <a:tc vMerge="1">
                  <a:txBody>
                    <a:bodyPr/>
                    <a:lstStyle/>
                    <a:p>
                      <a:pPr algn="ctr"/>
                      <a:endParaRPr lang="es-MX" sz="1000" dirty="0"/>
                    </a:p>
                  </a:txBody>
                  <a:tcPr anchor="ctr"/>
                </a:tc>
                <a:tc>
                  <a:txBody>
                    <a:bodyPr/>
                    <a:lstStyle/>
                    <a:p>
                      <a:pPr algn="ctr"/>
                      <a:r>
                        <a:rPr lang="es-MX" sz="1200" dirty="0" smtClean="0">
                          <a:latin typeface="Times New Roman" panose="02020603050405020304" pitchFamily="18" charset="0"/>
                          <a:cs typeface="Times New Roman" panose="02020603050405020304" pitchFamily="18" charset="0"/>
                        </a:rPr>
                        <a:t>Plan de Explotación de resultados</a:t>
                      </a:r>
                      <a:endParaRPr lang="es-MX" sz="1200" dirty="0">
                        <a:latin typeface="Times New Roman" panose="02020603050405020304" pitchFamily="18" charset="0"/>
                        <a:cs typeface="Times New Roman" panose="02020603050405020304" pitchFamily="18" charset="0"/>
                      </a:endParaRPr>
                    </a:p>
                  </a:txBody>
                  <a:tcPr anchor="ctr"/>
                </a:tc>
                <a:tc>
                  <a:txBody>
                    <a:bodyPr/>
                    <a:lstStyle/>
                    <a:p>
                      <a:pPr algn="ctr"/>
                      <a:r>
                        <a:rPr lang="es-MX" sz="1200" dirty="0" smtClean="0">
                          <a:latin typeface="Times New Roman" panose="02020603050405020304" pitchFamily="18" charset="0"/>
                          <a:cs typeface="Times New Roman" panose="02020603050405020304" pitchFamily="18" charset="0"/>
                        </a:rPr>
                        <a:t>5%</a:t>
                      </a:r>
                      <a:endParaRPr lang="es-MX"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829107243"/>
                  </a:ext>
                </a:extLst>
              </a:tr>
              <a:tr h="271963">
                <a:tc vMerge="1">
                  <a:txBody>
                    <a:bodyPr/>
                    <a:lstStyle/>
                    <a:p>
                      <a:pPr algn="ctr"/>
                      <a:endParaRPr lang="es-MX" sz="1000" dirty="0"/>
                    </a:p>
                  </a:txBody>
                  <a:tcPr anchor="ctr"/>
                </a:tc>
                <a:tc>
                  <a:txBody>
                    <a:bodyPr/>
                    <a:lstStyle/>
                    <a:p>
                      <a:pPr algn="ctr"/>
                      <a:r>
                        <a:rPr lang="es-MX" sz="1200" dirty="0" smtClean="0">
                          <a:latin typeface="Times New Roman" panose="02020603050405020304" pitchFamily="18" charset="0"/>
                          <a:cs typeface="Times New Roman" panose="02020603050405020304" pitchFamily="18" charset="0"/>
                        </a:rPr>
                        <a:t>Efectos Esperados</a:t>
                      </a:r>
                      <a:endParaRPr lang="es-MX" sz="1200" dirty="0">
                        <a:latin typeface="Times New Roman" panose="02020603050405020304" pitchFamily="18" charset="0"/>
                        <a:cs typeface="Times New Roman" panose="02020603050405020304" pitchFamily="18" charset="0"/>
                      </a:endParaRPr>
                    </a:p>
                  </a:txBody>
                  <a:tcPr anchor="ctr"/>
                </a:tc>
                <a:tc>
                  <a:txBody>
                    <a:bodyPr/>
                    <a:lstStyle/>
                    <a:p>
                      <a:pPr algn="ctr"/>
                      <a:r>
                        <a:rPr lang="es-MX" sz="1200" dirty="0" smtClean="0">
                          <a:latin typeface="Times New Roman" panose="02020603050405020304" pitchFamily="18" charset="0"/>
                          <a:cs typeface="Times New Roman" panose="02020603050405020304" pitchFamily="18" charset="0"/>
                        </a:rPr>
                        <a:t>5%</a:t>
                      </a:r>
                      <a:endParaRPr lang="es-MX"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758683033"/>
                  </a:ext>
                </a:extLst>
              </a:tr>
              <a:tr h="379225">
                <a:tc vMerge="1">
                  <a:txBody>
                    <a:bodyPr/>
                    <a:lstStyle/>
                    <a:p>
                      <a:pPr algn="ctr"/>
                      <a:endParaRPr lang="es-MX" sz="1000" dirty="0"/>
                    </a:p>
                  </a:txBody>
                  <a:tcPr anchor="ctr"/>
                </a:tc>
                <a:tc>
                  <a:txBody>
                    <a:bodyPr/>
                    <a:lstStyle/>
                    <a:p>
                      <a:pPr algn="ctr"/>
                      <a:r>
                        <a:rPr lang="es-MX" sz="1200" dirty="0" smtClean="0">
                          <a:latin typeface="Times New Roman" panose="02020603050405020304" pitchFamily="18" charset="0"/>
                          <a:cs typeface="Times New Roman" panose="02020603050405020304" pitchFamily="18" charset="0"/>
                        </a:rPr>
                        <a:t>Productos de Investigación</a:t>
                      </a:r>
                      <a:endParaRPr lang="es-MX" sz="1200" dirty="0">
                        <a:latin typeface="Times New Roman" panose="02020603050405020304" pitchFamily="18" charset="0"/>
                        <a:cs typeface="Times New Roman" panose="02020603050405020304" pitchFamily="18" charset="0"/>
                      </a:endParaRPr>
                    </a:p>
                  </a:txBody>
                  <a:tcPr anchor="ctr"/>
                </a:tc>
                <a:tc>
                  <a:txBody>
                    <a:bodyPr/>
                    <a:lstStyle/>
                    <a:p>
                      <a:pPr algn="ctr"/>
                      <a:r>
                        <a:rPr lang="es-MX" sz="1200" dirty="0" smtClean="0">
                          <a:latin typeface="Times New Roman" panose="02020603050405020304" pitchFamily="18" charset="0"/>
                          <a:cs typeface="Times New Roman" panose="02020603050405020304" pitchFamily="18" charset="0"/>
                        </a:rPr>
                        <a:t>15%</a:t>
                      </a:r>
                      <a:endParaRPr lang="es-MX"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425767792"/>
                  </a:ext>
                </a:extLst>
              </a:tr>
              <a:tr h="271963">
                <a:tc vMerge="1">
                  <a:txBody>
                    <a:bodyPr/>
                    <a:lstStyle/>
                    <a:p>
                      <a:pPr algn="ctr"/>
                      <a:endParaRPr lang="es-MX" sz="1000" dirty="0"/>
                    </a:p>
                  </a:txBody>
                  <a:tcPr anchor="ctr"/>
                </a:tc>
                <a:tc>
                  <a:txBody>
                    <a:bodyPr/>
                    <a:lstStyle/>
                    <a:p>
                      <a:pPr algn="ctr"/>
                      <a:r>
                        <a:rPr lang="es-MX" sz="1200" dirty="0" smtClean="0">
                          <a:latin typeface="Times New Roman" panose="02020603050405020304" pitchFamily="18" charset="0"/>
                          <a:cs typeface="Times New Roman" panose="02020603050405020304" pitchFamily="18" charset="0"/>
                        </a:rPr>
                        <a:t>Información financiera</a:t>
                      </a:r>
                      <a:endParaRPr lang="es-MX" sz="1200" dirty="0">
                        <a:latin typeface="Times New Roman" panose="02020603050405020304" pitchFamily="18" charset="0"/>
                        <a:cs typeface="Times New Roman" panose="02020603050405020304" pitchFamily="18" charset="0"/>
                      </a:endParaRPr>
                    </a:p>
                  </a:txBody>
                  <a:tcPr anchor="ctr"/>
                </a:tc>
                <a:tc>
                  <a:txBody>
                    <a:bodyPr/>
                    <a:lstStyle/>
                    <a:p>
                      <a:pPr algn="ctr"/>
                      <a:r>
                        <a:rPr lang="es-MX" sz="1200" dirty="0" smtClean="0">
                          <a:latin typeface="Times New Roman" panose="02020603050405020304" pitchFamily="18" charset="0"/>
                          <a:cs typeface="Times New Roman" panose="02020603050405020304" pitchFamily="18" charset="0"/>
                        </a:rPr>
                        <a:t>10%</a:t>
                      </a:r>
                      <a:endParaRPr lang="es-MX"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958442194"/>
                  </a:ext>
                </a:extLst>
              </a:tr>
              <a:tr h="271963">
                <a:tc rowSpan="5">
                  <a:txBody>
                    <a:bodyPr/>
                    <a:lstStyle/>
                    <a:p>
                      <a:pPr algn="ctr"/>
                      <a:r>
                        <a:rPr lang="es-MX" sz="1200" b="1" dirty="0" smtClean="0">
                          <a:latin typeface="Times New Roman" panose="02020603050405020304" pitchFamily="18" charset="0"/>
                          <a:cs typeface="Times New Roman" panose="02020603050405020304" pitchFamily="18" charset="0"/>
                        </a:rPr>
                        <a:t>Consideraciones</a:t>
                      </a:r>
                      <a:r>
                        <a:rPr lang="es-MX" sz="1200" b="1" baseline="0" dirty="0" smtClean="0">
                          <a:latin typeface="Times New Roman" panose="02020603050405020304" pitchFamily="18" charset="0"/>
                          <a:cs typeface="Times New Roman" panose="02020603050405020304" pitchFamily="18" charset="0"/>
                        </a:rPr>
                        <a:t> Generales</a:t>
                      </a:r>
                      <a:endParaRPr lang="es-MX" sz="1200" b="1" dirty="0">
                        <a:latin typeface="Times New Roman" panose="02020603050405020304" pitchFamily="18" charset="0"/>
                        <a:cs typeface="Times New Roman" panose="02020603050405020304" pitchFamily="18" charset="0"/>
                      </a:endParaRPr>
                    </a:p>
                  </a:txBody>
                  <a:tcPr vert="vert270" anchor="ctr"/>
                </a:tc>
                <a:tc>
                  <a:txBody>
                    <a:bodyPr/>
                    <a:lstStyle/>
                    <a:p>
                      <a:pPr algn="ctr"/>
                      <a:r>
                        <a:rPr lang="es-MX" sz="1200" b="1" dirty="0" smtClean="0">
                          <a:latin typeface="Times New Roman" panose="02020603050405020304" pitchFamily="18" charset="0"/>
                          <a:cs typeface="Times New Roman" panose="02020603050405020304" pitchFamily="18" charset="0"/>
                        </a:rPr>
                        <a:t>Novel</a:t>
                      </a:r>
                      <a:endParaRPr lang="es-MX" sz="1200" b="1" dirty="0">
                        <a:latin typeface="Times New Roman" panose="02020603050405020304" pitchFamily="18" charset="0"/>
                        <a:cs typeface="Times New Roman" panose="02020603050405020304" pitchFamily="18" charset="0"/>
                      </a:endParaRPr>
                    </a:p>
                  </a:txBody>
                  <a:tcPr anchor="ctr"/>
                </a:tc>
                <a:tc>
                  <a:txBody>
                    <a:bodyPr/>
                    <a:lstStyle/>
                    <a:p>
                      <a:pPr algn="ctr"/>
                      <a:r>
                        <a:rPr lang="es-MX" sz="1200" dirty="0" smtClean="0">
                          <a:latin typeface="Times New Roman" panose="02020603050405020304" pitchFamily="18" charset="0"/>
                          <a:cs typeface="Times New Roman" panose="02020603050405020304" pitchFamily="18" charset="0"/>
                        </a:rPr>
                        <a:t>7%</a:t>
                      </a:r>
                      <a:endParaRPr lang="es-MX"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328473448"/>
                  </a:ext>
                </a:extLst>
              </a:tr>
              <a:tr h="271963">
                <a:tc vMerge="1">
                  <a:txBody>
                    <a:bodyPr/>
                    <a:lstStyle/>
                    <a:p>
                      <a:pPr algn="ctr"/>
                      <a:endParaRPr lang="es-MX" sz="1000" dirty="0"/>
                    </a:p>
                  </a:txBody>
                  <a:tcPr anchor="ctr"/>
                </a:tc>
                <a:tc>
                  <a:txBody>
                    <a:bodyPr/>
                    <a:lstStyle/>
                    <a:p>
                      <a:pPr algn="ctr"/>
                      <a:r>
                        <a:rPr lang="es-MX" sz="1200" b="1" dirty="0" smtClean="0">
                          <a:latin typeface="Times New Roman" panose="02020603050405020304" pitchFamily="18" charset="0"/>
                          <a:cs typeface="Times New Roman" panose="02020603050405020304" pitchFamily="18" charset="0"/>
                        </a:rPr>
                        <a:t>Sistemático</a:t>
                      </a:r>
                      <a:r>
                        <a:rPr lang="es-MX" sz="1200" b="1" baseline="0" dirty="0" smtClean="0">
                          <a:latin typeface="Times New Roman" panose="02020603050405020304" pitchFamily="18" charset="0"/>
                          <a:cs typeface="Times New Roman" panose="02020603050405020304" pitchFamily="18" charset="0"/>
                        </a:rPr>
                        <a:t> </a:t>
                      </a:r>
                      <a:endParaRPr lang="es-MX" sz="1200" b="1" dirty="0">
                        <a:latin typeface="Times New Roman" panose="02020603050405020304" pitchFamily="18" charset="0"/>
                        <a:cs typeface="Times New Roman" panose="02020603050405020304" pitchFamily="18" charset="0"/>
                      </a:endParaRPr>
                    </a:p>
                  </a:txBody>
                  <a:tcPr anchor="ctr"/>
                </a:tc>
                <a:tc>
                  <a:txBody>
                    <a:bodyPr/>
                    <a:lstStyle/>
                    <a:p>
                      <a:pPr algn="ctr"/>
                      <a:r>
                        <a:rPr lang="es-MX" sz="1200" dirty="0" smtClean="0">
                          <a:latin typeface="Times New Roman" panose="02020603050405020304" pitchFamily="18" charset="0"/>
                          <a:cs typeface="Times New Roman" panose="02020603050405020304" pitchFamily="18" charset="0"/>
                        </a:rPr>
                        <a:t>7%</a:t>
                      </a:r>
                      <a:endParaRPr lang="es-MX"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918746457"/>
                  </a:ext>
                </a:extLst>
              </a:tr>
              <a:tr h="271963">
                <a:tc vMerge="1">
                  <a:txBody>
                    <a:bodyPr/>
                    <a:lstStyle/>
                    <a:p>
                      <a:pPr algn="ctr"/>
                      <a:endParaRPr lang="es-MX" sz="1000" dirty="0"/>
                    </a:p>
                  </a:txBody>
                  <a:tcPr anchor="ctr"/>
                </a:tc>
                <a:tc>
                  <a:txBody>
                    <a:bodyPr/>
                    <a:lstStyle/>
                    <a:p>
                      <a:pPr algn="ctr"/>
                      <a:r>
                        <a:rPr lang="es-MX" sz="1200" b="1" dirty="0" smtClean="0">
                          <a:latin typeface="Times New Roman" panose="02020603050405020304" pitchFamily="18" charset="0"/>
                          <a:cs typeface="Times New Roman" panose="02020603050405020304" pitchFamily="18" charset="0"/>
                        </a:rPr>
                        <a:t>Transferible o reproductible</a:t>
                      </a:r>
                      <a:endParaRPr lang="es-MX" sz="1200" b="1" dirty="0">
                        <a:latin typeface="Times New Roman" panose="02020603050405020304" pitchFamily="18" charset="0"/>
                        <a:cs typeface="Times New Roman" panose="02020603050405020304" pitchFamily="18" charset="0"/>
                      </a:endParaRPr>
                    </a:p>
                  </a:txBody>
                  <a:tcPr anchor="ctr"/>
                </a:tc>
                <a:tc>
                  <a:txBody>
                    <a:bodyPr/>
                    <a:lstStyle/>
                    <a:p>
                      <a:pPr algn="ctr"/>
                      <a:r>
                        <a:rPr lang="es-MX" sz="1200" dirty="0" smtClean="0">
                          <a:latin typeface="Times New Roman" panose="02020603050405020304" pitchFamily="18" charset="0"/>
                          <a:cs typeface="Times New Roman" panose="02020603050405020304" pitchFamily="18" charset="0"/>
                        </a:rPr>
                        <a:t>7%</a:t>
                      </a:r>
                      <a:endParaRPr lang="es-MX"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326581674"/>
                  </a:ext>
                </a:extLst>
              </a:tr>
              <a:tr h="271963">
                <a:tc vMerge="1">
                  <a:txBody>
                    <a:bodyPr/>
                    <a:lstStyle/>
                    <a:p>
                      <a:pPr algn="ctr"/>
                      <a:endParaRPr lang="es-MX" sz="1000" dirty="0"/>
                    </a:p>
                  </a:txBody>
                  <a:tcPr anchor="ctr"/>
                </a:tc>
                <a:tc>
                  <a:txBody>
                    <a:bodyPr/>
                    <a:lstStyle/>
                    <a:p>
                      <a:pPr algn="ctr"/>
                      <a:r>
                        <a:rPr lang="es-MX" sz="1200" b="1" dirty="0" smtClean="0">
                          <a:latin typeface="Times New Roman" panose="02020603050405020304" pitchFamily="18" charset="0"/>
                          <a:cs typeface="Times New Roman" panose="02020603050405020304" pitchFamily="18" charset="0"/>
                        </a:rPr>
                        <a:t>Productos tecnológicamente nuevos</a:t>
                      </a:r>
                      <a:endParaRPr lang="es-MX" sz="1200" b="1" dirty="0">
                        <a:latin typeface="Times New Roman" panose="02020603050405020304" pitchFamily="18" charset="0"/>
                        <a:cs typeface="Times New Roman" panose="02020603050405020304" pitchFamily="18" charset="0"/>
                      </a:endParaRPr>
                    </a:p>
                  </a:txBody>
                  <a:tcPr anchor="ctr"/>
                </a:tc>
                <a:tc>
                  <a:txBody>
                    <a:bodyPr/>
                    <a:lstStyle/>
                    <a:p>
                      <a:pPr algn="ctr"/>
                      <a:r>
                        <a:rPr lang="es-MX" sz="1200" dirty="0" smtClean="0">
                          <a:latin typeface="Times New Roman" panose="02020603050405020304" pitchFamily="18" charset="0"/>
                          <a:cs typeface="Times New Roman" panose="02020603050405020304" pitchFamily="18" charset="0"/>
                        </a:rPr>
                        <a:t>7%</a:t>
                      </a:r>
                      <a:endParaRPr lang="es-MX"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202276878"/>
                  </a:ext>
                </a:extLst>
              </a:tr>
              <a:tr h="271963">
                <a:tc vMerge="1">
                  <a:txBody>
                    <a:bodyPr/>
                    <a:lstStyle/>
                    <a:p>
                      <a:pPr algn="ctr"/>
                      <a:endParaRPr lang="es-MX" sz="1000" dirty="0"/>
                    </a:p>
                  </a:txBody>
                  <a:tcPr anchor="ctr"/>
                </a:tc>
                <a:tc>
                  <a:txBody>
                    <a:bodyPr/>
                    <a:lstStyle/>
                    <a:p>
                      <a:pPr algn="ctr"/>
                      <a:r>
                        <a:rPr lang="es-MX" sz="1200" b="1" dirty="0" smtClean="0">
                          <a:latin typeface="Times New Roman" panose="02020603050405020304" pitchFamily="18" charset="0"/>
                          <a:cs typeface="Times New Roman" panose="02020603050405020304" pitchFamily="18" charset="0"/>
                        </a:rPr>
                        <a:t>Creatividad</a:t>
                      </a:r>
                      <a:endParaRPr lang="es-MX" sz="1200" b="1" dirty="0">
                        <a:latin typeface="Times New Roman" panose="02020603050405020304" pitchFamily="18" charset="0"/>
                        <a:cs typeface="Times New Roman" panose="02020603050405020304" pitchFamily="18" charset="0"/>
                      </a:endParaRPr>
                    </a:p>
                  </a:txBody>
                  <a:tcPr anchor="ctr"/>
                </a:tc>
                <a:tc>
                  <a:txBody>
                    <a:bodyPr/>
                    <a:lstStyle/>
                    <a:p>
                      <a:pPr algn="ctr"/>
                      <a:r>
                        <a:rPr lang="es-MX" sz="1200" dirty="0" smtClean="0">
                          <a:latin typeface="Times New Roman" panose="02020603050405020304" pitchFamily="18" charset="0"/>
                          <a:cs typeface="Times New Roman" panose="02020603050405020304" pitchFamily="18" charset="0"/>
                        </a:rPr>
                        <a:t>7%</a:t>
                      </a:r>
                      <a:endParaRPr lang="es-MX"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422419826"/>
                  </a:ext>
                </a:extLst>
              </a:tr>
              <a:tr h="271963">
                <a:tc>
                  <a:txBody>
                    <a:bodyPr/>
                    <a:lstStyle/>
                    <a:p>
                      <a:pPr algn="ctr"/>
                      <a:endParaRPr lang="es-MX" sz="1200" dirty="0">
                        <a:latin typeface="Times New Roman" panose="02020603050405020304" pitchFamily="18" charset="0"/>
                        <a:cs typeface="Times New Roman" panose="02020603050405020304" pitchFamily="18" charset="0"/>
                      </a:endParaRPr>
                    </a:p>
                  </a:txBody>
                  <a:tcPr vert="vert270" anchor="ctr"/>
                </a:tc>
                <a:tc>
                  <a:txBody>
                    <a:bodyPr/>
                    <a:lstStyle/>
                    <a:p>
                      <a:pPr algn="ctr"/>
                      <a:r>
                        <a:rPr lang="es-MX" sz="1200" b="1" dirty="0" smtClean="0">
                          <a:latin typeface="Times New Roman" panose="02020603050405020304" pitchFamily="18" charset="0"/>
                          <a:cs typeface="Times New Roman" panose="02020603050405020304" pitchFamily="18" charset="0"/>
                        </a:rPr>
                        <a:t>TOTAL</a:t>
                      </a:r>
                      <a:endParaRPr lang="es-MX" sz="1200" b="1" dirty="0">
                        <a:latin typeface="Times New Roman" panose="02020603050405020304" pitchFamily="18" charset="0"/>
                        <a:cs typeface="Times New Roman" panose="02020603050405020304" pitchFamily="18" charset="0"/>
                      </a:endParaRPr>
                    </a:p>
                  </a:txBody>
                  <a:tcPr anchor="ctr"/>
                </a:tc>
                <a:tc>
                  <a:txBody>
                    <a:bodyPr/>
                    <a:lstStyle/>
                    <a:p>
                      <a:pPr algn="ctr"/>
                      <a:r>
                        <a:rPr lang="es-MX" sz="1200" b="1" dirty="0" smtClean="0">
                          <a:latin typeface="Times New Roman" panose="02020603050405020304" pitchFamily="18" charset="0"/>
                          <a:cs typeface="Times New Roman" panose="02020603050405020304" pitchFamily="18" charset="0"/>
                        </a:rPr>
                        <a:t>100%</a:t>
                      </a:r>
                      <a:endParaRPr lang="es-MX" sz="12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598923735"/>
                  </a:ext>
                </a:extLst>
              </a:tr>
            </a:tbl>
          </a:graphicData>
        </a:graphic>
      </p:graphicFrame>
      <p:sp>
        <p:nvSpPr>
          <p:cNvPr id="35" name="Rectangle 1"/>
          <p:cNvSpPr/>
          <p:nvPr/>
        </p:nvSpPr>
        <p:spPr>
          <a:xfrm>
            <a:off x="4441069" y="2798767"/>
            <a:ext cx="4637929" cy="30187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mj-lt"/>
            </a:endParaRPr>
          </a:p>
        </p:txBody>
      </p:sp>
      <p:sp>
        <p:nvSpPr>
          <p:cNvPr id="32" name="Marcador de texto 3"/>
          <p:cNvSpPr txBox="1">
            <a:spLocks/>
          </p:cNvSpPr>
          <p:nvPr/>
        </p:nvSpPr>
        <p:spPr>
          <a:xfrm>
            <a:off x="5038116" y="5050287"/>
            <a:ext cx="3443833" cy="430155"/>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s-MX" sz="3200" dirty="0" smtClean="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puntos extra</a:t>
            </a:r>
            <a:endParaRPr lang="es-MX" sz="32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6" name="Freeform 53"/>
          <p:cNvSpPr>
            <a:spLocks noChangeArrowheads="1"/>
          </p:cNvSpPr>
          <p:nvPr/>
        </p:nvSpPr>
        <p:spPr bwMode="auto">
          <a:xfrm>
            <a:off x="4734107" y="2441861"/>
            <a:ext cx="1663028" cy="2240151"/>
          </a:xfrm>
          <a:custGeom>
            <a:avLst/>
            <a:gdLst>
              <a:gd name="T0" fmla="*/ 965 w 1930"/>
              <a:gd name="T1" fmla="*/ 0 h 2601"/>
              <a:gd name="T2" fmla="*/ 0 w 1930"/>
              <a:gd name="T3" fmla="*/ 0 h 2601"/>
              <a:gd name="T4" fmla="*/ 0 w 1930"/>
              <a:gd name="T5" fmla="*/ 2106 h 2601"/>
              <a:gd name="T6" fmla="*/ 965 w 1930"/>
              <a:gd name="T7" fmla="*/ 2600 h 2601"/>
              <a:gd name="T8" fmla="*/ 1929 w 1930"/>
              <a:gd name="T9" fmla="*/ 2106 h 2601"/>
              <a:gd name="T10" fmla="*/ 1929 w 1930"/>
              <a:gd name="T11" fmla="*/ 0 h 2601"/>
              <a:gd name="T12" fmla="*/ 965 w 1930"/>
              <a:gd name="T13" fmla="*/ 0 h 2601"/>
            </a:gdLst>
            <a:ahLst/>
            <a:cxnLst>
              <a:cxn ang="0">
                <a:pos x="T0" y="T1"/>
              </a:cxn>
              <a:cxn ang="0">
                <a:pos x="T2" y="T3"/>
              </a:cxn>
              <a:cxn ang="0">
                <a:pos x="T4" y="T5"/>
              </a:cxn>
              <a:cxn ang="0">
                <a:pos x="T6" y="T7"/>
              </a:cxn>
              <a:cxn ang="0">
                <a:pos x="T8" y="T9"/>
              </a:cxn>
              <a:cxn ang="0">
                <a:pos x="T10" y="T11"/>
              </a:cxn>
              <a:cxn ang="0">
                <a:pos x="T12" y="T13"/>
              </a:cxn>
            </a:cxnLst>
            <a:rect l="0" t="0" r="r" b="b"/>
            <a:pathLst>
              <a:path w="1930" h="2601">
                <a:moveTo>
                  <a:pt x="965" y="0"/>
                </a:moveTo>
                <a:lnTo>
                  <a:pt x="0" y="0"/>
                </a:lnTo>
                <a:lnTo>
                  <a:pt x="0" y="2106"/>
                </a:lnTo>
                <a:lnTo>
                  <a:pt x="965" y="2600"/>
                </a:lnTo>
                <a:lnTo>
                  <a:pt x="1929" y="2106"/>
                </a:lnTo>
                <a:lnTo>
                  <a:pt x="1929" y="0"/>
                </a:lnTo>
                <a:lnTo>
                  <a:pt x="965" y="0"/>
                </a:lnTo>
              </a:path>
            </a:pathLst>
          </a:custGeom>
          <a:solidFill>
            <a:schemeClr val="accent6"/>
          </a:solidFill>
          <a:ln>
            <a:noFill/>
          </a:ln>
          <a:effectLst/>
        </p:spPr>
        <p:txBody>
          <a:bodyPr wrap="none" anchor="ctr"/>
          <a:lstStyle/>
          <a:p>
            <a:endParaRPr lang="en-US" sz="675">
              <a:latin typeface="+mj-lt"/>
            </a:endParaRPr>
          </a:p>
        </p:txBody>
      </p:sp>
      <p:sp>
        <p:nvSpPr>
          <p:cNvPr id="37" name="Freeform 54"/>
          <p:cNvSpPr>
            <a:spLocks noChangeArrowheads="1"/>
          </p:cNvSpPr>
          <p:nvPr/>
        </p:nvSpPr>
        <p:spPr bwMode="auto">
          <a:xfrm>
            <a:off x="6404249" y="2441861"/>
            <a:ext cx="284766" cy="356906"/>
          </a:xfrm>
          <a:custGeom>
            <a:avLst/>
            <a:gdLst>
              <a:gd name="T0" fmla="*/ 330 w 331"/>
              <a:gd name="T1" fmla="*/ 412 h 413"/>
              <a:gd name="T2" fmla="*/ 0 w 331"/>
              <a:gd name="T3" fmla="*/ 412 h 413"/>
              <a:gd name="T4" fmla="*/ 0 w 331"/>
              <a:gd name="T5" fmla="*/ 0 h 413"/>
              <a:gd name="T6" fmla="*/ 330 w 331"/>
              <a:gd name="T7" fmla="*/ 412 h 413"/>
            </a:gdLst>
            <a:ahLst/>
            <a:cxnLst>
              <a:cxn ang="0">
                <a:pos x="T0" y="T1"/>
              </a:cxn>
              <a:cxn ang="0">
                <a:pos x="T2" y="T3"/>
              </a:cxn>
              <a:cxn ang="0">
                <a:pos x="T4" y="T5"/>
              </a:cxn>
              <a:cxn ang="0">
                <a:pos x="T6" y="T7"/>
              </a:cxn>
            </a:cxnLst>
            <a:rect l="0" t="0" r="r" b="b"/>
            <a:pathLst>
              <a:path w="331" h="413">
                <a:moveTo>
                  <a:pt x="330" y="412"/>
                </a:moveTo>
                <a:lnTo>
                  <a:pt x="0" y="412"/>
                </a:lnTo>
                <a:lnTo>
                  <a:pt x="0" y="0"/>
                </a:lnTo>
                <a:lnTo>
                  <a:pt x="330" y="412"/>
                </a:lnTo>
              </a:path>
            </a:pathLst>
          </a:custGeom>
          <a:solidFill>
            <a:schemeClr val="accent6">
              <a:lumMod val="50000"/>
            </a:schemeClr>
          </a:solidFill>
          <a:ln>
            <a:noFill/>
          </a:ln>
          <a:effectLst/>
        </p:spPr>
        <p:txBody>
          <a:bodyPr wrap="none" anchor="ctr"/>
          <a:lstStyle/>
          <a:p>
            <a:endParaRPr lang="en-US" sz="675">
              <a:latin typeface="+mj-lt"/>
            </a:endParaRPr>
          </a:p>
        </p:txBody>
      </p:sp>
      <p:sp>
        <p:nvSpPr>
          <p:cNvPr id="38" name="Freeform 53"/>
          <p:cNvSpPr>
            <a:spLocks noChangeArrowheads="1"/>
          </p:cNvSpPr>
          <p:nvPr/>
        </p:nvSpPr>
        <p:spPr bwMode="auto">
          <a:xfrm>
            <a:off x="6919989" y="2441861"/>
            <a:ext cx="1663028" cy="2240151"/>
          </a:xfrm>
          <a:custGeom>
            <a:avLst/>
            <a:gdLst>
              <a:gd name="T0" fmla="*/ 965 w 1930"/>
              <a:gd name="T1" fmla="*/ 0 h 2601"/>
              <a:gd name="T2" fmla="*/ 0 w 1930"/>
              <a:gd name="T3" fmla="*/ 0 h 2601"/>
              <a:gd name="T4" fmla="*/ 0 w 1930"/>
              <a:gd name="T5" fmla="*/ 2106 h 2601"/>
              <a:gd name="T6" fmla="*/ 965 w 1930"/>
              <a:gd name="T7" fmla="*/ 2600 h 2601"/>
              <a:gd name="T8" fmla="*/ 1929 w 1930"/>
              <a:gd name="T9" fmla="*/ 2106 h 2601"/>
              <a:gd name="T10" fmla="*/ 1929 w 1930"/>
              <a:gd name="T11" fmla="*/ 0 h 2601"/>
              <a:gd name="T12" fmla="*/ 965 w 1930"/>
              <a:gd name="T13" fmla="*/ 0 h 2601"/>
            </a:gdLst>
            <a:ahLst/>
            <a:cxnLst>
              <a:cxn ang="0">
                <a:pos x="T0" y="T1"/>
              </a:cxn>
              <a:cxn ang="0">
                <a:pos x="T2" y="T3"/>
              </a:cxn>
              <a:cxn ang="0">
                <a:pos x="T4" y="T5"/>
              </a:cxn>
              <a:cxn ang="0">
                <a:pos x="T6" y="T7"/>
              </a:cxn>
              <a:cxn ang="0">
                <a:pos x="T8" y="T9"/>
              </a:cxn>
              <a:cxn ang="0">
                <a:pos x="T10" y="T11"/>
              </a:cxn>
              <a:cxn ang="0">
                <a:pos x="T12" y="T13"/>
              </a:cxn>
            </a:cxnLst>
            <a:rect l="0" t="0" r="r" b="b"/>
            <a:pathLst>
              <a:path w="1930" h="2601">
                <a:moveTo>
                  <a:pt x="965" y="0"/>
                </a:moveTo>
                <a:lnTo>
                  <a:pt x="0" y="0"/>
                </a:lnTo>
                <a:lnTo>
                  <a:pt x="0" y="2106"/>
                </a:lnTo>
                <a:lnTo>
                  <a:pt x="965" y="2600"/>
                </a:lnTo>
                <a:lnTo>
                  <a:pt x="1929" y="2106"/>
                </a:lnTo>
                <a:lnTo>
                  <a:pt x="1929" y="0"/>
                </a:lnTo>
                <a:lnTo>
                  <a:pt x="965" y="0"/>
                </a:lnTo>
              </a:path>
            </a:pathLst>
          </a:custGeom>
          <a:solidFill>
            <a:schemeClr val="accent2"/>
          </a:solidFill>
          <a:ln>
            <a:noFill/>
          </a:ln>
          <a:effectLst/>
        </p:spPr>
        <p:txBody>
          <a:bodyPr wrap="none" anchor="ctr"/>
          <a:lstStyle/>
          <a:p>
            <a:endParaRPr lang="en-US" sz="675">
              <a:latin typeface="+mj-lt"/>
            </a:endParaRPr>
          </a:p>
        </p:txBody>
      </p:sp>
      <p:sp>
        <p:nvSpPr>
          <p:cNvPr id="39" name="Freeform 54"/>
          <p:cNvSpPr>
            <a:spLocks noChangeArrowheads="1"/>
          </p:cNvSpPr>
          <p:nvPr/>
        </p:nvSpPr>
        <p:spPr bwMode="auto">
          <a:xfrm>
            <a:off x="8579218" y="2441861"/>
            <a:ext cx="284766" cy="356906"/>
          </a:xfrm>
          <a:custGeom>
            <a:avLst/>
            <a:gdLst>
              <a:gd name="T0" fmla="*/ 330 w 331"/>
              <a:gd name="T1" fmla="*/ 412 h 413"/>
              <a:gd name="T2" fmla="*/ 0 w 331"/>
              <a:gd name="T3" fmla="*/ 412 h 413"/>
              <a:gd name="T4" fmla="*/ 0 w 331"/>
              <a:gd name="T5" fmla="*/ 0 h 413"/>
              <a:gd name="T6" fmla="*/ 330 w 331"/>
              <a:gd name="T7" fmla="*/ 412 h 413"/>
            </a:gdLst>
            <a:ahLst/>
            <a:cxnLst>
              <a:cxn ang="0">
                <a:pos x="T0" y="T1"/>
              </a:cxn>
              <a:cxn ang="0">
                <a:pos x="T2" y="T3"/>
              </a:cxn>
              <a:cxn ang="0">
                <a:pos x="T4" y="T5"/>
              </a:cxn>
              <a:cxn ang="0">
                <a:pos x="T6" y="T7"/>
              </a:cxn>
            </a:cxnLst>
            <a:rect l="0" t="0" r="r" b="b"/>
            <a:pathLst>
              <a:path w="331" h="413">
                <a:moveTo>
                  <a:pt x="330" y="412"/>
                </a:moveTo>
                <a:lnTo>
                  <a:pt x="0" y="412"/>
                </a:lnTo>
                <a:lnTo>
                  <a:pt x="0" y="0"/>
                </a:lnTo>
                <a:lnTo>
                  <a:pt x="330" y="412"/>
                </a:lnTo>
              </a:path>
            </a:pathLst>
          </a:custGeom>
          <a:solidFill>
            <a:schemeClr val="accent2">
              <a:lumMod val="50000"/>
            </a:schemeClr>
          </a:solidFill>
          <a:ln>
            <a:noFill/>
          </a:ln>
          <a:effectLst/>
        </p:spPr>
        <p:txBody>
          <a:bodyPr wrap="none" anchor="ctr"/>
          <a:lstStyle/>
          <a:p>
            <a:endParaRPr lang="en-US" sz="675">
              <a:latin typeface="+mj-lt"/>
            </a:endParaRPr>
          </a:p>
        </p:txBody>
      </p:sp>
      <p:sp>
        <p:nvSpPr>
          <p:cNvPr id="40" name="TextBox 11"/>
          <p:cNvSpPr txBox="1"/>
          <p:nvPr/>
        </p:nvSpPr>
        <p:spPr bwMode="auto">
          <a:xfrm>
            <a:off x="5131328" y="2580038"/>
            <a:ext cx="864788" cy="461665"/>
          </a:xfrm>
          <a:prstGeom prst="rect">
            <a:avLst/>
          </a:prstGeom>
          <a:noFill/>
        </p:spPr>
        <p:txBody>
          <a:bodyPr wrap="square" lIns="0" tIns="0" rIns="0" bIns="0">
            <a:spAutoFit/>
          </a:bodyPr>
          <a:lstStyle/>
          <a:p>
            <a:pPr lvl="0" algn="ctr"/>
            <a:r>
              <a:rPr lang="en-US" sz="3000" b="1" dirty="0" smtClean="0">
                <a:solidFill>
                  <a:schemeClr val="bg1"/>
                </a:solidFill>
                <a:latin typeface="+mj-lt"/>
                <a:ea typeface="EverSlide Office" charset="0"/>
                <a:cs typeface="EverSlide Office" charset="0"/>
              </a:rPr>
              <a:t>+ 5</a:t>
            </a:r>
            <a:endParaRPr lang="en-US" sz="3000" b="1" dirty="0">
              <a:solidFill>
                <a:schemeClr val="bg1"/>
              </a:solidFill>
              <a:latin typeface="+mj-lt"/>
              <a:ea typeface="EverSlide Office" charset="0"/>
              <a:cs typeface="EverSlide Office" charset="0"/>
            </a:endParaRPr>
          </a:p>
        </p:txBody>
      </p:sp>
      <p:sp>
        <p:nvSpPr>
          <p:cNvPr id="41" name="TextBox 12"/>
          <p:cNvSpPr txBox="1"/>
          <p:nvPr/>
        </p:nvSpPr>
        <p:spPr>
          <a:xfrm flipH="1">
            <a:off x="4922451" y="3082624"/>
            <a:ext cx="1282542" cy="1315745"/>
          </a:xfrm>
          <a:prstGeom prst="rect">
            <a:avLst/>
          </a:prstGeom>
          <a:noFill/>
        </p:spPr>
        <p:txBody>
          <a:bodyPr wrap="square" rtlCol="0">
            <a:spAutoFit/>
          </a:bodyPr>
          <a:lstStyle/>
          <a:p>
            <a:pPr algn="ctr"/>
            <a:r>
              <a:rPr lang="en-US" sz="1200" b="1" dirty="0" smtClean="0">
                <a:solidFill>
                  <a:schemeClr val="bg1"/>
                </a:solidFill>
                <a:latin typeface="Times New Roman" panose="02020603050405020304" pitchFamily="18" charset="0"/>
                <a:cs typeface="Times New Roman" panose="02020603050405020304" pitchFamily="18" charset="0"/>
              </a:rPr>
              <a:t>PRONACES</a:t>
            </a:r>
            <a:endParaRPr lang="en-US" sz="1200" b="1" dirty="0">
              <a:solidFill>
                <a:schemeClr val="bg1"/>
              </a:solidFill>
              <a:latin typeface="Times New Roman" panose="02020603050405020304" pitchFamily="18" charset="0"/>
              <a:cs typeface="Times New Roman" panose="02020603050405020304" pitchFamily="18" charset="0"/>
            </a:endParaRPr>
          </a:p>
          <a:p>
            <a:pPr algn="ctr">
              <a:spcBef>
                <a:spcPts val="900"/>
              </a:spcBef>
            </a:pPr>
            <a:r>
              <a:rPr lang="es-MX" sz="1200" dirty="0" smtClean="0">
                <a:solidFill>
                  <a:schemeClr val="bg1"/>
                </a:solidFill>
                <a:latin typeface="Times New Roman" panose="02020603050405020304" pitchFamily="18" charset="0"/>
                <a:cs typeface="Times New Roman" panose="02020603050405020304" pitchFamily="18" charset="0"/>
              </a:rPr>
              <a:t>Proyectos que estén dentro de los Programas Nacionales Estratégicos.</a:t>
            </a:r>
            <a:endParaRPr lang="es-MX" sz="1200" dirty="0">
              <a:solidFill>
                <a:schemeClr val="bg1"/>
              </a:solidFill>
              <a:latin typeface="Times New Roman" panose="02020603050405020304" pitchFamily="18" charset="0"/>
              <a:cs typeface="Times New Roman" panose="02020603050405020304" pitchFamily="18" charset="0"/>
            </a:endParaRPr>
          </a:p>
        </p:txBody>
      </p:sp>
      <p:sp>
        <p:nvSpPr>
          <p:cNvPr id="42" name="TextBox 14"/>
          <p:cNvSpPr txBox="1"/>
          <p:nvPr/>
        </p:nvSpPr>
        <p:spPr bwMode="auto">
          <a:xfrm>
            <a:off x="7319108" y="2580038"/>
            <a:ext cx="864788" cy="461665"/>
          </a:xfrm>
          <a:prstGeom prst="rect">
            <a:avLst/>
          </a:prstGeom>
          <a:noFill/>
        </p:spPr>
        <p:txBody>
          <a:bodyPr wrap="square" lIns="0" tIns="0" rIns="0" bIns="0">
            <a:spAutoFit/>
          </a:bodyPr>
          <a:lstStyle/>
          <a:p>
            <a:pPr lvl="0" algn="ctr"/>
            <a:r>
              <a:rPr lang="en-US" sz="3000" b="1" dirty="0" smtClean="0">
                <a:solidFill>
                  <a:schemeClr val="bg1"/>
                </a:solidFill>
                <a:latin typeface="+mj-lt"/>
                <a:ea typeface="EverSlide Office" charset="0"/>
                <a:cs typeface="EverSlide Office" charset="0"/>
              </a:rPr>
              <a:t>+ 5</a:t>
            </a:r>
            <a:endParaRPr lang="en-US" sz="3000" b="1" dirty="0">
              <a:solidFill>
                <a:schemeClr val="bg1"/>
              </a:solidFill>
              <a:latin typeface="+mj-lt"/>
              <a:ea typeface="EverSlide Office" charset="0"/>
              <a:cs typeface="EverSlide Office" charset="0"/>
            </a:endParaRPr>
          </a:p>
        </p:txBody>
      </p:sp>
      <p:sp>
        <p:nvSpPr>
          <p:cNvPr id="43" name="TextBox 15"/>
          <p:cNvSpPr txBox="1"/>
          <p:nvPr/>
        </p:nvSpPr>
        <p:spPr>
          <a:xfrm flipH="1">
            <a:off x="7108332" y="2942932"/>
            <a:ext cx="1282542" cy="1500411"/>
          </a:xfrm>
          <a:prstGeom prst="rect">
            <a:avLst/>
          </a:prstGeom>
          <a:noFill/>
        </p:spPr>
        <p:txBody>
          <a:bodyPr wrap="square" rtlCol="0">
            <a:spAutoFit/>
          </a:bodyPr>
          <a:lstStyle/>
          <a:p>
            <a:pPr algn="ctr"/>
            <a:r>
              <a:rPr lang="en-US" sz="1200" b="1" dirty="0" smtClean="0">
                <a:solidFill>
                  <a:schemeClr val="bg1"/>
                </a:solidFill>
                <a:latin typeface="Times New Roman" panose="02020603050405020304" pitchFamily="18" charset="0"/>
                <a:cs typeface="Times New Roman" panose="02020603050405020304" pitchFamily="18" charset="0"/>
              </a:rPr>
              <a:t>ZONAS ECONÓMICAS DE NICHO</a:t>
            </a:r>
            <a:endParaRPr lang="en-US" sz="1200" b="1" dirty="0">
              <a:solidFill>
                <a:schemeClr val="bg1"/>
              </a:solidFill>
              <a:latin typeface="Times New Roman" panose="02020603050405020304" pitchFamily="18" charset="0"/>
              <a:cs typeface="Times New Roman" panose="02020603050405020304" pitchFamily="18" charset="0"/>
            </a:endParaRPr>
          </a:p>
          <a:p>
            <a:pPr algn="ctr">
              <a:spcBef>
                <a:spcPts val="900"/>
              </a:spcBef>
            </a:pPr>
            <a:r>
              <a:rPr lang="es-MX" sz="1200" dirty="0" smtClean="0">
                <a:solidFill>
                  <a:schemeClr val="bg1"/>
                </a:solidFill>
                <a:latin typeface="Times New Roman" panose="02020603050405020304" pitchFamily="18" charset="0"/>
                <a:cs typeface="Times New Roman" panose="02020603050405020304" pitchFamily="18" charset="0"/>
              </a:rPr>
              <a:t>Proyectos que se desarrollen en Progreso Yucatán.</a:t>
            </a:r>
            <a:endParaRPr lang="es-MX" sz="1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97443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1507" y="2514600"/>
            <a:ext cx="8280000" cy="2204545"/>
          </a:xfrm>
          <a:solidFill>
            <a:schemeClr val="accent5">
              <a:lumMod val="50000"/>
            </a:schemeClr>
          </a:solidFill>
        </p:spPr>
        <p:txBody>
          <a:bodyPr>
            <a:noAutofit/>
          </a:bodyPr>
          <a:lstStyle/>
          <a:p>
            <a:r>
              <a:rPr lang="es-MX" b="1" dirty="0" smtClean="0">
                <a:solidFill>
                  <a:schemeClr val="bg1"/>
                </a:solidFill>
                <a:latin typeface="Times New Roman" panose="02020603050405020304" pitchFamily="18" charset="0"/>
                <a:cs typeface="Times New Roman" panose="02020603050405020304" pitchFamily="18" charset="0"/>
              </a:rPr>
              <a:t>7. ¿CÓMO SE CALCULA EL IMPORTE DEL ESTÍMULO FISCAL?</a:t>
            </a:r>
            <a:endParaRPr lang="es-MX"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62499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457200" y="2290618"/>
                <a:ext cx="8229600" cy="4276436"/>
              </a:xfrm>
            </p:spPr>
            <p:txBody>
              <a:bodyPr>
                <a:normAutofit fontScale="85000" lnSpcReduction="10000"/>
              </a:bodyPr>
              <a:lstStyle/>
              <a:p>
                <a:pPr marL="0" indent="0">
                  <a:buNone/>
                </a:pPr>
                <a14:m>
                  <m:oMathPara xmlns:m="http://schemas.openxmlformats.org/officeDocument/2006/math">
                    <m:oMathParaPr>
                      <m:jc m:val="centerGroup"/>
                    </m:oMathParaPr>
                    <m:oMath xmlns:m="http://schemas.openxmlformats.org/officeDocument/2006/math">
                      <m:r>
                        <m:rPr>
                          <m:sty m:val="p"/>
                        </m:rPr>
                        <a:rPr lang="es-MX" sz="2400" smtClean="0">
                          <a:solidFill>
                            <a:srgbClr val="FF0000"/>
                          </a:solidFill>
                          <a:latin typeface="Cambria Math" panose="02040503050406030204" pitchFamily="18" charset="0"/>
                        </a:rPr>
                        <m:t>Cr</m:t>
                      </m:r>
                      <m:r>
                        <a:rPr lang="es-MX" sz="2400" smtClean="0">
                          <a:solidFill>
                            <a:srgbClr val="FF0000"/>
                          </a:solidFill>
                          <a:latin typeface="Cambria Math" panose="02040503050406030204" pitchFamily="18" charset="0"/>
                        </a:rPr>
                        <m:t>é</m:t>
                      </m:r>
                      <m:r>
                        <m:rPr>
                          <m:sty m:val="p"/>
                        </m:rPr>
                        <a:rPr lang="es-MX" sz="2400" smtClean="0">
                          <a:solidFill>
                            <a:srgbClr val="FF0000"/>
                          </a:solidFill>
                          <a:latin typeface="Cambria Math" panose="02040503050406030204" pitchFamily="18" charset="0"/>
                        </a:rPr>
                        <m:t>dito</m:t>
                      </m:r>
                      <m:r>
                        <a:rPr lang="es-MX" sz="2400" smtClean="0">
                          <a:solidFill>
                            <a:srgbClr val="FF0000"/>
                          </a:solidFill>
                          <a:latin typeface="Cambria Math" panose="02040503050406030204" pitchFamily="18" charset="0"/>
                        </a:rPr>
                        <m:t> </m:t>
                      </m:r>
                      <m:r>
                        <m:rPr>
                          <m:sty m:val="p"/>
                        </m:rPr>
                        <a:rPr lang="es-MX" sz="2400" smtClean="0">
                          <a:solidFill>
                            <a:srgbClr val="FF0000"/>
                          </a:solidFill>
                          <a:latin typeface="Cambria Math" panose="02040503050406030204" pitchFamily="18" charset="0"/>
                        </a:rPr>
                        <m:t>fiscal</m:t>
                      </m:r>
                      <m:r>
                        <a:rPr lang="es-MX" sz="2400" smtClean="0">
                          <a:solidFill>
                            <a:srgbClr val="FF0000"/>
                          </a:solidFill>
                          <a:latin typeface="Cambria Math" panose="02040503050406030204" pitchFamily="18" charset="0"/>
                        </a:rPr>
                        <m:t>=0.3 (</m:t>
                      </m:r>
                      <m:r>
                        <m:rPr>
                          <m:sty m:val="p"/>
                        </m:rPr>
                        <a:rPr lang="es-MX" sz="2400" smtClean="0">
                          <a:solidFill>
                            <a:srgbClr val="FF0000"/>
                          </a:solidFill>
                          <a:latin typeface="Cambria Math" panose="02040503050406030204" pitchFamily="18" charset="0"/>
                        </a:rPr>
                        <m:t>GID</m:t>
                      </m:r>
                      <m:sSub>
                        <m:sSubPr>
                          <m:ctrlPr>
                            <a:rPr lang="es-MX" sz="2400" i="1">
                              <a:solidFill>
                                <a:srgbClr val="FF0000"/>
                              </a:solidFill>
                              <a:latin typeface="Cambria Math" panose="02040503050406030204" pitchFamily="18" charset="0"/>
                            </a:rPr>
                          </m:ctrlPr>
                        </m:sSubPr>
                        <m:e>
                          <m:r>
                            <m:rPr>
                              <m:sty m:val="p"/>
                            </m:rPr>
                            <a:rPr lang="es-MX" sz="2400">
                              <a:solidFill>
                                <a:srgbClr val="FF0000"/>
                              </a:solidFill>
                              <a:latin typeface="Cambria Math" panose="02040503050406030204" pitchFamily="18" charset="0"/>
                            </a:rPr>
                            <m:t>T</m:t>
                          </m:r>
                        </m:e>
                        <m:sub>
                          <m:r>
                            <m:rPr>
                              <m:sty m:val="p"/>
                            </m:rPr>
                            <a:rPr lang="es-MX" sz="2400">
                              <a:solidFill>
                                <a:srgbClr val="FF0000"/>
                              </a:solidFill>
                              <a:latin typeface="Cambria Math" panose="02040503050406030204" pitchFamily="18" charset="0"/>
                            </a:rPr>
                            <m:t>t</m:t>
                          </m:r>
                        </m:sub>
                      </m:sSub>
                      <m:r>
                        <a:rPr lang="es-MX" sz="2400" i="1">
                          <a:solidFill>
                            <a:srgbClr val="FF0000"/>
                          </a:solidFill>
                          <a:latin typeface="Cambria Math" panose="02040503050406030204" pitchFamily="18" charset="0"/>
                        </a:rPr>
                        <m:t>−</m:t>
                      </m:r>
                      <m:acc>
                        <m:accPr>
                          <m:chr m:val="̅"/>
                          <m:ctrlPr>
                            <a:rPr lang="es-MX" sz="2400" i="1">
                              <a:solidFill>
                                <a:srgbClr val="FF0000"/>
                              </a:solidFill>
                              <a:latin typeface="Cambria Math" panose="02040503050406030204" pitchFamily="18" charset="0"/>
                            </a:rPr>
                          </m:ctrlPr>
                        </m:accPr>
                        <m:e>
                          <m:r>
                            <m:rPr>
                              <m:sty m:val="p"/>
                            </m:rPr>
                            <a:rPr lang="es-MX" sz="2400">
                              <a:solidFill>
                                <a:srgbClr val="FF0000"/>
                              </a:solidFill>
                              <a:latin typeface="Cambria Math" panose="02040503050406030204" pitchFamily="18" charset="0"/>
                            </a:rPr>
                            <m:t>GIDT</m:t>
                          </m:r>
                        </m:e>
                      </m:acc>
                      <m:r>
                        <a:rPr lang="es-MX" sz="2400">
                          <a:solidFill>
                            <a:srgbClr val="FF0000"/>
                          </a:solidFill>
                          <a:latin typeface="Cambria Math" panose="02040503050406030204" pitchFamily="18" charset="0"/>
                        </a:rPr>
                        <m:t>)</m:t>
                      </m:r>
                    </m:oMath>
                  </m:oMathPara>
                </a14:m>
                <a:endParaRPr lang="es-MX" sz="2400" dirty="0">
                  <a:solidFill>
                    <a:srgbClr val="FF0000"/>
                  </a:solidFill>
                  <a:latin typeface="Times New Roman" panose="02020603050405020304" pitchFamily="18" charset="0"/>
                  <a:cs typeface="Times New Roman" panose="02020603050405020304" pitchFamily="18" charset="0"/>
                </a:endParaRPr>
              </a:p>
              <a:p>
                <a:pPr marL="0" indent="0">
                  <a:buNone/>
                </a:pPr>
                <a:r>
                  <a:rPr lang="es-MX" sz="2400" dirty="0" smtClean="0">
                    <a:latin typeface="Times New Roman" panose="02020603050405020304" pitchFamily="18" charset="0"/>
                    <a:cs typeface="Times New Roman" panose="02020603050405020304" pitchFamily="18" charset="0"/>
                  </a:rPr>
                  <a:t>Donde</a:t>
                </a:r>
                <a:r>
                  <a:rPr lang="es-MX" sz="2400" dirty="0">
                    <a:latin typeface="Times New Roman" panose="02020603050405020304" pitchFamily="18" charset="0"/>
                    <a:cs typeface="Times New Roman" panose="02020603050405020304" pitchFamily="18" charset="0"/>
                  </a:rPr>
                  <a:t>:</a:t>
                </a:r>
              </a:p>
              <a:p>
                <a:pPr marL="0" indent="0">
                  <a:buNone/>
                </a:pPr>
                <a:r>
                  <a:rPr lang="es-MX" sz="2400" dirty="0">
                    <a:latin typeface="Times New Roman" panose="02020603050405020304" pitchFamily="18" charset="0"/>
                    <a:cs typeface="Times New Roman" panose="02020603050405020304" pitchFamily="18" charset="0"/>
                  </a:rPr>
                  <a:t> </a:t>
                </a:r>
              </a:p>
              <a:p>
                <a:pPr marL="0" lvl="0" indent="0">
                  <a:buNone/>
                </a:pPr>
                <a14:m>
                  <m:oMath xmlns:m="http://schemas.openxmlformats.org/officeDocument/2006/math">
                    <m:r>
                      <m:rPr>
                        <m:sty m:val="p"/>
                      </m:rPr>
                      <a:rPr lang="es-MX" sz="2400">
                        <a:latin typeface="Cambria Math" panose="02040503050406030204" pitchFamily="18" charset="0"/>
                      </a:rPr>
                      <m:t>t</m:t>
                    </m:r>
                  </m:oMath>
                </a14:m>
                <a:r>
                  <a:rPr lang="es-MX" sz="2400" dirty="0">
                    <a:latin typeface="Times New Roman" panose="02020603050405020304" pitchFamily="18" charset="0"/>
                    <a:cs typeface="Times New Roman" panose="02020603050405020304" pitchFamily="18" charset="0"/>
                  </a:rPr>
                  <a:t>: es el año en el que se solicita el crédito fiscal</a:t>
                </a:r>
              </a:p>
              <a:p>
                <a:pPr marL="0" indent="0">
                  <a:buNone/>
                </a:pPr>
                <a:r>
                  <a:rPr lang="es-MX" sz="2400" dirty="0">
                    <a:latin typeface="Times New Roman" panose="02020603050405020304" pitchFamily="18" charset="0"/>
                    <a:cs typeface="Times New Roman" panose="02020603050405020304" pitchFamily="18" charset="0"/>
                  </a:rPr>
                  <a:t> </a:t>
                </a:r>
              </a:p>
              <a:p>
                <a:pPr marL="0" lvl="0" indent="0">
                  <a:buNone/>
                </a:pPr>
                <a14:m>
                  <m:oMath xmlns:m="http://schemas.openxmlformats.org/officeDocument/2006/math">
                    <m:r>
                      <m:rPr>
                        <m:sty m:val="p"/>
                      </m:rPr>
                      <a:rPr lang="es-MX" sz="2400">
                        <a:latin typeface="Cambria Math" panose="02040503050406030204" pitchFamily="18" charset="0"/>
                      </a:rPr>
                      <m:t>GID</m:t>
                    </m:r>
                    <m:sSub>
                      <m:sSubPr>
                        <m:ctrlPr>
                          <a:rPr lang="es-MX" sz="2400" i="1">
                            <a:latin typeface="Cambria Math" panose="02040503050406030204" pitchFamily="18" charset="0"/>
                          </a:rPr>
                        </m:ctrlPr>
                      </m:sSubPr>
                      <m:e>
                        <m:r>
                          <m:rPr>
                            <m:sty m:val="p"/>
                          </m:rPr>
                          <a:rPr lang="es-MX" sz="2400">
                            <a:latin typeface="Cambria Math" panose="02040503050406030204" pitchFamily="18" charset="0"/>
                          </a:rPr>
                          <m:t>T</m:t>
                        </m:r>
                      </m:e>
                      <m:sub>
                        <m:r>
                          <m:rPr>
                            <m:sty m:val="p"/>
                          </m:rPr>
                          <a:rPr lang="es-MX" sz="2400">
                            <a:latin typeface="Cambria Math" panose="02040503050406030204" pitchFamily="18" charset="0"/>
                          </a:rPr>
                          <m:t>t</m:t>
                        </m:r>
                      </m:sub>
                    </m:sSub>
                  </m:oMath>
                </a14:m>
                <a:r>
                  <a:rPr lang="es-MX" sz="2400" dirty="0">
                    <a:latin typeface="Times New Roman" panose="02020603050405020304" pitchFamily="18" charset="0"/>
                    <a:cs typeface="Times New Roman" panose="02020603050405020304" pitchFamily="18" charset="0"/>
                  </a:rPr>
                  <a:t>: es la suma de los gastos e inversiones en IDT del proyecto de inversión por el que el contribuyente solicita el crédito en el año t.</a:t>
                </a:r>
              </a:p>
              <a:p>
                <a:pPr marL="0" indent="0">
                  <a:buNone/>
                </a:pPr>
                <a:r>
                  <a:rPr lang="es-MX" sz="2400" dirty="0">
                    <a:latin typeface="Times New Roman" panose="02020603050405020304" pitchFamily="18" charset="0"/>
                    <a:cs typeface="Times New Roman" panose="02020603050405020304" pitchFamily="18" charset="0"/>
                  </a:rPr>
                  <a:t> </a:t>
                </a:r>
              </a:p>
              <a:p>
                <a:pPr marL="0" lvl="0" indent="0">
                  <a:buNone/>
                </a:pPr>
                <a14:m>
                  <m:oMath xmlns:m="http://schemas.openxmlformats.org/officeDocument/2006/math">
                    <m:acc>
                      <m:accPr>
                        <m:chr m:val="̅"/>
                        <m:ctrlPr>
                          <a:rPr lang="es-MX" sz="2400" i="1">
                            <a:latin typeface="Cambria Math" panose="02040503050406030204" pitchFamily="18" charset="0"/>
                          </a:rPr>
                        </m:ctrlPr>
                      </m:accPr>
                      <m:e>
                        <m:r>
                          <m:rPr>
                            <m:sty m:val="p"/>
                          </m:rPr>
                          <a:rPr lang="es-MX" sz="2400">
                            <a:latin typeface="Cambria Math" panose="02040503050406030204" pitchFamily="18" charset="0"/>
                          </a:rPr>
                          <m:t>GIDT</m:t>
                        </m:r>
                      </m:e>
                    </m:acc>
                  </m:oMath>
                </a14:m>
                <a:r>
                  <a:rPr lang="es-MX" sz="2400" dirty="0">
                    <a:latin typeface="Times New Roman" panose="02020603050405020304" pitchFamily="18" charset="0"/>
                    <a:cs typeface="Times New Roman" panose="02020603050405020304" pitchFamily="18" charset="0"/>
                  </a:rPr>
                  <a:t>: es el promedio simple de los gastos e inversiones efectuados en los tres ejercicios anteriores:  </a:t>
                </a:r>
              </a:p>
              <a:p>
                <a:pPr marL="0" indent="0">
                  <a:buNone/>
                </a:pPr>
                <a:r>
                  <a:rPr lang="es-MX" sz="2400" dirty="0">
                    <a:latin typeface="Times New Roman" panose="02020603050405020304" pitchFamily="18" charset="0"/>
                    <a:cs typeface="Times New Roman" panose="02020603050405020304" pitchFamily="18" charset="0"/>
                  </a:rPr>
                  <a:t> </a:t>
                </a:r>
              </a:p>
              <a:p>
                <a:pPr marL="0" indent="0" algn="ctr">
                  <a:buNone/>
                </a:pPr>
                <a14:m>
                  <m:oMathPara xmlns:m="http://schemas.openxmlformats.org/officeDocument/2006/math">
                    <m:oMathParaPr>
                      <m:jc m:val="centerGroup"/>
                    </m:oMathParaPr>
                    <m:oMath xmlns:m="http://schemas.openxmlformats.org/officeDocument/2006/math">
                      <m:f>
                        <m:fPr>
                          <m:ctrlPr>
                            <a:rPr lang="es-MX" sz="2400" i="1" smtClean="0">
                              <a:solidFill>
                                <a:srgbClr val="FF0000"/>
                              </a:solidFill>
                              <a:latin typeface="Cambria Math" panose="02040503050406030204" pitchFamily="18" charset="0"/>
                            </a:rPr>
                          </m:ctrlPr>
                        </m:fPr>
                        <m:num>
                          <m:r>
                            <m:rPr>
                              <m:sty m:val="p"/>
                            </m:rPr>
                            <a:rPr lang="es-MX" sz="2400">
                              <a:solidFill>
                                <a:srgbClr val="FF0000"/>
                              </a:solidFill>
                              <a:latin typeface="Cambria Math" panose="02040503050406030204" pitchFamily="18" charset="0"/>
                            </a:rPr>
                            <m:t>GID</m:t>
                          </m:r>
                          <m:sSub>
                            <m:sSubPr>
                              <m:ctrlPr>
                                <a:rPr lang="es-MX" sz="2400" i="1">
                                  <a:solidFill>
                                    <a:srgbClr val="FF0000"/>
                                  </a:solidFill>
                                  <a:latin typeface="Cambria Math" panose="02040503050406030204" pitchFamily="18" charset="0"/>
                                </a:rPr>
                              </m:ctrlPr>
                            </m:sSubPr>
                            <m:e>
                              <m:r>
                                <m:rPr>
                                  <m:sty m:val="p"/>
                                </m:rPr>
                                <a:rPr lang="es-MX" sz="2400">
                                  <a:solidFill>
                                    <a:srgbClr val="FF0000"/>
                                  </a:solidFill>
                                  <a:latin typeface="Cambria Math" panose="02040503050406030204" pitchFamily="18" charset="0"/>
                                </a:rPr>
                                <m:t>T</m:t>
                              </m:r>
                            </m:e>
                            <m:sub>
                              <m:r>
                                <m:rPr>
                                  <m:sty m:val="p"/>
                                </m:rPr>
                                <a:rPr lang="es-MX" sz="2400">
                                  <a:solidFill>
                                    <a:srgbClr val="FF0000"/>
                                  </a:solidFill>
                                  <a:latin typeface="Cambria Math" panose="02040503050406030204" pitchFamily="18" charset="0"/>
                                </a:rPr>
                                <m:t>t</m:t>
                              </m:r>
                              <m:r>
                                <a:rPr lang="es-MX" sz="2400" i="1">
                                  <a:solidFill>
                                    <a:srgbClr val="FF0000"/>
                                  </a:solidFill>
                                  <a:latin typeface="Cambria Math" panose="02040503050406030204" pitchFamily="18" charset="0"/>
                                </a:rPr>
                                <m:t>−</m:t>
                              </m:r>
                              <m:r>
                                <a:rPr lang="es-MX" sz="2400">
                                  <a:solidFill>
                                    <a:srgbClr val="FF0000"/>
                                  </a:solidFill>
                                  <a:latin typeface="Cambria Math" panose="02040503050406030204" pitchFamily="18" charset="0"/>
                                </a:rPr>
                                <m:t>1</m:t>
                              </m:r>
                            </m:sub>
                          </m:sSub>
                          <m:r>
                            <a:rPr lang="es-MX" sz="2400">
                              <a:solidFill>
                                <a:srgbClr val="FF0000"/>
                              </a:solidFill>
                              <a:latin typeface="Cambria Math" panose="02040503050406030204" pitchFamily="18" charset="0"/>
                            </a:rPr>
                            <m:t>+ </m:t>
                          </m:r>
                          <m:r>
                            <m:rPr>
                              <m:sty m:val="p"/>
                            </m:rPr>
                            <a:rPr lang="es-MX" sz="2400">
                              <a:solidFill>
                                <a:srgbClr val="FF0000"/>
                              </a:solidFill>
                              <a:latin typeface="Cambria Math" panose="02040503050406030204" pitchFamily="18" charset="0"/>
                            </a:rPr>
                            <m:t>GID</m:t>
                          </m:r>
                          <m:sSub>
                            <m:sSubPr>
                              <m:ctrlPr>
                                <a:rPr lang="es-MX" sz="2400" i="1">
                                  <a:solidFill>
                                    <a:srgbClr val="FF0000"/>
                                  </a:solidFill>
                                  <a:latin typeface="Cambria Math" panose="02040503050406030204" pitchFamily="18" charset="0"/>
                                </a:rPr>
                              </m:ctrlPr>
                            </m:sSubPr>
                            <m:e>
                              <m:r>
                                <m:rPr>
                                  <m:sty m:val="p"/>
                                </m:rPr>
                                <a:rPr lang="es-MX" sz="2400">
                                  <a:solidFill>
                                    <a:srgbClr val="FF0000"/>
                                  </a:solidFill>
                                  <a:latin typeface="Cambria Math" panose="02040503050406030204" pitchFamily="18" charset="0"/>
                                </a:rPr>
                                <m:t>T</m:t>
                              </m:r>
                            </m:e>
                            <m:sub>
                              <m:r>
                                <m:rPr>
                                  <m:sty m:val="p"/>
                                </m:rPr>
                                <a:rPr lang="es-MX" sz="2400">
                                  <a:solidFill>
                                    <a:srgbClr val="FF0000"/>
                                  </a:solidFill>
                                  <a:latin typeface="Cambria Math" panose="02040503050406030204" pitchFamily="18" charset="0"/>
                                </a:rPr>
                                <m:t>t</m:t>
                              </m:r>
                              <m:r>
                                <a:rPr lang="es-MX" sz="2400" i="1">
                                  <a:solidFill>
                                    <a:srgbClr val="FF0000"/>
                                  </a:solidFill>
                                  <a:latin typeface="Cambria Math" panose="02040503050406030204" pitchFamily="18" charset="0"/>
                                </a:rPr>
                                <m:t>−</m:t>
                              </m:r>
                              <m:r>
                                <a:rPr lang="es-MX" sz="2400">
                                  <a:solidFill>
                                    <a:srgbClr val="FF0000"/>
                                  </a:solidFill>
                                  <a:latin typeface="Cambria Math" panose="02040503050406030204" pitchFamily="18" charset="0"/>
                                </a:rPr>
                                <m:t>2</m:t>
                              </m:r>
                            </m:sub>
                          </m:sSub>
                          <m:r>
                            <a:rPr lang="es-MX" sz="2400">
                              <a:solidFill>
                                <a:srgbClr val="FF0000"/>
                              </a:solidFill>
                              <a:latin typeface="Cambria Math" panose="02040503050406030204" pitchFamily="18" charset="0"/>
                            </a:rPr>
                            <m:t>+ </m:t>
                          </m:r>
                          <m:r>
                            <m:rPr>
                              <m:sty m:val="p"/>
                            </m:rPr>
                            <a:rPr lang="es-MX" sz="2400">
                              <a:solidFill>
                                <a:srgbClr val="FF0000"/>
                              </a:solidFill>
                              <a:latin typeface="Cambria Math" panose="02040503050406030204" pitchFamily="18" charset="0"/>
                            </a:rPr>
                            <m:t>GID</m:t>
                          </m:r>
                          <m:sSub>
                            <m:sSubPr>
                              <m:ctrlPr>
                                <a:rPr lang="es-MX" sz="2400" i="1">
                                  <a:solidFill>
                                    <a:srgbClr val="FF0000"/>
                                  </a:solidFill>
                                  <a:latin typeface="Cambria Math" panose="02040503050406030204" pitchFamily="18" charset="0"/>
                                </a:rPr>
                              </m:ctrlPr>
                            </m:sSubPr>
                            <m:e>
                              <m:r>
                                <m:rPr>
                                  <m:sty m:val="p"/>
                                </m:rPr>
                                <a:rPr lang="es-MX" sz="2400">
                                  <a:solidFill>
                                    <a:srgbClr val="FF0000"/>
                                  </a:solidFill>
                                  <a:latin typeface="Cambria Math" panose="02040503050406030204" pitchFamily="18" charset="0"/>
                                </a:rPr>
                                <m:t>T</m:t>
                              </m:r>
                            </m:e>
                            <m:sub>
                              <m:r>
                                <m:rPr>
                                  <m:sty m:val="p"/>
                                </m:rPr>
                                <a:rPr lang="es-MX" sz="2400">
                                  <a:solidFill>
                                    <a:srgbClr val="FF0000"/>
                                  </a:solidFill>
                                  <a:latin typeface="Cambria Math" panose="02040503050406030204" pitchFamily="18" charset="0"/>
                                </a:rPr>
                                <m:t>t</m:t>
                              </m:r>
                              <m:r>
                                <a:rPr lang="es-MX" sz="2400" i="1">
                                  <a:solidFill>
                                    <a:srgbClr val="FF0000"/>
                                  </a:solidFill>
                                  <a:latin typeface="Cambria Math" panose="02040503050406030204" pitchFamily="18" charset="0"/>
                                </a:rPr>
                                <m:t>−</m:t>
                              </m:r>
                              <m:r>
                                <a:rPr lang="es-MX" sz="2400">
                                  <a:solidFill>
                                    <a:srgbClr val="FF0000"/>
                                  </a:solidFill>
                                  <a:latin typeface="Cambria Math" panose="02040503050406030204" pitchFamily="18" charset="0"/>
                                </a:rPr>
                                <m:t>3</m:t>
                              </m:r>
                            </m:sub>
                          </m:sSub>
                        </m:num>
                        <m:den>
                          <m:r>
                            <a:rPr lang="es-MX" sz="2400">
                              <a:solidFill>
                                <a:srgbClr val="FF0000"/>
                              </a:solidFill>
                              <a:latin typeface="Cambria Math" panose="02040503050406030204" pitchFamily="18" charset="0"/>
                            </a:rPr>
                            <m:t>3</m:t>
                          </m:r>
                        </m:den>
                      </m:f>
                    </m:oMath>
                  </m:oMathPara>
                </a14:m>
                <a:endParaRPr lang="es-MX" sz="2400" dirty="0">
                  <a:latin typeface="Times New Roman" panose="02020603050405020304" pitchFamily="18" charset="0"/>
                  <a:cs typeface="Times New Roman" panose="02020603050405020304" pitchFamily="18" charset="0"/>
                </a:endParaRPr>
              </a:p>
              <a:p>
                <a:pPr algn="just"/>
                <a:endParaRPr lang="es-MX" dirty="0" smtClean="0">
                  <a:latin typeface="Times New Roman" panose="02020603050405020304" pitchFamily="18" charset="0"/>
                  <a:cs typeface="Times New Roman" panose="02020603050405020304" pitchFamily="18" charset="0"/>
                </a:endParaRP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457200" y="2290618"/>
                <a:ext cx="8229600" cy="4276436"/>
              </a:xfrm>
              <a:blipFill>
                <a:blip r:embed="rId2"/>
                <a:stretch>
                  <a:fillRect l="-741" r="-667"/>
                </a:stretch>
              </a:blipFill>
            </p:spPr>
            <p:txBody>
              <a:bodyPr/>
              <a:lstStyle/>
              <a:p>
                <a:r>
                  <a:rPr lang="es-MX">
                    <a:noFill/>
                  </a:rPr>
                  <a:t> </a:t>
                </a:r>
              </a:p>
            </p:txBody>
          </p:sp>
        </mc:Fallback>
      </mc:AlternateContent>
      <p:sp>
        <p:nvSpPr>
          <p:cNvPr id="4" name="Título 1"/>
          <p:cNvSpPr txBox="1">
            <a:spLocks/>
          </p:cNvSpPr>
          <p:nvPr/>
        </p:nvSpPr>
        <p:spPr>
          <a:xfrm>
            <a:off x="0" y="1046062"/>
            <a:ext cx="9144000" cy="538818"/>
          </a:xfrm>
          <a:prstGeom prst="rect">
            <a:avLst/>
          </a:prstGeom>
          <a:solidFill>
            <a:schemeClr val="accent5">
              <a:lumMod val="5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3000" b="1" dirty="0" smtClean="0">
                <a:solidFill>
                  <a:schemeClr val="bg1"/>
                </a:solidFill>
                <a:latin typeface="Times New Roman" panose="02020603050405020304" pitchFamily="18" charset="0"/>
                <a:cs typeface="Times New Roman" panose="02020603050405020304" pitchFamily="18" charset="0"/>
              </a:rPr>
              <a:t>Cálculo del Estímulo</a:t>
            </a:r>
            <a:endParaRPr lang="es-MX" sz="3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85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12583"/>
            <a:ext cx="8280000" cy="720000"/>
          </a:xfrm>
        </p:spPr>
        <p:txBody>
          <a:bodyPr>
            <a:normAutofit/>
          </a:bodyPr>
          <a:lstStyle/>
          <a:p>
            <a:r>
              <a:rPr lang="es-MX" sz="3000" u="sng" dirty="0" smtClean="0">
                <a:latin typeface="Times New Roman" panose="02020603050405020304" pitchFamily="18" charset="0"/>
                <a:cs typeface="Times New Roman" panose="02020603050405020304" pitchFamily="18" charset="0"/>
              </a:rPr>
              <a:t>Ejemplo</a:t>
            </a:r>
            <a:endParaRPr lang="es-MX" sz="3000" u="sng" dirty="0">
              <a:latin typeface="Times New Roman" panose="02020603050405020304" pitchFamily="18" charset="0"/>
              <a:cs typeface="Times New Roman" panose="02020603050405020304" pitchFamily="18" charset="0"/>
            </a:endParaRPr>
          </a:p>
        </p:txBody>
      </p:sp>
      <p:sp>
        <p:nvSpPr>
          <p:cNvPr id="29" name="Marcador de contenido 2"/>
          <p:cNvSpPr txBox="1">
            <a:spLocks/>
          </p:cNvSpPr>
          <p:nvPr/>
        </p:nvSpPr>
        <p:spPr>
          <a:xfrm>
            <a:off x="1376218" y="2464600"/>
            <a:ext cx="4027054" cy="1436557"/>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s-MX" sz="2100" dirty="0" smtClean="0">
                <a:latin typeface="Times New Roman" panose="02020603050405020304" pitchFamily="18" charset="0"/>
                <a:cs typeface="Times New Roman" panose="02020603050405020304" pitchFamily="18" charset="0"/>
              </a:rPr>
              <a:t>Un contribuyente participará en el ejercicio fiscal 2019 y ha realizado inversiones en rubros elegibles según la tabla.</a:t>
            </a:r>
          </a:p>
        </p:txBody>
      </p:sp>
      <p:graphicFrame>
        <p:nvGraphicFramePr>
          <p:cNvPr id="30" name="Tabla 29"/>
          <p:cNvGraphicFramePr>
            <a:graphicFrameLocks noGrp="1"/>
          </p:cNvGraphicFramePr>
          <p:nvPr>
            <p:extLst>
              <p:ext uri="{D42A27DB-BD31-4B8C-83A1-F6EECF244321}">
                <p14:modId xmlns:p14="http://schemas.microsoft.com/office/powerpoint/2010/main" val="1449838820"/>
              </p:ext>
            </p:extLst>
          </p:nvPr>
        </p:nvGraphicFramePr>
        <p:xfrm>
          <a:off x="5622510" y="2246234"/>
          <a:ext cx="3114690" cy="1722120"/>
        </p:xfrm>
        <a:graphic>
          <a:graphicData uri="http://schemas.openxmlformats.org/drawingml/2006/table">
            <a:tbl>
              <a:tblPr firstRow="1" bandRow="1">
                <a:tableStyleId>{F5AB1C69-6EDB-4FF4-983F-18BD219EF322}</a:tableStyleId>
              </a:tblPr>
              <a:tblGrid>
                <a:gridCol w="1557345">
                  <a:extLst>
                    <a:ext uri="{9D8B030D-6E8A-4147-A177-3AD203B41FA5}">
                      <a16:colId xmlns:a16="http://schemas.microsoft.com/office/drawing/2014/main" val="3879865306"/>
                    </a:ext>
                  </a:extLst>
                </a:gridCol>
                <a:gridCol w="1557345">
                  <a:extLst>
                    <a:ext uri="{9D8B030D-6E8A-4147-A177-3AD203B41FA5}">
                      <a16:colId xmlns:a16="http://schemas.microsoft.com/office/drawing/2014/main" val="3058077159"/>
                    </a:ext>
                  </a:extLst>
                </a:gridCol>
              </a:tblGrid>
              <a:tr h="370840">
                <a:tc>
                  <a:txBody>
                    <a:bodyPr/>
                    <a:lstStyle/>
                    <a:p>
                      <a:pPr algn="ctr"/>
                      <a:r>
                        <a:rPr lang="es-MX" sz="1700" dirty="0" smtClean="0"/>
                        <a:t>Ejercicio Fiscal</a:t>
                      </a:r>
                      <a:endParaRPr lang="es-MX" sz="1700" dirty="0"/>
                    </a:p>
                  </a:txBody>
                  <a:tcPr/>
                </a:tc>
                <a:tc>
                  <a:txBody>
                    <a:bodyPr/>
                    <a:lstStyle/>
                    <a:p>
                      <a:pPr algn="ctr"/>
                      <a:r>
                        <a:rPr lang="es-MX" sz="1700" dirty="0" smtClean="0"/>
                        <a:t>Inversión</a:t>
                      </a:r>
                      <a:r>
                        <a:rPr lang="es-MX" sz="1700" baseline="0" dirty="0" smtClean="0"/>
                        <a:t> (</a:t>
                      </a:r>
                      <a:r>
                        <a:rPr lang="es-MX" sz="1700" baseline="0" dirty="0" err="1" smtClean="0"/>
                        <a:t>mdp</a:t>
                      </a:r>
                      <a:r>
                        <a:rPr lang="es-MX" sz="1700" baseline="0" dirty="0" smtClean="0"/>
                        <a:t>)</a:t>
                      </a:r>
                      <a:endParaRPr lang="es-MX" sz="1700" dirty="0"/>
                    </a:p>
                  </a:txBody>
                  <a:tcPr/>
                </a:tc>
                <a:extLst>
                  <a:ext uri="{0D108BD9-81ED-4DB2-BD59-A6C34878D82A}">
                    <a16:rowId xmlns:a16="http://schemas.microsoft.com/office/drawing/2014/main" val="1780413902"/>
                  </a:ext>
                </a:extLst>
              </a:tr>
              <a:tr h="370840">
                <a:tc>
                  <a:txBody>
                    <a:bodyPr/>
                    <a:lstStyle/>
                    <a:p>
                      <a:pPr algn="ctr"/>
                      <a:r>
                        <a:rPr lang="es-MX" sz="1700" dirty="0" smtClean="0"/>
                        <a:t>2016</a:t>
                      </a:r>
                      <a:endParaRPr lang="es-MX" sz="1700" dirty="0"/>
                    </a:p>
                  </a:txBody>
                  <a:tcPr/>
                </a:tc>
                <a:tc>
                  <a:txBody>
                    <a:bodyPr/>
                    <a:lstStyle/>
                    <a:p>
                      <a:pPr algn="ctr"/>
                      <a:r>
                        <a:rPr lang="es-MX" sz="1700" dirty="0" smtClean="0"/>
                        <a:t>8</a:t>
                      </a:r>
                      <a:endParaRPr lang="es-MX" sz="1700" dirty="0"/>
                    </a:p>
                  </a:txBody>
                  <a:tcPr/>
                </a:tc>
                <a:extLst>
                  <a:ext uri="{0D108BD9-81ED-4DB2-BD59-A6C34878D82A}">
                    <a16:rowId xmlns:a16="http://schemas.microsoft.com/office/drawing/2014/main" val="3448675477"/>
                  </a:ext>
                </a:extLst>
              </a:tr>
              <a:tr h="370840">
                <a:tc>
                  <a:txBody>
                    <a:bodyPr/>
                    <a:lstStyle/>
                    <a:p>
                      <a:pPr algn="ctr"/>
                      <a:r>
                        <a:rPr lang="es-MX" sz="1700" dirty="0" smtClean="0"/>
                        <a:t>2017</a:t>
                      </a:r>
                      <a:endParaRPr lang="es-MX" sz="1700" dirty="0"/>
                    </a:p>
                  </a:txBody>
                  <a:tcPr/>
                </a:tc>
                <a:tc>
                  <a:txBody>
                    <a:bodyPr/>
                    <a:lstStyle/>
                    <a:p>
                      <a:pPr algn="ctr"/>
                      <a:r>
                        <a:rPr lang="es-MX" sz="1700" dirty="0" smtClean="0"/>
                        <a:t>10</a:t>
                      </a:r>
                      <a:endParaRPr lang="es-MX" sz="1700" dirty="0"/>
                    </a:p>
                  </a:txBody>
                  <a:tcPr/>
                </a:tc>
                <a:extLst>
                  <a:ext uri="{0D108BD9-81ED-4DB2-BD59-A6C34878D82A}">
                    <a16:rowId xmlns:a16="http://schemas.microsoft.com/office/drawing/2014/main" val="2862221966"/>
                  </a:ext>
                </a:extLst>
              </a:tr>
              <a:tr h="370840">
                <a:tc>
                  <a:txBody>
                    <a:bodyPr/>
                    <a:lstStyle/>
                    <a:p>
                      <a:pPr algn="ctr"/>
                      <a:r>
                        <a:rPr lang="es-MX" sz="1700" dirty="0" smtClean="0"/>
                        <a:t>2018</a:t>
                      </a:r>
                      <a:endParaRPr lang="es-MX" sz="1700" dirty="0"/>
                    </a:p>
                  </a:txBody>
                  <a:tcPr/>
                </a:tc>
                <a:tc>
                  <a:txBody>
                    <a:bodyPr/>
                    <a:lstStyle/>
                    <a:p>
                      <a:pPr algn="ctr"/>
                      <a:r>
                        <a:rPr lang="es-MX" sz="1700" dirty="0" smtClean="0"/>
                        <a:t>12</a:t>
                      </a:r>
                      <a:endParaRPr lang="es-MX" sz="1700" dirty="0"/>
                    </a:p>
                  </a:txBody>
                  <a:tcPr/>
                </a:tc>
                <a:extLst>
                  <a:ext uri="{0D108BD9-81ED-4DB2-BD59-A6C34878D82A}">
                    <a16:rowId xmlns:a16="http://schemas.microsoft.com/office/drawing/2014/main" val="788525691"/>
                  </a:ext>
                </a:extLst>
              </a:tr>
            </a:tbl>
          </a:graphicData>
        </a:graphic>
      </p:graphicFrame>
      <p:sp>
        <p:nvSpPr>
          <p:cNvPr id="32" name="Heptágono 31"/>
          <p:cNvSpPr/>
          <p:nvPr/>
        </p:nvSpPr>
        <p:spPr>
          <a:xfrm>
            <a:off x="457200" y="2464599"/>
            <a:ext cx="581891" cy="572654"/>
          </a:xfrm>
          <a:prstGeom prst="heptagon">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dirty="0" smtClean="0">
                <a:latin typeface="Times New Roman" panose="02020603050405020304" pitchFamily="18" charset="0"/>
                <a:cs typeface="Times New Roman" panose="02020603050405020304" pitchFamily="18" charset="0"/>
              </a:rPr>
              <a:t>1</a:t>
            </a:r>
            <a:endParaRPr lang="es-MX" dirty="0">
              <a:latin typeface="Times New Roman" panose="02020603050405020304" pitchFamily="18" charset="0"/>
              <a:cs typeface="Times New Roman" panose="02020603050405020304" pitchFamily="18" charset="0"/>
            </a:endParaRPr>
          </a:p>
        </p:txBody>
      </p:sp>
      <p:sp>
        <p:nvSpPr>
          <p:cNvPr id="34" name="Marcador de contenido 2"/>
          <p:cNvSpPr txBox="1">
            <a:spLocks/>
          </p:cNvSpPr>
          <p:nvPr/>
        </p:nvSpPr>
        <p:spPr>
          <a:xfrm>
            <a:off x="1376218" y="4200143"/>
            <a:ext cx="7672248" cy="572653"/>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s-MX" sz="2100" dirty="0" smtClean="0">
                <a:latin typeface="Times New Roman" panose="02020603050405020304" pitchFamily="18" charset="0"/>
                <a:cs typeface="Times New Roman" panose="02020603050405020304" pitchFamily="18" charset="0"/>
              </a:rPr>
              <a:t>Además estima que realizará inversiones elegibles por 20 </a:t>
            </a:r>
            <a:r>
              <a:rPr lang="es-MX" sz="2100" dirty="0" err="1" smtClean="0">
                <a:latin typeface="Times New Roman" panose="02020603050405020304" pitchFamily="18" charset="0"/>
                <a:cs typeface="Times New Roman" panose="02020603050405020304" pitchFamily="18" charset="0"/>
              </a:rPr>
              <a:t>mdp</a:t>
            </a:r>
            <a:r>
              <a:rPr lang="es-MX" sz="2100" dirty="0" smtClean="0">
                <a:latin typeface="Times New Roman" panose="02020603050405020304" pitchFamily="18" charset="0"/>
                <a:cs typeface="Times New Roman" panose="02020603050405020304" pitchFamily="18" charset="0"/>
              </a:rPr>
              <a:t>.</a:t>
            </a:r>
          </a:p>
        </p:txBody>
      </p:sp>
      <p:sp>
        <p:nvSpPr>
          <p:cNvPr id="36" name="Heptágono 35"/>
          <p:cNvSpPr/>
          <p:nvPr/>
        </p:nvSpPr>
        <p:spPr>
          <a:xfrm>
            <a:off x="457200" y="4200142"/>
            <a:ext cx="581891" cy="572654"/>
          </a:xfrm>
          <a:prstGeom prst="heptagon">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dirty="0">
                <a:latin typeface="Times New Roman" panose="02020603050405020304" pitchFamily="18" charset="0"/>
                <a:cs typeface="Times New Roman" panose="02020603050405020304" pitchFamily="18" charset="0"/>
              </a:rPr>
              <a:t>2</a:t>
            </a:r>
          </a:p>
        </p:txBody>
      </p:sp>
      <p:sp>
        <p:nvSpPr>
          <p:cNvPr id="37" name="Marcador de contenido 2"/>
          <p:cNvSpPr txBox="1">
            <a:spLocks/>
          </p:cNvSpPr>
          <p:nvPr/>
        </p:nvSpPr>
        <p:spPr>
          <a:xfrm>
            <a:off x="1376218" y="5247067"/>
            <a:ext cx="4027054" cy="1358449"/>
          </a:xfrm>
          <a:prstGeom prst="rect">
            <a:avLst/>
          </a:prstGeom>
        </p:spPr>
        <p:txBody>
          <a:bodyPr vert="horz" lIns="91440" tIns="45720" rIns="91440" bIns="45720" rtlCol="0" anchor="ct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s-MX" sz="2100" dirty="0" smtClean="0">
                <a:latin typeface="Times New Roman" panose="02020603050405020304" pitchFamily="18" charset="0"/>
                <a:cs typeface="Times New Roman" panose="02020603050405020304" pitchFamily="18" charset="0"/>
              </a:rPr>
              <a:t>Calculamos el promedio de inversiones históricas de los 3 años anteriores como se observa en la tabla.</a:t>
            </a:r>
          </a:p>
        </p:txBody>
      </p:sp>
      <p:graphicFrame>
        <p:nvGraphicFramePr>
          <p:cNvPr id="38" name="Tabla 37"/>
          <p:cNvGraphicFramePr>
            <a:graphicFrameLocks noGrp="1"/>
          </p:cNvGraphicFramePr>
          <p:nvPr>
            <p:extLst>
              <p:ext uri="{D42A27DB-BD31-4B8C-83A1-F6EECF244321}">
                <p14:modId xmlns:p14="http://schemas.microsoft.com/office/powerpoint/2010/main" val="1376121258"/>
              </p:ext>
            </p:extLst>
          </p:nvPr>
        </p:nvGraphicFramePr>
        <p:xfrm>
          <a:off x="5622510" y="4742095"/>
          <a:ext cx="3114690" cy="2092960"/>
        </p:xfrm>
        <a:graphic>
          <a:graphicData uri="http://schemas.openxmlformats.org/drawingml/2006/table">
            <a:tbl>
              <a:tblPr firstRow="1" bandRow="1">
                <a:tableStyleId>{5C22544A-7EE6-4342-B048-85BDC9FD1C3A}</a:tableStyleId>
              </a:tblPr>
              <a:tblGrid>
                <a:gridCol w="1557345">
                  <a:extLst>
                    <a:ext uri="{9D8B030D-6E8A-4147-A177-3AD203B41FA5}">
                      <a16:colId xmlns:a16="http://schemas.microsoft.com/office/drawing/2014/main" val="3879865306"/>
                    </a:ext>
                  </a:extLst>
                </a:gridCol>
                <a:gridCol w="1557345">
                  <a:extLst>
                    <a:ext uri="{9D8B030D-6E8A-4147-A177-3AD203B41FA5}">
                      <a16:colId xmlns:a16="http://schemas.microsoft.com/office/drawing/2014/main" val="3058077159"/>
                    </a:ext>
                  </a:extLst>
                </a:gridCol>
              </a:tblGrid>
              <a:tr h="370840">
                <a:tc>
                  <a:txBody>
                    <a:bodyPr/>
                    <a:lstStyle/>
                    <a:p>
                      <a:pPr algn="ctr"/>
                      <a:r>
                        <a:rPr lang="es-MX" sz="1700" dirty="0" smtClean="0"/>
                        <a:t>Ejercicio Fiscal</a:t>
                      </a:r>
                      <a:endParaRPr lang="es-MX" sz="1700" dirty="0"/>
                    </a:p>
                  </a:txBody>
                  <a:tcPr/>
                </a:tc>
                <a:tc>
                  <a:txBody>
                    <a:bodyPr/>
                    <a:lstStyle/>
                    <a:p>
                      <a:pPr algn="ctr"/>
                      <a:r>
                        <a:rPr lang="es-MX" sz="1700" dirty="0" smtClean="0"/>
                        <a:t>Inversión</a:t>
                      </a:r>
                      <a:r>
                        <a:rPr lang="es-MX" sz="1700" baseline="0" dirty="0" smtClean="0"/>
                        <a:t> (</a:t>
                      </a:r>
                      <a:r>
                        <a:rPr lang="es-MX" sz="1700" baseline="0" dirty="0" err="1" smtClean="0"/>
                        <a:t>mdp</a:t>
                      </a:r>
                      <a:r>
                        <a:rPr lang="es-MX" sz="1700" baseline="0" dirty="0" smtClean="0"/>
                        <a:t>)</a:t>
                      </a:r>
                      <a:endParaRPr lang="es-MX" sz="1700" dirty="0"/>
                    </a:p>
                  </a:txBody>
                  <a:tcPr/>
                </a:tc>
                <a:extLst>
                  <a:ext uri="{0D108BD9-81ED-4DB2-BD59-A6C34878D82A}">
                    <a16:rowId xmlns:a16="http://schemas.microsoft.com/office/drawing/2014/main" val="1780413902"/>
                  </a:ext>
                </a:extLst>
              </a:tr>
              <a:tr h="370840">
                <a:tc>
                  <a:txBody>
                    <a:bodyPr/>
                    <a:lstStyle/>
                    <a:p>
                      <a:pPr algn="ctr"/>
                      <a:r>
                        <a:rPr lang="es-MX" sz="1700" dirty="0" smtClean="0"/>
                        <a:t>2016</a:t>
                      </a:r>
                      <a:endParaRPr lang="es-MX" sz="1700" dirty="0"/>
                    </a:p>
                  </a:txBody>
                  <a:tcPr/>
                </a:tc>
                <a:tc>
                  <a:txBody>
                    <a:bodyPr/>
                    <a:lstStyle/>
                    <a:p>
                      <a:pPr algn="ctr"/>
                      <a:r>
                        <a:rPr lang="es-MX" sz="1700" dirty="0" smtClean="0"/>
                        <a:t>8</a:t>
                      </a:r>
                      <a:endParaRPr lang="es-MX" sz="1700" dirty="0"/>
                    </a:p>
                  </a:txBody>
                  <a:tcPr/>
                </a:tc>
                <a:extLst>
                  <a:ext uri="{0D108BD9-81ED-4DB2-BD59-A6C34878D82A}">
                    <a16:rowId xmlns:a16="http://schemas.microsoft.com/office/drawing/2014/main" val="3448675477"/>
                  </a:ext>
                </a:extLst>
              </a:tr>
              <a:tr h="370840">
                <a:tc>
                  <a:txBody>
                    <a:bodyPr/>
                    <a:lstStyle/>
                    <a:p>
                      <a:pPr algn="ctr"/>
                      <a:r>
                        <a:rPr lang="es-MX" sz="1700" dirty="0" smtClean="0"/>
                        <a:t>2017</a:t>
                      </a:r>
                      <a:endParaRPr lang="es-MX" sz="1700" dirty="0"/>
                    </a:p>
                  </a:txBody>
                  <a:tcPr/>
                </a:tc>
                <a:tc>
                  <a:txBody>
                    <a:bodyPr/>
                    <a:lstStyle/>
                    <a:p>
                      <a:pPr algn="ctr"/>
                      <a:r>
                        <a:rPr lang="es-MX" sz="1700" dirty="0" smtClean="0"/>
                        <a:t>10</a:t>
                      </a:r>
                      <a:endParaRPr lang="es-MX" sz="1700" dirty="0"/>
                    </a:p>
                  </a:txBody>
                  <a:tcPr/>
                </a:tc>
                <a:extLst>
                  <a:ext uri="{0D108BD9-81ED-4DB2-BD59-A6C34878D82A}">
                    <a16:rowId xmlns:a16="http://schemas.microsoft.com/office/drawing/2014/main" val="2862221966"/>
                  </a:ext>
                </a:extLst>
              </a:tr>
              <a:tr h="370840">
                <a:tc>
                  <a:txBody>
                    <a:bodyPr/>
                    <a:lstStyle/>
                    <a:p>
                      <a:pPr algn="ctr"/>
                      <a:r>
                        <a:rPr lang="es-MX" sz="1700" dirty="0" smtClean="0"/>
                        <a:t>2018</a:t>
                      </a:r>
                      <a:endParaRPr lang="es-MX" sz="1700" dirty="0"/>
                    </a:p>
                  </a:txBody>
                  <a:tcPr/>
                </a:tc>
                <a:tc>
                  <a:txBody>
                    <a:bodyPr/>
                    <a:lstStyle/>
                    <a:p>
                      <a:pPr algn="ctr"/>
                      <a:r>
                        <a:rPr lang="es-MX" sz="1700" dirty="0" smtClean="0"/>
                        <a:t>12</a:t>
                      </a:r>
                      <a:endParaRPr lang="es-MX" sz="1700" dirty="0"/>
                    </a:p>
                  </a:txBody>
                  <a:tcPr/>
                </a:tc>
                <a:extLst>
                  <a:ext uri="{0D108BD9-81ED-4DB2-BD59-A6C34878D82A}">
                    <a16:rowId xmlns:a16="http://schemas.microsoft.com/office/drawing/2014/main" val="788525691"/>
                  </a:ext>
                </a:extLst>
              </a:tr>
              <a:tr h="370840">
                <a:tc>
                  <a:txBody>
                    <a:bodyPr/>
                    <a:lstStyle/>
                    <a:p>
                      <a:pPr algn="ctr"/>
                      <a:r>
                        <a:rPr lang="es-MX" sz="1700" b="1" dirty="0" smtClean="0">
                          <a:solidFill>
                            <a:srgbClr val="C00000"/>
                          </a:solidFill>
                        </a:rPr>
                        <a:t>PROMEDIO</a:t>
                      </a:r>
                      <a:endParaRPr lang="es-MX" sz="1700" b="1" dirty="0">
                        <a:solidFill>
                          <a:srgbClr val="C00000"/>
                        </a:solidFill>
                      </a:endParaRPr>
                    </a:p>
                  </a:txBody>
                  <a:tcPr/>
                </a:tc>
                <a:tc>
                  <a:txBody>
                    <a:bodyPr/>
                    <a:lstStyle/>
                    <a:p>
                      <a:pPr algn="ctr"/>
                      <a:r>
                        <a:rPr lang="es-MX" sz="1700" b="1" dirty="0" smtClean="0">
                          <a:solidFill>
                            <a:srgbClr val="C00000"/>
                          </a:solidFill>
                        </a:rPr>
                        <a:t>10</a:t>
                      </a:r>
                      <a:endParaRPr lang="es-MX" sz="1700" b="1" dirty="0">
                        <a:solidFill>
                          <a:srgbClr val="C00000"/>
                        </a:solidFill>
                      </a:endParaRPr>
                    </a:p>
                  </a:txBody>
                  <a:tcPr/>
                </a:tc>
                <a:extLst>
                  <a:ext uri="{0D108BD9-81ED-4DB2-BD59-A6C34878D82A}">
                    <a16:rowId xmlns:a16="http://schemas.microsoft.com/office/drawing/2014/main" val="619520475"/>
                  </a:ext>
                </a:extLst>
              </a:tr>
            </a:tbl>
          </a:graphicData>
        </a:graphic>
      </p:graphicFrame>
      <p:sp>
        <p:nvSpPr>
          <p:cNvPr id="39" name="Heptágono 38"/>
          <p:cNvSpPr/>
          <p:nvPr/>
        </p:nvSpPr>
        <p:spPr>
          <a:xfrm>
            <a:off x="457200" y="5410840"/>
            <a:ext cx="581891" cy="572654"/>
          </a:xfrm>
          <a:prstGeom prst="heptagon">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dirty="0">
                <a:latin typeface="Times New Roman" panose="02020603050405020304" pitchFamily="18" charset="0"/>
                <a:cs typeface="Times New Roman" panose="02020603050405020304" pitchFamily="18" charset="0"/>
              </a:rPr>
              <a:t>3</a:t>
            </a:r>
          </a:p>
        </p:txBody>
      </p:sp>
      <p:sp>
        <p:nvSpPr>
          <p:cNvPr id="12" name="Título 1"/>
          <p:cNvSpPr txBox="1">
            <a:spLocks/>
          </p:cNvSpPr>
          <p:nvPr/>
        </p:nvSpPr>
        <p:spPr>
          <a:xfrm>
            <a:off x="0" y="1046062"/>
            <a:ext cx="9144000" cy="538818"/>
          </a:xfrm>
          <a:prstGeom prst="rect">
            <a:avLst/>
          </a:prstGeom>
          <a:solidFill>
            <a:schemeClr val="accent5">
              <a:lumMod val="5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3000" b="1" dirty="0" smtClean="0">
                <a:solidFill>
                  <a:schemeClr val="bg1"/>
                </a:solidFill>
                <a:latin typeface="Times New Roman" panose="02020603050405020304" pitchFamily="18" charset="0"/>
                <a:cs typeface="Times New Roman" panose="02020603050405020304" pitchFamily="18" charset="0"/>
              </a:rPr>
              <a:t>Cálculo del Estímulo</a:t>
            </a:r>
            <a:endParaRPr lang="es-MX" sz="3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338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Marcador de contenido 2"/>
          <p:cNvSpPr txBox="1">
            <a:spLocks/>
          </p:cNvSpPr>
          <p:nvPr/>
        </p:nvSpPr>
        <p:spPr>
          <a:xfrm>
            <a:off x="1376219" y="2503933"/>
            <a:ext cx="7360982" cy="794322"/>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MX" sz="2100" dirty="0" smtClean="0">
                <a:latin typeface="Times New Roman" panose="02020603050405020304" pitchFamily="18" charset="0"/>
                <a:cs typeface="Times New Roman" panose="02020603050405020304" pitchFamily="18" charset="0"/>
              </a:rPr>
              <a:t>Entonces se procede a calcular el incremental, es decir, la diferencia entre el </a:t>
            </a:r>
            <a:r>
              <a:rPr lang="es-MX" sz="2100" dirty="0">
                <a:latin typeface="Times New Roman" panose="02020603050405020304" pitchFamily="18" charset="0"/>
                <a:cs typeface="Times New Roman" panose="02020603050405020304" pitchFamily="18" charset="0"/>
              </a:rPr>
              <a:t>valor del </a:t>
            </a:r>
            <a:r>
              <a:rPr lang="es-MX" sz="2100" dirty="0" smtClean="0">
                <a:latin typeface="Times New Roman" panose="02020603050405020304" pitchFamily="18" charset="0"/>
                <a:cs typeface="Times New Roman" panose="02020603050405020304" pitchFamily="18" charset="0"/>
              </a:rPr>
              <a:t>proyecto y el promedio histórico.</a:t>
            </a:r>
          </a:p>
        </p:txBody>
      </p:sp>
      <p:sp>
        <p:nvSpPr>
          <p:cNvPr id="32" name="Heptágono 31"/>
          <p:cNvSpPr/>
          <p:nvPr/>
        </p:nvSpPr>
        <p:spPr>
          <a:xfrm>
            <a:off x="457200" y="2614767"/>
            <a:ext cx="581891" cy="572654"/>
          </a:xfrm>
          <a:prstGeom prst="heptagon">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dirty="0">
                <a:latin typeface="Times New Roman" panose="02020603050405020304" pitchFamily="18" charset="0"/>
                <a:cs typeface="Times New Roman" panose="02020603050405020304" pitchFamily="18" charset="0"/>
              </a:rPr>
              <a:t>4</a:t>
            </a:r>
          </a:p>
        </p:txBody>
      </p:sp>
      <p:sp>
        <p:nvSpPr>
          <p:cNvPr id="34" name="Marcador de contenido 2"/>
          <p:cNvSpPr txBox="1">
            <a:spLocks/>
          </p:cNvSpPr>
          <p:nvPr/>
        </p:nvSpPr>
        <p:spPr>
          <a:xfrm>
            <a:off x="1325818" y="4892266"/>
            <a:ext cx="7360982" cy="572653"/>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s-MX" sz="2100" dirty="0" smtClean="0">
                <a:latin typeface="Times New Roman" panose="02020603050405020304" pitchFamily="18" charset="0"/>
                <a:cs typeface="Times New Roman" panose="02020603050405020304" pitchFamily="18" charset="0"/>
              </a:rPr>
              <a:t>Finalmente calculamos el 30% del incremental para obtener el valor del estímulo, en este ejemplo quedaría de la siguiente manera:</a:t>
            </a:r>
          </a:p>
        </p:txBody>
      </p:sp>
      <p:sp>
        <p:nvSpPr>
          <p:cNvPr id="36" name="Heptágono 35"/>
          <p:cNvSpPr/>
          <p:nvPr/>
        </p:nvSpPr>
        <p:spPr>
          <a:xfrm>
            <a:off x="457199" y="4892266"/>
            <a:ext cx="581891" cy="572654"/>
          </a:xfrm>
          <a:prstGeom prst="heptagon">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dirty="0" smtClean="0">
                <a:latin typeface="Times New Roman" panose="02020603050405020304" pitchFamily="18" charset="0"/>
                <a:cs typeface="Times New Roman" panose="02020603050405020304" pitchFamily="18" charset="0"/>
              </a:rPr>
              <a:t>5</a:t>
            </a:r>
            <a:endParaRPr lang="es-MX" dirty="0">
              <a:latin typeface="Times New Roman" panose="02020603050405020304" pitchFamily="18" charset="0"/>
              <a:cs typeface="Times New Roman" panose="02020603050405020304" pitchFamily="18" charset="0"/>
            </a:endParaRPr>
          </a:p>
        </p:txBody>
      </p:sp>
      <p:graphicFrame>
        <p:nvGraphicFramePr>
          <p:cNvPr id="40" name="Tabla 39"/>
          <p:cNvGraphicFramePr>
            <a:graphicFrameLocks noGrp="1"/>
          </p:cNvGraphicFramePr>
          <p:nvPr>
            <p:extLst>
              <p:ext uri="{D42A27DB-BD31-4B8C-83A1-F6EECF244321}">
                <p14:modId xmlns:p14="http://schemas.microsoft.com/office/powerpoint/2010/main" val="1184114724"/>
              </p:ext>
            </p:extLst>
          </p:nvPr>
        </p:nvGraphicFramePr>
        <p:xfrm>
          <a:off x="1376218" y="3567246"/>
          <a:ext cx="7360983" cy="741680"/>
        </p:xfrm>
        <a:graphic>
          <a:graphicData uri="http://schemas.openxmlformats.org/drawingml/2006/table">
            <a:tbl>
              <a:tblPr firstRow="1" bandRow="1">
                <a:tableStyleId>{00A15C55-8517-42AA-B614-E9B94910E393}</a:tableStyleId>
              </a:tblPr>
              <a:tblGrid>
                <a:gridCol w="2453661">
                  <a:extLst>
                    <a:ext uri="{9D8B030D-6E8A-4147-A177-3AD203B41FA5}">
                      <a16:colId xmlns:a16="http://schemas.microsoft.com/office/drawing/2014/main" val="224187302"/>
                    </a:ext>
                  </a:extLst>
                </a:gridCol>
                <a:gridCol w="2453661">
                  <a:extLst>
                    <a:ext uri="{9D8B030D-6E8A-4147-A177-3AD203B41FA5}">
                      <a16:colId xmlns:a16="http://schemas.microsoft.com/office/drawing/2014/main" val="3635153778"/>
                    </a:ext>
                  </a:extLst>
                </a:gridCol>
                <a:gridCol w="2453661">
                  <a:extLst>
                    <a:ext uri="{9D8B030D-6E8A-4147-A177-3AD203B41FA5}">
                      <a16:colId xmlns:a16="http://schemas.microsoft.com/office/drawing/2014/main" val="216476375"/>
                    </a:ext>
                  </a:extLst>
                </a:gridCol>
              </a:tblGrid>
              <a:tr h="370840">
                <a:tc>
                  <a:txBody>
                    <a:bodyPr/>
                    <a:lstStyle/>
                    <a:p>
                      <a:pPr algn="ctr"/>
                      <a:r>
                        <a:rPr lang="es-MX" dirty="0" smtClean="0"/>
                        <a:t>Valor</a:t>
                      </a:r>
                      <a:r>
                        <a:rPr lang="es-MX" baseline="0" dirty="0" smtClean="0"/>
                        <a:t> del proyecto</a:t>
                      </a:r>
                      <a:endParaRPr lang="es-MX"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dirty="0" smtClean="0"/>
                        <a:t>Promedio Histórico</a:t>
                      </a:r>
                    </a:p>
                  </a:txBody>
                  <a:tcPr anchor="ctr"/>
                </a:tc>
                <a:tc>
                  <a:txBody>
                    <a:bodyPr/>
                    <a:lstStyle/>
                    <a:p>
                      <a:pPr algn="ctr"/>
                      <a:r>
                        <a:rPr lang="es-MX" dirty="0" smtClean="0"/>
                        <a:t>Incremental</a:t>
                      </a:r>
                      <a:endParaRPr lang="es-MX" dirty="0"/>
                    </a:p>
                  </a:txBody>
                  <a:tcPr anchor="ctr"/>
                </a:tc>
                <a:extLst>
                  <a:ext uri="{0D108BD9-81ED-4DB2-BD59-A6C34878D82A}">
                    <a16:rowId xmlns:a16="http://schemas.microsoft.com/office/drawing/2014/main" val="2648391414"/>
                  </a:ext>
                </a:extLst>
              </a:tr>
              <a:tr h="370840">
                <a:tc>
                  <a:txBody>
                    <a:bodyPr/>
                    <a:lstStyle/>
                    <a:p>
                      <a:pPr algn="ctr"/>
                      <a:r>
                        <a:rPr lang="es-MX" dirty="0" smtClean="0"/>
                        <a:t>20 </a:t>
                      </a:r>
                      <a:r>
                        <a:rPr lang="es-MX" dirty="0" err="1" smtClean="0"/>
                        <a:t>mdp</a:t>
                      </a:r>
                      <a:endParaRPr lang="es-MX" dirty="0"/>
                    </a:p>
                  </a:txBody>
                  <a:tcPr anchor="ctr"/>
                </a:tc>
                <a:tc>
                  <a:txBody>
                    <a:bodyPr/>
                    <a:lstStyle/>
                    <a:p>
                      <a:pPr algn="ctr"/>
                      <a:r>
                        <a:rPr lang="es-MX" dirty="0" smtClean="0"/>
                        <a:t>10 </a:t>
                      </a:r>
                      <a:r>
                        <a:rPr lang="es-MX" dirty="0" err="1" smtClean="0"/>
                        <a:t>mdp</a:t>
                      </a:r>
                      <a:endParaRPr lang="es-MX" dirty="0"/>
                    </a:p>
                  </a:txBody>
                  <a:tcPr anchor="ctr"/>
                </a:tc>
                <a:tc>
                  <a:txBody>
                    <a:bodyPr/>
                    <a:lstStyle/>
                    <a:p>
                      <a:pPr algn="ctr"/>
                      <a:r>
                        <a:rPr lang="es-MX" dirty="0" smtClean="0"/>
                        <a:t>10 </a:t>
                      </a:r>
                      <a:r>
                        <a:rPr lang="es-MX" dirty="0" err="1" smtClean="0"/>
                        <a:t>mdp</a:t>
                      </a:r>
                      <a:endParaRPr lang="es-MX" dirty="0"/>
                    </a:p>
                  </a:txBody>
                  <a:tcPr anchor="ctr"/>
                </a:tc>
                <a:extLst>
                  <a:ext uri="{0D108BD9-81ED-4DB2-BD59-A6C34878D82A}">
                    <a16:rowId xmlns:a16="http://schemas.microsoft.com/office/drawing/2014/main" val="838834478"/>
                  </a:ext>
                </a:extLst>
              </a:tr>
            </a:tbl>
          </a:graphicData>
        </a:graphic>
      </p:graphicFrame>
      <p:sp>
        <p:nvSpPr>
          <p:cNvPr id="41" name="CuadroTexto 40"/>
          <p:cNvSpPr txBox="1"/>
          <p:nvPr/>
        </p:nvSpPr>
        <p:spPr>
          <a:xfrm>
            <a:off x="2224868" y="6042614"/>
            <a:ext cx="5172364" cy="46166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MX" sz="2400" b="1" i="1" dirty="0" smtClean="0">
                <a:latin typeface="Times New Roman" panose="02020603050405020304" pitchFamily="18" charset="0"/>
                <a:cs typeface="Times New Roman" panose="02020603050405020304" pitchFamily="18" charset="0"/>
              </a:rPr>
              <a:t>Estímulo fiscal </a:t>
            </a:r>
            <a:r>
              <a:rPr lang="es-MX" sz="2400" dirty="0" smtClean="0">
                <a:latin typeface="Times New Roman" panose="02020603050405020304" pitchFamily="18" charset="0"/>
                <a:cs typeface="Times New Roman" panose="02020603050405020304" pitchFamily="18" charset="0"/>
              </a:rPr>
              <a:t>= 0.3 * 10 = </a:t>
            </a:r>
            <a:r>
              <a:rPr lang="es-MX" sz="2400" b="1" dirty="0" smtClean="0">
                <a:latin typeface="Times New Roman" panose="02020603050405020304" pitchFamily="18" charset="0"/>
                <a:cs typeface="Times New Roman" panose="02020603050405020304" pitchFamily="18" charset="0"/>
              </a:rPr>
              <a:t>3 </a:t>
            </a:r>
            <a:r>
              <a:rPr lang="es-MX" sz="2400" b="1" dirty="0" err="1" smtClean="0">
                <a:latin typeface="Times New Roman" panose="02020603050405020304" pitchFamily="18" charset="0"/>
                <a:cs typeface="Times New Roman" panose="02020603050405020304" pitchFamily="18" charset="0"/>
              </a:rPr>
              <a:t>mdp</a:t>
            </a:r>
            <a:endParaRPr lang="es-MX" sz="2400" b="1" dirty="0">
              <a:latin typeface="Times New Roman" panose="02020603050405020304" pitchFamily="18" charset="0"/>
              <a:cs typeface="Times New Roman" panose="02020603050405020304" pitchFamily="18" charset="0"/>
            </a:endParaRPr>
          </a:p>
        </p:txBody>
      </p:sp>
      <p:sp>
        <p:nvSpPr>
          <p:cNvPr id="10" name="Título 1"/>
          <p:cNvSpPr>
            <a:spLocks noGrp="1"/>
          </p:cNvSpPr>
          <p:nvPr>
            <p:ph type="title"/>
          </p:nvPr>
        </p:nvSpPr>
        <p:spPr>
          <a:xfrm>
            <a:off x="457200" y="1512583"/>
            <a:ext cx="8280000" cy="720000"/>
          </a:xfrm>
        </p:spPr>
        <p:txBody>
          <a:bodyPr>
            <a:normAutofit/>
          </a:bodyPr>
          <a:lstStyle/>
          <a:p>
            <a:r>
              <a:rPr lang="es-MX" sz="3000" u="sng" dirty="0" smtClean="0">
                <a:latin typeface="Times New Roman" panose="02020603050405020304" pitchFamily="18" charset="0"/>
                <a:cs typeface="Times New Roman" panose="02020603050405020304" pitchFamily="18" charset="0"/>
              </a:rPr>
              <a:t>Ejemplo</a:t>
            </a:r>
            <a:endParaRPr lang="es-MX" sz="3000" u="sng" dirty="0">
              <a:latin typeface="Times New Roman" panose="02020603050405020304" pitchFamily="18" charset="0"/>
              <a:cs typeface="Times New Roman" panose="02020603050405020304" pitchFamily="18" charset="0"/>
            </a:endParaRPr>
          </a:p>
        </p:txBody>
      </p:sp>
      <p:sp>
        <p:nvSpPr>
          <p:cNvPr id="12" name="Título 1"/>
          <p:cNvSpPr txBox="1">
            <a:spLocks/>
          </p:cNvSpPr>
          <p:nvPr/>
        </p:nvSpPr>
        <p:spPr>
          <a:xfrm>
            <a:off x="0" y="1046062"/>
            <a:ext cx="9144000" cy="538818"/>
          </a:xfrm>
          <a:prstGeom prst="rect">
            <a:avLst/>
          </a:prstGeom>
          <a:solidFill>
            <a:schemeClr val="accent5">
              <a:lumMod val="5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3000" b="1" dirty="0" smtClean="0">
                <a:solidFill>
                  <a:schemeClr val="bg1"/>
                </a:solidFill>
                <a:latin typeface="Times New Roman" panose="02020603050405020304" pitchFamily="18" charset="0"/>
                <a:cs typeface="Times New Roman" panose="02020603050405020304" pitchFamily="18" charset="0"/>
              </a:rPr>
              <a:t>Cálculo del Estímulo</a:t>
            </a:r>
            <a:endParaRPr lang="es-MX" sz="3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293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5700" y="2936184"/>
            <a:ext cx="7489721" cy="1341526"/>
          </a:xfrm>
          <a:solidFill>
            <a:schemeClr val="accent5">
              <a:lumMod val="50000"/>
            </a:schemeClr>
          </a:solidFill>
        </p:spPr>
        <p:txBody>
          <a:bodyPr>
            <a:noAutofit/>
          </a:bodyPr>
          <a:lstStyle/>
          <a:p>
            <a:r>
              <a:rPr lang="es-MX" b="1" dirty="0">
                <a:solidFill>
                  <a:schemeClr val="bg1"/>
                </a:solidFill>
                <a:latin typeface="Times New Roman" panose="02020603050405020304" pitchFamily="18" charset="0"/>
                <a:cs typeface="Times New Roman" panose="02020603050405020304" pitchFamily="18" charset="0"/>
              </a:rPr>
              <a:t>1</a:t>
            </a:r>
            <a:r>
              <a:rPr lang="es-MX" b="1" dirty="0" smtClean="0">
                <a:solidFill>
                  <a:schemeClr val="bg1"/>
                </a:solidFill>
                <a:latin typeface="Times New Roman" panose="02020603050405020304" pitchFamily="18" charset="0"/>
                <a:cs typeface="Times New Roman" panose="02020603050405020304" pitchFamily="18" charset="0"/>
              </a:rPr>
              <a:t>. ANTECEDENTES</a:t>
            </a:r>
            <a:endParaRPr lang="es-MX"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52793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841702" y="2409029"/>
            <a:ext cx="7895498" cy="4188478"/>
            <a:chOff x="225626" y="3092044"/>
            <a:chExt cx="4810562" cy="3704654"/>
          </a:xfrm>
        </p:grpSpPr>
        <p:grpSp>
          <p:nvGrpSpPr>
            <p:cNvPr id="7" name="Grupo 6"/>
            <p:cNvGrpSpPr/>
            <p:nvPr/>
          </p:nvGrpSpPr>
          <p:grpSpPr>
            <a:xfrm>
              <a:off x="225626" y="3092044"/>
              <a:ext cx="4810562" cy="3143236"/>
              <a:chOff x="3912295" y="3457045"/>
              <a:chExt cx="5040795" cy="2718845"/>
            </a:xfrm>
          </p:grpSpPr>
          <p:sp>
            <p:nvSpPr>
              <p:cNvPr id="10" name="Rectángulo 9"/>
              <p:cNvSpPr/>
              <p:nvPr/>
            </p:nvSpPr>
            <p:spPr>
              <a:xfrm>
                <a:off x="4655488" y="5015124"/>
                <a:ext cx="515007" cy="88032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latin typeface="Times New Roman" panose="02020603050405020304" pitchFamily="18" charset="0"/>
                    <a:cs typeface="Times New Roman" panose="02020603050405020304" pitchFamily="18" charset="0"/>
                  </a:rPr>
                  <a:t>$8 </a:t>
                </a:r>
                <a:r>
                  <a:rPr lang="es-MX" sz="1400" dirty="0" err="1" smtClean="0">
                    <a:latin typeface="Times New Roman" panose="02020603050405020304" pitchFamily="18" charset="0"/>
                    <a:cs typeface="Times New Roman" panose="02020603050405020304" pitchFamily="18" charset="0"/>
                  </a:rPr>
                  <a:t>mdp</a:t>
                </a:r>
                <a:endParaRPr lang="es-MX" sz="1400" dirty="0">
                  <a:latin typeface="Times New Roman" panose="02020603050405020304" pitchFamily="18" charset="0"/>
                  <a:cs typeface="Times New Roman" panose="02020603050405020304" pitchFamily="18" charset="0"/>
                </a:endParaRPr>
              </a:p>
            </p:txBody>
          </p:sp>
          <p:sp>
            <p:nvSpPr>
              <p:cNvPr id="11" name="Rectángulo 10"/>
              <p:cNvSpPr/>
              <p:nvPr/>
            </p:nvSpPr>
            <p:spPr>
              <a:xfrm>
                <a:off x="6091251" y="4647600"/>
                <a:ext cx="515007" cy="124784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latin typeface="Times New Roman" panose="02020603050405020304" pitchFamily="18" charset="0"/>
                    <a:cs typeface="Times New Roman" panose="02020603050405020304" pitchFamily="18" charset="0"/>
                  </a:rPr>
                  <a:t>$12 </a:t>
                </a:r>
                <a:r>
                  <a:rPr lang="es-MX" sz="1400" dirty="0" err="1" smtClean="0">
                    <a:latin typeface="Times New Roman" panose="02020603050405020304" pitchFamily="18" charset="0"/>
                    <a:cs typeface="Times New Roman" panose="02020603050405020304" pitchFamily="18" charset="0"/>
                  </a:rPr>
                  <a:t>mdp</a:t>
                </a:r>
                <a:endParaRPr lang="es-MX" sz="1400" dirty="0">
                  <a:latin typeface="Times New Roman" panose="02020603050405020304" pitchFamily="18" charset="0"/>
                  <a:cs typeface="Times New Roman" panose="02020603050405020304" pitchFamily="18" charset="0"/>
                </a:endParaRPr>
              </a:p>
            </p:txBody>
          </p:sp>
          <p:cxnSp>
            <p:nvCxnSpPr>
              <p:cNvPr id="12" name="Conector recto 11"/>
              <p:cNvCxnSpPr/>
              <p:nvPr/>
            </p:nvCxnSpPr>
            <p:spPr>
              <a:xfrm flipV="1">
                <a:off x="4220134" y="5895448"/>
                <a:ext cx="3600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CuadroTexto 12"/>
              <p:cNvSpPr txBox="1"/>
              <p:nvPr/>
            </p:nvSpPr>
            <p:spPr>
              <a:xfrm>
                <a:off x="6132460" y="5893327"/>
                <a:ext cx="412643" cy="282563"/>
              </a:xfrm>
              <a:prstGeom prst="rect">
                <a:avLst/>
              </a:prstGeom>
              <a:noFill/>
            </p:spPr>
            <p:txBody>
              <a:bodyPr wrap="none" rtlCol="0">
                <a:spAutoFit/>
              </a:bodyPr>
              <a:lstStyle/>
              <a:p>
                <a:r>
                  <a:rPr lang="es-MX" dirty="0" smtClean="0">
                    <a:latin typeface="Times New Roman" panose="02020603050405020304" pitchFamily="18" charset="0"/>
                    <a:cs typeface="Times New Roman" panose="02020603050405020304" pitchFamily="18" charset="0"/>
                  </a:rPr>
                  <a:t>2018</a:t>
                </a:r>
                <a:endParaRPr lang="es-MX" dirty="0">
                  <a:latin typeface="Times New Roman" panose="02020603050405020304" pitchFamily="18" charset="0"/>
                  <a:cs typeface="Times New Roman" panose="02020603050405020304" pitchFamily="18" charset="0"/>
                </a:endParaRPr>
              </a:p>
            </p:txBody>
          </p:sp>
          <p:sp>
            <p:nvSpPr>
              <p:cNvPr id="14" name="CuadroTexto 13"/>
              <p:cNvSpPr txBox="1"/>
              <p:nvPr/>
            </p:nvSpPr>
            <p:spPr>
              <a:xfrm>
                <a:off x="5412074" y="5893327"/>
                <a:ext cx="412643" cy="282563"/>
              </a:xfrm>
              <a:prstGeom prst="rect">
                <a:avLst/>
              </a:prstGeom>
              <a:noFill/>
            </p:spPr>
            <p:txBody>
              <a:bodyPr wrap="none" rtlCol="0">
                <a:spAutoFit/>
              </a:bodyPr>
              <a:lstStyle/>
              <a:p>
                <a:r>
                  <a:rPr lang="es-MX" dirty="0" smtClean="0">
                    <a:latin typeface="Times New Roman" panose="02020603050405020304" pitchFamily="18" charset="0"/>
                    <a:cs typeface="Times New Roman" panose="02020603050405020304" pitchFamily="18" charset="0"/>
                  </a:rPr>
                  <a:t>2017</a:t>
                </a:r>
                <a:endParaRPr lang="es-MX" dirty="0">
                  <a:latin typeface="Times New Roman" panose="02020603050405020304" pitchFamily="18" charset="0"/>
                  <a:cs typeface="Times New Roman" panose="02020603050405020304" pitchFamily="18" charset="0"/>
                </a:endParaRPr>
              </a:p>
            </p:txBody>
          </p:sp>
          <p:sp>
            <p:nvSpPr>
              <p:cNvPr id="15" name="Rectángulo 14"/>
              <p:cNvSpPr/>
              <p:nvPr/>
            </p:nvSpPr>
            <p:spPr>
              <a:xfrm>
                <a:off x="5373369" y="4809220"/>
                <a:ext cx="515007" cy="108622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latin typeface="Times New Roman" panose="02020603050405020304" pitchFamily="18" charset="0"/>
                    <a:cs typeface="Times New Roman" panose="02020603050405020304" pitchFamily="18" charset="0"/>
                  </a:rPr>
                  <a:t>$10 </a:t>
                </a:r>
                <a:r>
                  <a:rPr lang="es-MX" sz="1400" dirty="0" err="1" smtClean="0">
                    <a:latin typeface="Times New Roman" panose="02020603050405020304" pitchFamily="18" charset="0"/>
                    <a:cs typeface="Times New Roman" panose="02020603050405020304" pitchFamily="18" charset="0"/>
                  </a:rPr>
                  <a:t>mdp</a:t>
                </a:r>
                <a:endParaRPr lang="es-MX" sz="1400" dirty="0">
                  <a:latin typeface="Times New Roman" panose="02020603050405020304" pitchFamily="18" charset="0"/>
                  <a:cs typeface="Times New Roman" panose="02020603050405020304" pitchFamily="18" charset="0"/>
                </a:endParaRPr>
              </a:p>
            </p:txBody>
          </p:sp>
          <p:cxnSp>
            <p:nvCxnSpPr>
              <p:cNvPr id="16" name="Conector recto 15"/>
              <p:cNvCxnSpPr/>
              <p:nvPr/>
            </p:nvCxnSpPr>
            <p:spPr>
              <a:xfrm flipH="1" flipV="1">
                <a:off x="4418330" y="3457045"/>
                <a:ext cx="0" cy="2520000"/>
              </a:xfrm>
              <a:prstGeom prst="line">
                <a:avLst/>
              </a:prstGeom>
            </p:spPr>
            <p:style>
              <a:lnRef idx="2">
                <a:schemeClr val="accent1"/>
              </a:lnRef>
              <a:fillRef idx="0">
                <a:schemeClr val="accent1"/>
              </a:fillRef>
              <a:effectRef idx="1">
                <a:schemeClr val="accent1"/>
              </a:effectRef>
              <a:fontRef idx="minor">
                <a:schemeClr val="tx1"/>
              </a:fontRef>
            </p:style>
          </p:cxnSp>
          <p:sp>
            <p:nvSpPr>
              <p:cNvPr id="17" name="CuadroTexto 16"/>
              <p:cNvSpPr txBox="1"/>
              <p:nvPr/>
            </p:nvSpPr>
            <p:spPr>
              <a:xfrm rot="16200000">
                <a:off x="3312011" y="4838393"/>
                <a:ext cx="1436363" cy="235796"/>
              </a:xfrm>
              <a:prstGeom prst="rect">
                <a:avLst/>
              </a:prstGeom>
              <a:noFill/>
            </p:spPr>
            <p:txBody>
              <a:bodyPr wrap="none" rtlCol="0">
                <a:spAutoFit/>
              </a:bodyPr>
              <a:lstStyle/>
              <a:p>
                <a:r>
                  <a:rPr lang="es-MX" b="1" dirty="0" smtClean="0">
                    <a:latin typeface="Times New Roman" panose="02020603050405020304" pitchFamily="18" charset="0"/>
                    <a:cs typeface="Times New Roman" panose="02020603050405020304" pitchFamily="18" charset="0"/>
                  </a:rPr>
                  <a:t>Inversión en IDT</a:t>
                </a:r>
                <a:endParaRPr lang="es-MX" b="1" dirty="0">
                  <a:latin typeface="Times New Roman" panose="02020603050405020304" pitchFamily="18" charset="0"/>
                  <a:cs typeface="Times New Roman" panose="02020603050405020304" pitchFamily="18" charset="0"/>
                </a:endParaRPr>
              </a:p>
            </p:txBody>
          </p:sp>
          <p:sp>
            <p:nvSpPr>
              <p:cNvPr id="18" name="CuadroTexto 17"/>
              <p:cNvSpPr txBox="1"/>
              <p:nvPr/>
            </p:nvSpPr>
            <p:spPr>
              <a:xfrm>
                <a:off x="4694940" y="5893327"/>
                <a:ext cx="412643" cy="282563"/>
              </a:xfrm>
              <a:prstGeom prst="rect">
                <a:avLst/>
              </a:prstGeom>
              <a:noFill/>
            </p:spPr>
            <p:txBody>
              <a:bodyPr wrap="none" rtlCol="0">
                <a:spAutoFit/>
              </a:bodyPr>
              <a:lstStyle/>
              <a:p>
                <a:r>
                  <a:rPr lang="es-MX" dirty="0" smtClean="0">
                    <a:latin typeface="Times New Roman" panose="02020603050405020304" pitchFamily="18" charset="0"/>
                    <a:cs typeface="Times New Roman" panose="02020603050405020304" pitchFamily="18" charset="0"/>
                  </a:rPr>
                  <a:t>2016</a:t>
                </a:r>
              </a:p>
            </p:txBody>
          </p:sp>
          <p:sp>
            <p:nvSpPr>
              <p:cNvPr id="19" name="Rectángulo 18"/>
              <p:cNvSpPr/>
              <p:nvPr/>
            </p:nvSpPr>
            <p:spPr>
              <a:xfrm>
                <a:off x="6814526" y="3457045"/>
                <a:ext cx="515007" cy="243628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latin typeface="Times New Roman" panose="02020603050405020304" pitchFamily="18" charset="0"/>
                    <a:cs typeface="Times New Roman" panose="02020603050405020304" pitchFamily="18" charset="0"/>
                  </a:rPr>
                  <a:t>$20 </a:t>
                </a:r>
                <a:r>
                  <a:rPr lang="es-MX" sz="1400" dirty="0" err="1" smtClean="0">
                    <a:latin typeface="Times New Roman" panose="02020603050405020304" pitchFamily="18" charset="0"/>
                    <a:cs typeface="Times New Roman" panose="02020603050405020304" pitchFamily="18" charset="0"/>
                  </a:rPr>
                  <a:t>mdp</a:t>
                </a:r>
                <a:endParaRPr lang="es-MX" sz="1400" dirty="0">
                  <a:latin typeface="Times New Roman" panose="02020603050405020304" pitchFamily="18" charset="0"/>
                  <a:cs typeface="Times New Roman" panose="02020603050405020304" pitchFamily="18" charset="0"/>
                </a:endParaRPr>
              </a:p>
            </p:txBody>
          </p:sp>
          <p:sp>
            <p:nvSpPr>
              <p:cNvPr id="20" name="CuadroTexto 19"/>
              <p:cNvSpPr txBox="1"/>
              <p:nvPr/>
            </p:nvSpPr>
            <p:spPr>
              <a:xfrm>
                <a:off x="6857809" y="5893327"/>
                <a:ext cx="412643" cy="282563"/>
              </a:xfrm>
              <a:prstGeom prst="rect">
                <a:avLst/>
              </a:prstGeom>
              <a:noFill/>
            </p:spPr>
            <p:txBody>
              <a:bodyPr wrap="none" rtlCol="0">
                <a:spAutoFit/>
              </a:bodyPr>
              <a:lstStyle/>
              <a:p>
                <a:r>
                  <a:rPr lang="es-MX" dirty="0" smtClean="0">
                    <a:latin typeface="Times New Roman" panose="02020603050405020304" pitchFamily="18" charset="0"/>
                    <a:cs typeface="Times New Roman" panose="02020603050405020304" pitchFamily="18" charset="0"/>
                  </a:rPr>
                  <a:t>2019</a:t>
                </a:r>
                <a:endParaRPr lang="es-MX" dirty="0">
                  <a:latin typeface="Times New Roman" panose="02020603050405020304" pitchFamily="18" charset="0"/>
                  <a:cs typeface="Times New Roman" panose="02020603050405020304" pitchFamily="18" charset="0"/>
                </a:endParaRPr>
              </a:p>
            </p:txBody>
          </p:sp>
          <p:cxnSp>
            <p:nvCxnSpPr>
              <p:cNvPr id="21" name="Conector recto 20"/>
              <p:cNvCxnSpPr/>
              <p:nvPr/>
            </p:nvCxnSpPr>
            <p:spPr>
              <a:xfrm flipV="1">
                <a:off x="4442446" y="4929291"/>
                <a:ext cx="3240000" cy="0"/>
              </a:xfrm>
              <a:prstGeom prst="line">
                <a:avLst/>
              </a:prstGeom>
              <a:ln w="38100">
                <a:solidFill>
                  <a:srgbClr val="FF0000"/>
                </a:solidFill>
                <a:prstDash val="sysDot"/>
              </a:ln>
            </p:spPr>
            <p:style>
              <a:lnRef idx="3">
                <a:schemeClr val="accent6"/>
              </a:lnRef>
              <a:fillRef idx="0">
                <a:schemeClr val="accent6"/>
              </a:fillRef>
              <a:effectRef idx="2">
                <a:schemeClr val="accent6"/>
              </a:effectRef>
              <a:fontRef idx="minor">
                <a:schemeClr val="tx1"/>
              </a:fontRef>
            </p:style>
          </p:cxnSp>
          <p:sp>
            <p:nvSpPr>
              <p:cNvPr id="22" name="CuadroTexto 21"/>
              <p:cNvSpPr txBox="1"/>
              <p:nvPr/>
            </p:nvSpPr>
            <p:spPr>
              <a:xfrm>
                <a:off x="7459022" y="4705962"/>
                <a:ext cx="1494067" cy="494486"/>
              </a:xfrm>
              <a:prstGeom prst="rect">
                <a:avLst/>
              </a:prstGeom>
              <a:noFill/>
            </p:spPr>
            <p:txBody>
              <a:bodyPr wrap="square" rtlCol="0">
                <a:spAutoFit/>
              </a:bodyPr>
              <a:lstStyle/>
              <a:p>
                <a:pPr algn="ctr"/>
                <a:r>
                  <a:rPr lang="es-MX" b="1" dirty="0" smtClean="0">
                    <a:latin typeface="Times New Roman" panose="02020603050405020304" pitchFamily="18" charset="0"/>
                    <a:cs typeface="Times New Roman" panose="02020603050405020304" pitchFamily="18" charset="0"/>
                  </a:rPr>
                  <a:t>Promedio Histórico</a:t>
                </a:r>
              </a:p>
              <a:p>
                <a:pPr algn="ctr"/>
                <a:r>
                  <a:rPr lang="es-MX" b="1" dirty="0" smtClean="0">
                    <a:latin typeface="Times New Roman" panose="02020603050405020304" pitchFamily="18" charset="0"/>
                    <a:cs typeface="Times New Roman" panose="02020603050405020304" pitchFamily="18" charset="0"/>
                  </a:rPr>
                  <a:t>$10 </a:t>
                </a:r>
                <a:r>
                  <a:rPr lang="es-MX" b="1" dirty="0" err="1" smtClean="0">
                    <a:latin typeface="Times New Roman" panose="02020603050405020304" pitchFamily="18" charset="0"/>
                    <a:cs typeface="Times New Roman" panose="02020603050405020304" pitchFamily="18" charset="0"/>
                  </a:rPr>
                  <a:t>mdp</a:t>
                </a:r>
                <a:endParaRPr lang="es-MX" b="1" dirty="0">
                  <a:latin typeface="Times New Roman" panose="02020603050405020304" pitchFamily="18" charset="0"/>
                  <a:cs typeface="Times New Roman" panose="02020603050405020304" pitchFamily="18" charset="0"/>
                </a:endParaRPr>
              </a:p>
            </p:txBody>
          </p:sp>
          <p:sp>
            <p:nvSpPr>
              <p:cNvPr id="23" name="Abrir llave 22"/>
              <p:cNvSpPr/>
              <p:nvPr/>
            </p:nvSpPr>
            <p:spPr>
              <a:xfrm flipH="1">
                <a:off x="7340205" y="3457045"/>
                <a:ext cx="342239" cy="147224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MX" dirty="0">
                  <a:latin typeface="Times New Roman" panose="02020603050405020304" pitchFamily="18" charset="0"/>
                  <a:cs typeface="Times New Roman" panose="02020603050405020304" pitchFamily="18" charset="0"/>
                </a:endParaRPr>
              </a:p>
            </p:txBody>
          </p:sp>
          <p:sp>
            <p:nvSpPr>
              <p:cNvPr id="24" name="CuadroTexto 23"/>
              <p:cNvSpPr txBox="1"/>
              <p:nvPr/>
            </p:nvSpPr>
            <p:spPr>
              <a:xfrm>
                <a:off x="7629635" y="4019430"/>
                <a:ext cx="1323455" cy="494486"/>
              </a:xfrm>
              <a:prstGeom prst="rect">
                <a:avLst/>
              </a:prstGeom>
              <a:noFill/>
            </p:spPr>
            <p:txBody>
              <a:bodyPr wrap="square" rtlCol="0">
                <a:spAutoFit/>
              </a:bodyPr>
              <a:lstStyle/>
              <a:p>
                <a:pPr algn="ctr"/>
                <a:r>
                  <a:rPr lang="es-MX" b="1" dirty="0" smtClean="0">
                    <a:latin typeface="Times New Roman" panose="02020603050405020304" pitchFamily="18" charset="0"/>
                    <a:cs typeface="Times New Roman" panose="02020603050405020304" pitchFamily="18" charset="0"/>
                  </a:rPr>
                  <a:t>Incremental </a:t>
                </a:r>
              </a:p>
              <a:p>
                <a:pPr algn="ctr"/>
                <a:r>
                  <a:rPr lang="es-MX" b="1" dirty="0" smtClean="0">
                    <a:latin typeface="Times New Roman" panose="02020603050405020304" pitchFamily="18" charset="0"/>
                    <a:cs typeface="Times New Roman" panose="02020603050405020304" pitchFamily="18" charset="0"/>
                  </a:rPr>
                  <a:t>$10 </a:t>
                </a:r>
                <a:r>
                  <a:rPr lang="es-MX" b="1" dirty="0" err="1" smtClean="0">
                    <a:latin typeface="Times New Roman" panose="02020603050405020304" pitchFamily="18" charset="0"/>
                    <a:cs typeface="Times New Roman" panose="02020603050405020304" pitchFamily="18" charset="0"/>
                  </a:rPr>
                  <a:t>mdp</a:t>
                </a:r>
                <a:endParaRPr lang="es-MX" b="1" dirty="0">
                  <a:latin typeface="Times New Roman" panose="02020603050405020304" pitchFamily="18" charset="0"/>
                  <a:cs typeface="Times New Roman" panose="02020603050405020304" pitchFamily="18" charset="0"/>
                </a:endParaRPr>
              </a:p>
            </p:txBody>
          </p:sp>
          <p:sp>
            <p:nvSpPr>
              <p:cNvPr id="25" name="Rectángulo 24"/>
              <p:cNvSpPr/>
              <p:nvPr/>
            </p:nvSpPr>
            <p:spPr>
              <a:xfrm>
                <a:off x="6814524" y="3457820"/>
                <a:ext cx="515007" cy="432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Times New Roman" panose="02020603050405020304" pitchFamily="18" charset="0"/>
                  <a:cs typeface="Times New Roman" panose="02020603050405020304" pitchFamily="18" charset="0"/>
                </a:endParaRPr>
              </a:p>
            </p:txBody>
          </p:sp>
          <p:sp>
            <p:nvSpPr>
              <p:cNvPr id="26" name="Abrir llave 25"/>
              <p:cNvSpPr/>
              <p:nvPr/>
            </p:nvSpPr>
            <p:spPr>
              <a:xfrm>
                <a:off x="6499318" y="3463917"/>
                <a:ext cx="273600" cy="4320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MX" dirty="0">
                  <a:latin typeface="Times New Roman" panose="02020603050405020304" pitchFamily="18" charset="0"/>
                  <a:cs typeface="Times New Roman" panose="02020603050405020304" pitchFamily="18" charset="0"/>
                </a:endParaRPr>
              </a:p>
            </p:txBody>
          </p:sp>
          <p:sp>
            <p:nvSpPr>
              <p:cNvPr id="27" name="CuadroTexto 26"/>
              <p:cNvSpPr txBox="1"/>
              <p:nvPr/>
            </p:nvSpPr>
            <p:spPr>
              <a:xfrm>
                <a:off x="5857465" y="3479767"/>
                <a:ext cx="600245" cy="40029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1400" b="1" dirty="0" smtClean="0">
                    <a:latin typeface="Times New Roman" panose="02020603050405020304" pitchFamily="18" charset="0"/>
                    <a:cs typeface="Times New Roman" panose="02020603050405020304" pitchFamily="18" charset="0"/>
                  </a:rPr>
                  <a:t>Estímulo</a:t>
                </a:r>
              </a:p>
              <a:p>
                <a:pPr algn="ctr"/>
                <a:r>
                  <a:rPr lang="es-MX" sz="1400" b="1" dirty="0" smtClean="0">
                    <a:latin typeface="Times New Roman" panose="02020603050405020304" pitchFamily="18" charset="0"/>
                    <a:cs typeface="Times New Roman" panose="02020603050405020304" pitchFamily="18" charset="0"/>
                  </a:rPr>
                  <a:t>$3 </a:t>
                </a:r>
                <a:r>
                  <a:rPr lang="es-MX" sz="1400" b="1" dirty="0" err="1" smtClean="0">
                    <a:latin typeface="Times New Roman" panose="02020603050405020304" pitchFamily="18" charset="0"/>
                    <a:cs typeface="Times New Roman" panose="02020603050405020304" pitchFamily="18" charset="0"/>
                  </a:rPr>
                  <a:t>mdp</a:t>
                </a:r>
                <a:endParaRPr lang="es-MX" sz="1400" b="1" dirty="0">
                  <a:latin typeface="Times New Roman" panose="02020603050405020304" pitchFamily="18" charset="0"/>
                  <a:cs typeface="Times New Roman" panose="02020603050405020304" pitchFamily="18" charset="0"/>
                </a:endParaRPr>
              </a:p>
            </p:txBody>
          </p:sp>
        </p:grpSp>
        <p:sp>
          <p:nvSpPr>
            <p:cNvPr id="8" name="Abrir llave 7"/>
            <p:cNvSpPr/>
            <p:nvPr/>
          </p:nvSpPr>
          <p:spPr>
            <a:xfrm rot="16200000">
              <a:off x="1696665" y="5279205"/>
              <a:ext cx="283701" cy="211481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latin typeface="Times New Roman" panose="02020603050405020304" pitchFamily="18" charset="0"/>
                <a:cs typeface="Times New Roman" panose="02020603050405020304" pitchFamily="18" charset="0"/>
              </a:endParaRPr>
            </a:p>
          </p:txBody>
        </p:sp>
        <p:sp>
          <p:nvSpPr>
            <p:cNvPr id="9" name="CuadroTexto 8"/>
            <p:cNvSpPr txBox="1"/>
            <p:nvPr/>
          </p:nvSpPr>
          <p:spPr>
            <a:xfrm>
              <a:off x="1237771" y="6470029"/>
              <a:ext cx="1293329" cy="326669"/>
            </a:xfrm>
            <a:prstGeom prst="rect">
              <a:avLst/>
            </a:prstGeom>
            <a:noFill/>
          </p:spPr>
          <p:txBody>
            <a:bodyPr wrap="square" rtlCol="0">
              <a:spAutoFit/>
            </a:bodyPr>
            <a:lstStyle/>
            <a:p>
              <a:pPr algn="ctr"/>
              <a:r>
                <a:rPr lang="es-MX" b="1" dirty="0" smtClean="0">
                  <a:latin typeface="Times New Roman" panose="02020603050405020304" pitchFamily="18" charset="0"/>
                  <a:cs typeface="Times New Roman" panose="02020603050405020304" pitchFamily="18" charset="0"/>
                </a:rPr>
                <a:t>Histórico</a:t>
              </a:r>
              <a:endParaRPr lang="es-MX" b="1" dirty="0">
                <a:latin typeface="Times New Roman" panose="02020603050405020304" pitchFamily="18" charset="0"/>
                <a:cs typeface="Times New Roman" panose="02020603050405020304" pitchFamily="18" charset="0"/>
              </a:endParaRPr>
            </a:p>
          </p:txBody>
        </p:sp>
      </p:grpSp>
      <p:sp>
        <p:nvSpPr>
          <p:cNvPr id="28" name="Abrir llave 27"/>
          <p:cNvSpPr/>
          <p:nvPr/>
        </p:nvSpPr>
        <p:spPr>
          <a:xfrm rot="16200000">
            <a:off x="5641197" y="5601901"/>
            <a:ext cx="320752" cy="95843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latin typeface="Times New Roman" panose="02020603050405020304" pitchFamily="18" charset="0"/>
              <a:cs typeface="Times New Roman" panose="02020603050405020304" pitchFamily="18" charset="0"/>
            </a:endParaRPr>
          </a:p>
        </p:txBody>
      </p:sp>
      <p:sp>
        <p:nvSpPr>
          <p:cNvPr id="29" name="CuadroTexto 28"/>
          <p:cNvSpPr txBox="1"/>
          <p:nvPr/>
        </p:nvSpPr>
        <p:spPr>
          <a:xfrm>
            <a:off x="4919457" y="6169089"/>
            <a:ext cx="1762972" cy="646331"/>
          </a:xfrm>
          <a:prstGeom prst="rect">
            <a:avLst/>
          </a:prstGeom>
          <a:noFill/>
        </p:spPr>
        <p:txBody>
          <a:bodyPr wrap="square" rtlCol="0">
            <a:spAutoFit/>
          </a:bodyPr>
          <a:lstStyle/>
          <a:p>
            <a:pPr algn="ctr"/>
            <a:r>
              <a:rPr lang="es-MX" b="1" dirty="0" smtClean="0">
                <a:latin typeface="Times New Roman" panose="02020603050405020304" pitchFamily="18" charset="0"/>
                <a:cs typeface="Times New Roman" panose="02020603050405020304" pitchFamily="18" charset="0"/>
              </a:rPr>
              <a:t>Valor del proyecto</a:t>
            </a:r>
            <a:endParaRPr lang="es-MX" b="1" dirty="0">
              <a:latin typeface="Times New Roman" panose="02020603050405020304" pitchFamily="18" charset="0"/>
              <a:cs typeface="Times New Roman" panose="02020603050405020304" pitchFamily="18" charset="0"/>
            </a:endParaRPr>
          </a:p>
        </p:txBody>
      </p:sp>
      <p:sp>
        <p:nvSpPr>
          <p:cNvPr id="30" name="Título 1"/>
          <p:cNvSpPr>
            <a:spLocks noGrp="1"/>
          </p:cNvSpPr>
          <p:nvPr>
            <p:ph type="title"/>
          </p:nvPr>
        </p:nvSpPr>
        <p:spPr>
          <a:xfrm>
            <a:off x="457200" y="1512583"/>
            <a:ext cx="8280000" cy="720000"/>
          </a:xfrm>
        </p:spPr>
        <p:txBody>
          <a:bodyPr>
            <a:normAutofit/>
          </a:bodyPr>
          <a:lstStyle/>
          <a:p>
            <a:r>
              <a:rPr lang="es-MX" sz="3000" u="sng" dirty="0" smtClean="0">
                <a:latin typeface="Times New Roman" panose="02020603050405020304" pitchFamily="18" charset="0"/>
                <a:cs typeface="Times New Roman" panose="02020603050405020304" pitchFamily="18" charset="0"/>
              </a:rPr>
              <a:t>Ejemplo</a:t>
            </a:r>
            <a:endParaRPr lang="es-MX" sz="3000" u="sng" dirty="0">
              <a:latin typeface="Times New Roman" panose="02020603050405020304" pitchFamily="18" charset="0"/>
              <a:cs typeface="Times New Roman" panose="02020603050405020304" pitchFamily="18" charset="0"/>
            </a:endParaRPr>
          </a:p>
        </p:txBody>
      </p:sp>
      <p:sp>
        <p:nvSpPr>
          <p:cNvPr id="32" name="Título 1"/>
          <p:cNvSpPr txBox="1">
            <a:spLocks/>
          </p:cNvSpPr>
          <p:nvPr/>
        </p:nvSpPr>
        <p:spPr>
          <a:xfrm>
            <a:off x="0" y="1046062"/>
            <a:ext cx="9144000" cy="538818"/>
          </a:xfrm>
          <a:prstGeom prst="rect">
            <a:avLst/>
          </a:prstGeom>
          <a:solidFill>
            <a:schemeClr val="accent5">
              <a:lumMod val="5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3000" b="1" dirty="0" smtClean="0">
                <a:solidFill>
                  <a:schemeClr val="bg1"/>
                </a:solidFill>
                <a:latin typeface="Times New Roman" panose="02020603050405020304" pitchFamily="18" charset="0"/>
                <a:cs typeface="Times New Roman" panose="02020603050405020304" pitchFamily="18" charset="0"/>
              </a:rPr>
              <a:t>Cálculo del Estímulo</a:t>
            </a:r>
            <a:endParaRPr lang="es-MX" sz="3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106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1507" y="2435087"/>
            <a:ext cx="8280000" cy="2284058"/>
          </a:xfrm>
          <a:solidFill>
            <a:schemeClr val="accent5">
              <a:lumMod val="50000"/>
            </a:schemeClr>
          </a:solidFill>
        </p:spPr>
        <p:txBody>
          <a:bodyPr>
            <a:noAutofit/>
          </a:bodyPr>
          <a:lstStyle/>
          <a:p>
            <a:r>
              <a:rPr lang="es-MX" b="1" dirty="0" smtClean="0">
                <a:solidFill>
                  <a:schemeClr val="bg1"/>
                </a:solidFill>
                <a:latin typeface="Times New Roman" panose="02020603050405020304" pitchFamily="18" charset="0"/>
                <a:cs typeface="Times New Roman" panose="02020603050405020304" pitchFamily="18" charset="0"/>
              </a:rPr>
              <a:t>8. ¿QUÉ OBLIGACIONES DEBEN CUMPLIR LOS CONTRIBUYENTES?</a:t>
            </a:r>
            <a:endParaRPr lang="es-MX"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6031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67"/>
          <p:cNvSpPr/>
          <p:nvPr/>
        </p:nvSpPr>
        <p:spPr>
          <a:xfrm>
            <a:off x="2545449" y="2634176"/>
            <a:ext cx="688584" cy="669208"/>
          </a:xfrm>
          <a:prstGeom prst="rect">
            <a:avLst/>
          </a:prstGeom>
          <a:solidFill>
            <a:schemeClr val="accent6"/>
          </a:solidFill>
          <a:ln w="12700" cap="flat">
            <a:noFill/>
            <a:miter lim="400000"/>
          </a:ln>
          <a:effectLst/>
        </p:spPr>
        <p:txBody>
          <a:bodyPr wrap="square" lIns="34289" tIns="34289" rIns="34289" bIns="34289" numCol="1" anchor="ctr">
            <a:noAutofit/>
          </a:bodyPr>
          <a:lstStyle/>
          <a:p>
            <a:pPr algn="ctr">
              <a:defRPr>
                <a:solidFill>
                  <a:srgbClr val="FFFFFF"/>
                </a:solidFill>
              </a:defRPr>
            </a:pPr>
            <a:r>
              <a:rPr lang="es-MX" sz="2400" b="1" dirty="0" smtClean="0">
                <a:latin typeface="Times New Roman" panose="02020603050405020304" pitchFamily="18" charset="0"/>
                <a:cs typeface="Times New Roman" panose="02020603050405020304" pitchFamily="18" charset="0"/>
              </a:rPr>
              <a:t>01</a:t>
            </a:r>
            <a:endParaRPr lang="es-MX" sz="2400" b="1" dirty="0">
              <a:latin typeface="Times New Roman" panose="02020603050405020304" pitchFamily="18" charset="0"/>
              <a:cs typeface="Times New Roman" panose="02020603050405020304" pitchFamily="18" charset="0"/>
            </a:endParaRPr>
          </a:p>
        </p:txBody>
      </p:sp>
      <p:sp>
        <p:nvSpPr>
          <p:cNvPr id="5" name="Shape 270"/>
          <p:cNvSpPr/>
          <p:nvPr/>
        </p:nvSpPr>
        <p:spPr>
          <a:xfrm>
            <a:off x="5763523" y="2634176"/>
            <a:ext cx="688585" cy="669208"/>
          </a:xfrm>
          <a:prstGeom prst="rect">
            <a:avLst/>
          </a:prstGeom>
          <a:solidFill>
            <a:schemeClr val="accent5"/>
          </a:solidFill>
          <a:ln w="12700" cap="flat">
            <a:noFill/>
            <a:miter lim="400000"/>
          </a:ln>
          <a:effectLst/>
        </p:spPr>
        <p:txBody>
          <a:bodyPr wrap="square" lIns="34289" tIns="34289" rIns="34289" bIns="34289" numCol="1" anchor="ctr">
            <a:noAutofit/>
          </a:bodyPr>
          <a:lstStyle/>
          <a:p>
            <a:pPr algn="ctr">
              <a:defRPr>
                <a:solidFill>
                  <a:srgbClr val="FFFFFF"/>
                </a:solidFill>
              </a:defRPr>
            </a:pPr>
            <a:r>
              <a:rPr lang="es-MX" sz="2400" b="1" dirty="0" smtClean="0">
                <a:latin typeface="Times New Roman" panose="02020603050405020304" pitchFamily="18" charset="0"/>
                <a:cs typeface="Times New Roman" panose="02020603050405020304" pitchFamily="18" charset="0"/>
              </a:rPr>
              <a:t>02</a:t>
            </a:r>
            <a:endParaRPr lang="es-MX" sz="2400" b="1" dirty="0">
              <a:latin typeface="Times New Roman" panose="02020603050405020304" pitchFamily="18" charset="0"/>
              <a:cs typeface="Times New Roman" panose="02020603050405020304" pitchFamily="18" charset="0"/>
            </a:endParaRPr>
          </a:p>
        </p:txBody>
      </p:sp>
      <p:sp>
        <p:nvSpPr>
          <p:cNvPr id="6" name="Shape 273"/>
          <p:cNvSpPr/>
          <p:nvPr/>
        </p:nvSpPr>
        <p:spPr>
          <a:xfrm>
            <a:off x="2545449" y="3770999"/>
            <a:ext cx="688584" cy="669208"/>
          </a:xfrm>
          <a:prstGeom prst="rect">
            <a:avLst/>
          </a:prstGeom>
          <a:solidFill>
            <a:schemeClr val="accent4"/>
          </a:solidFill>
          <a:ln w="12700" cap="flat">
            <a:noFill/>
            <a:miter lim="400000"/>
          </a:ln>
          <a:effectLst/>
        </p:spPr>
        <p:txBody>
          <a:bodyPr wrap="square" lIns="34289" tIns="34289" rIns="34289" bIns="34289" numCol="1" anchor="ctr">
            <a:noAutofit/>
          </a:bodyPr>
          <a:lstStyle/>
          <a:p>
            <a:pPr algn="ctr">
              <a:defRPr>
                <a:solidFill>
                  <a:srgbClr val="FFFFFF"/>
                </a:solidFill>
              </a:defRPr>
            </a:pPr>
            <a:r>
              <a:rPr lang="es-MX" sz="2400" b="1" dirty="0" smtClean="0">
                <a:latin typeface="Times New Roman" panose="02020603050405020304" pitchFamily="18" charset="0"/>
                <a:cs typeface="Times New Roman" panose="02020603050405020304" pitchFamily="18" charset="0"/>
              </a:rPr>
              <a:t>03</a:t>
            </a:r>
            <a:endParaRPr lang="es-MX" sz="2400" b="1" dirty="0">
              <a:latin typeface="Times New Roman" panose="02020603050405020304" pitchFamily="18" charset="0"/>
              <a:cs typeface="Times New Roman" panose="02020603050405020304" pitchFamily="18" charset="0"/>
            </a:endParaRPr>
          </a:p>
        </p:txBody>
      </p:sp>
      <p:sp>
        <p:nvSpPr>
          <p:cNvPr id="7" name="Shape 276"/>
          <p:cNvSpPr/>
          <p:nvPr/>
        </p:nvSpPr>
        <p:spPr>
          <a:xfrm>
            <a:off x="2545449" y="4907822"/>
            <a:ext cx="688584" cy="669208"/>
          </a:xfrm>
          <a:prstGeom prst="rect">
            <a:avLst/>
          </a:prstGeom>
          <a:solidFill>
            <a:schemeClr val="accent2"/>
          </a:solidFill>
          <a:ln w="12700" cap="flat">
            <a:noFill/>
            <a:miter lim="400000"/>
          </a:ln>
          <a:effectLst/>
        </p:spPr>
        <p:txBody>
          <a:bodyPr wrap="square" lIns="34289" tIns="34289" rIns="34289" bIns="34289" numCol="1" anchor="ctr">
            <a:noAutofit/>
          </a:bodyPr>
          <a:lstStyle/>
          <a:p>
            <a:pPr algn="ctr">
              <a:defRPr>
                <a:solidFill>
                  <a:srgbClr val="FFFFFF"/>
                </a:solidFill>
              </a:defRPr>
            </a:pPr>
            <a:r>
              <a:rPr lang="es-MX" sz="2400" b="1" dirty="0" smtClean="0">
                <a:latin typeface="Times New Roman" panose="02020603050405020304" pitchFamily="18" charset="0"/>
                <a:cs typeface="Times New Roman" panose="02020603050405020304" pitchFamily="18" charset="0"/>
              </a:rPr>
              <a:t>05</a:t>
            </a:r>
            <a:endParaRPr lang="es-MX" sz="2400" b="1" dirty="0">
              <a:latin typeface="Times New Roman" panose="02020603050405020304" pitchFamily="18" charset="0"/>
              <a:cs typeface="Times New Roman" panose="02020603050405020304" pitchFamily="18" charset="0"/>
            </a:endParaRPr>
          </a:p>
        </p:txBody>
      </p:sp>
      <p:sp>
        <p:nvSpPr>
          <p:cNvPr id="8" name="Shape 279"/>
          <p:cNvSpPr/>
          <p:nvPr/>
        </p:nvSpPr>
        <p:spPr>
          <a:xfrm>
            <a:off x="5763523" y="3770999"/>
            <a:ext cx="688585" cy="669208"/>
          </a:xfrm>
          <a:prstGeom prst="rect">
            <a:avLst/>
          </a:prstGeom>
          <a:solidFill>
            <a:schemeClr val="accent3"/>
          </a:solidFill>
          <a:ln w="12700" cap="flat">
            <a:noFill/>
            <a:miter lim="400000"/>
          </a:ln>
          <a:effectLst/>
        </p:spPr>
        <p:txBody>
          <a:bodyPr wrap="square" lIns="34289" tIns="34289" rIns="34289" bIns="34289" numCol="1" anchor="ctr">
            <a:noAutofit/>
          </a:bodyPr>
          <a:lstStyle/>
          <a:p>
            <a:pPr algn="ctr">
              <a:defRPr>
                <a:solidFill>
                  <a:srgbClr val="FFFFFF"/>
                </a:solidFill>
              </a:defRPr>
            </a:pPr>
            <a:r>
              <a:rPr lang="es-MX" sz="2400" b="1" dirty="0" smtClean="0">
                <a:latin typeface="Times New Roman" panose="02020603050405020304" pitchFamily="18" charset="0"/>
                <a:cs typeface="Times New Roman" panose="02020603050405020304" pitchFamily="18" charset="0"/>
              </a:rPr>
              <a:t>04</a:t>
            </a:r>
            <a:endParaRPr lang="es-MX" sz="2400" b="1" dirty="0">
              <a:latin typeface="Times New Roman" panose="02020603050405020304" pitchFamily="18" charset="0"/>
              <a:cs typeface="Times New Roman" panose="02020603050405020304" pitchFamily="18" charset="0"/>
            </a:endParaRPr>
          </a:p>
        </p:txBody>
      </p:sp>
      <p:sp>
        <p:nvSpPr>
          <p:cNvPr id="9" name="Shape 282"/>
          <p:cNvSpPr/>
          <p:nvPr/>
        </p:nvSpPr>
        <p:spPr>
          <a:xfrm>
            <a:off x="5763523" y="4907822"/>
            <a:ext cx="688585" cy="669208"/>
          </a:xfrm>
          <a:prstGeom prst="rect">
            <a:avLst/>
          </a:prstGeom>
          <a:solidFill>
            <a:schemeClr val="accent1"/>
          </a:solidFill>
          <a:ln w="12700" cap="flat">
            <a:noFill/>
            <a:miter lim="400000"/>
          </a:ln>
          <a:effectLst/>
        </p:spPr>
        <p:txBody>
          <a:bodyPr wrap="square" lIns="34289" tIns="34289" rIns="34289" bIns="34289" numCol="1" anchor="ctr">
            <a:noAutofit/>
          </a:bodyPr>
          <a:lstStyle/>
          <a:p>
            <a:pPr algn="ctr">
              <a:defRPr>
                <a:solidFill>
                  <a:srgbClr val="FFFFFF"/>
                </a:solidFill>
              </a:defRPr>
            </a:pPr>
            <a:r>
              <a:rPr lang="es-MX" sz="2400" b="1" dirty="0" smtClean="0">
                <a:latin typeface="Times New Roman" panose="02020603050405020304" pitchFamily="18" charset="0"/>
                <a:cs typeface="Times New Roman" panose="02020603050405020304" pitchFamily="18" charset="0"/>
              </a:rPr>
              <a:t>06</a:t>
            </a:r>
            <a:endParaRPr lang="es-MX" sz="2400" b="1" dirty="0">
              <a:latin typeface="Times New Roman" panose="02020603050405020304" pitchFamily="18" charset="0"/>
              <a:cs typeface="Times New Roman" panose="02020603050405020304" pitchFamily="18" charset="0"/>
            </a:endParaRPr>
          </a:p>
        </p:txBody>
      </p:sp>
      <p:grpSp>
        <p:nvGrpSpPr>
          <p:cNvPr id="10" name="Group 24"/>
          <p:cNvGrpSpPr/>
          <p:nvPr/>
        </p:nvGrpSpPr>
        <p:grpSpPr>
          <a:xfrm>
            <a:off x="3337144" y="2222636"/>
            <a:ext cx="2406996" cy="3765934"/>
            <a:chOff x="2924175" y="1682750"/>
            <a:chExt cx="2506663" cy="4035425"/>
          </a:xfrm>
        </p:grpSpPr>
        <p:sp>
          <p:nvSpPr>
            <p:cNvPr id="11" name="Freeform 90"/>
            <p:cNvSpPr>
              <a:spLocks/>
            </p:cNvSpPr>
            <p:nvPr/>
          </p:nvSpPr>
          <p:spPr bwMode="auto">
            <a:xfrm>
              <a:off x="3730625" y="5511800"/>
              <a:ext cx="276225" cy="206375"/>
            </a:xfrm>
            <a:custGeom>
              <a:avLst/>
              <a:gdLst>
                <a:gd name="T0" fmla="*/ 0 w 699"/>
                <a:gd name="T1" fmla="*/ 2 h 520"/>
                <a:gd name="T2" fmla="*/ 0 w 699"/>
                <a:gd name="T3" fmla="*/ 520 h 520"/>
                <a:gd name="T4" fmla="*/ 691 w 699"/>
                <a:gd name="T5" fmla="*/ 520 h 520"/>
                <a:gd name="T6" fmla="*/ 694 w 699"/>
                <a:gd name="T7" fmla="*/ 516 h 520"/>
                <a:gd name="T8" fmla="*/ 699 w 699"/>
                <a:gd name="T9" fmla="*/ 492 h 520"/>
                <a:gd name="T10" fmla="*/ 696 w 699"/>
                <a:gd name="T11" fmla="*/ 466 h 520"/>
                <a:gd name="T12" fmla="*/ 684 w 699"/>
                <a:gd name="T13" fmla="*/ 433 h 520"/>
                <a:gd name="T14" fmla="*/ 657 w 699"/>
                <a:gd name="T15" fmla="*/ 394 h 520"/>
                <a:gd name="T16" fmla="*/ 612 w 699"/>
                <a:gd name="T17" fmla="*/ 353 h 520"/>
                <a:gd name="T18" fmla="*/ 543 w 699"/>
                <a:gd name="T19" fmla="*/ 306 h 520"/>
                <a:gd name="T20" fmla="*/ 497 w 699"/>
                <a:gd name="T21" fmla="*/ 282 h 520"/>
                <a:gd name="T22" fmla="*/ 237 w 699"/>
                <a:gd name="T23" fmla="*/ 152 h 520"/>
                <a:gd name="T24" fmla="*/ 230 w 699"/>
                <a:gd name="T25" fmla="*/ 0 h 520"/>
                <a:gd name="T26" fmla="*/ 0 w 699"/>
                <a:gd name="T27" fmla="*/ 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9" h="520">
                  <a:moveTo>
                    <a:pt x="0" y="2"/>
                  </a:moveTo>
                  <a:lnTo>
                    <a:pt x="0" y="520"/>
                  </a:lnTo>
                  <a:lnTo>
                    <a:pt x="691" y="520"/>
                  </a:lnTo>
                  <a:lnTo>
                    <a:pt x="694" y="516"/>
                  </a:lnTo>
                  <a:lnTo>
                    <a:pt x="699" y="492"/>
                  </a:lnTo>
                  <a:lnTo>
                    <a:pt x="696" y="466"/>
                  </a:lnTo>
                  <a:lnTo>
                    <a:pt x="684" y="433"/>
                  </a:lnTo>
                  <a:lnTo>
                    <a:pt x="657" y="394"/>
                  </a:lnTo>
                  <a:lnTo>
                    <a:pt x="612" y="353"/>
                  </a:lnTo>
                  <a:lnTo>
                    <a:pt x="543" y="306"/>
                  </a:lnTo>
                  <a:lnTo>
                    <a:pt x="497" y="282"/>
                  </a:lnTo>
                  <a:lnTo>
                    <a:pt x="237" y="152"/>
                  </a:lnTo>
                  <a:lnTo>
                    <a:pt x="23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350" dirty="0">
                <a:latin typeface="Times New Roman" panose="02020603050405020304" pitchFamily="18" charset="0"/>
                <a:cs typeface="Times New Roman" panose="02020603050405020304" pitchFamily="18" charset="0"/>
              </a:endParaRPr>
            </a:p>
          </p:txBody>
        </p:sp>
        <p:sp>
          <p:nvSpPr>
            <p:cNvPr id="12" name="Freeform 91"/>
            <p:cNvSpPr>
              <a:spLocks/>
            </p:cNvSpPr>
            <p:nvPr/>
          </p:nvSpPr>
          <p:spPr bwMode="auto">
            <a:xfrm>
              <a:off x="3309938" y="5511800"/>
              <a:ext cx="277813" cy="206375"/>
            </a:xfrm>
            <a:custGeom>
              <a:avLst/>
              <a:gdLst>
                <a:gd name="T0" fmla="*/ 699 w 699"/>
                <a:gd name="T1" fmla="*/ 2 h 520"/>
                <a:gd name="T2" fmla="*/ 699 w 699"/>
                <a:gd name="T3" fmla="*/ 520 h 520"/>
                <a:gd name="T4" fmla="*/ 8 w 699"/>
                <a:gd name="T5" fmla="*/ 520 h 520"/>
                <a:gd name="T6" fmla="*/ 5 w 699"/>
                <a:gd name="T7" fmla="*/ 516 h 520"/>
                <a:gd name="T8" fmla="*/ 0 w 699"/>
                <a:gd name="T9" fmla="*/ 492 h 520"/>
                <a:gd name="T10" fmla="*/ 3 w 699"/>
                <a:gd name="T11" fmla="*/ 466 h 520"/>
                <a:gd name="T12" fmla="*/ 14 w 699"/>
                <a:gd name="T13" fmla="*/ 433 h 520"/>
                <a:gd name="T14" fmla="*/ 42 w 699"/>
                <a:gd name="T15" fmla="*/ 394 h 520"/>
                <a:gd name="T16" fmla="*/ 87 w 699"/>
                <a:gd name="T17" fmla="*/ 353 h 520"/>
                <a:gd name="T18" fmla="*/ 156 w 699"/>
                <a:gd name="T19" fmla="*/ 306 h 520"/>
                <a:gd name="T20" fmla="*/ 202 w 699"/>
                <a:gd name="T21" fmla="*/ 282 h 520"/>
                <a:gd name="T22" fmla="*/ 462 w 699"/>
                <a:gd name="T23" fmla="*/ 152 h 520"/>
                <a:gd name="T24" fmla="*/ 469 w 699"/>
                <a:gd name="T25" fmla="*/ 0 h 520"/>
                <a:gd name="T26" fmla="*/ 699 w 699"/>
                <a:gd name="T27" fmla="*/ 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9" h="520">
                  <a:moveTo>
                    <a:pt x="699" y="2"/>
                  </a:moveTo>
                  <a:lnTo>
                    <a:pt x="699" y="520"/>
                  </a:lnTo>
                  <a:lnTo>
                    <a:pt x="8" y="520"/>
                  </a:lnTo>
                  <a:lnTo>
                    <a:pt x="5" y="516"/>
                  </a:lnTo>
                  <a:lnTo>
                    <a:pt x="0" y="492"/>
                  </a:lnTo>
                  <a:lnTo>
                    <a:pt x="3" y="466"/>
                  </a:lnTo>
                  <a:lnTo>
                    <a:pt x="14" y="433"/>
                  </a:lnTo>
                  <a:lnTo>
                    <a:pt x="42" y="394"/>
                  </a:lnTo>
                  <a:lnTo>
                    <a:pt x="87" y="353"/>
                  </a:lnTo>
                  <a:lnTo>
                    <a:pt x="156" y="306"/>
                  </a:lnTo>
                  <a:lnTo>
                    <a:pt x="202" y="282"/>
                  </a:lnTo>
                  <a:lnTo>
                    <a:pt x="462" y="152"/>
                  </a:lnTo>
                  <a:lnTo>
                    <a:pt x="469" y="0"/>
                  </a:lnTo>
                  <a:lnTo>
                    <a:pt x="69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350" dirty="0">
                <a:latin typeface="Times New Roman" panose="02020603050405020304" pitchFamily="18" charset="0"/>
                <a:cs typeface="Times New Roman" panose="02020603050405020304" pitchFamily="18" charset="0"/>
              </a:endParaRPr>
            </a:p>
          </p:txBody>
        </p:sp>
        <p:sp>
          <p:nvSpPr>
            <p:cNvPr id="13" name="Freeform 92"/>
            <p:cNvSpPr>
              <a:spLocks/>
            </p:cNvSpPr>
            <p:nvPr/>
          </p:nvSpPr>
          <p:spPr bwMode="auto">
            <a:xfrm>
              <a:off x="3389313" y="3548063"/>
              <a:ext cx="542925" cy="2016125"/>
            </a:xfrm>
            <a:custGeom>
              <a:avLst/>
              <a:gdLst>
                <a:gd name="T0" fmla="*/ 0 w 1368"/>
                <a:gd name="T1" fmla="*/ 0 h 5080"/>
                <a:gd name="T2" fmla="*/ 148 w 1368"/>
                <a:gd name="T3" fmla="*/ 5080 h 5080"/>
                <a:gd name="T4" fmla="*/ 569 w 1368"/>
                <a:gd name="T5" fmla="*/ 5080 h 5080"/>
                <a:gd name="T6" fmla="*/ 697 w 1368"/>
                <a:gd name="T7" fmla="*/ 919 h 5080"/>
                <a:gd name="T8" fmla="*/ 763 w 1368"/>
                <a:gd name="T9" fmla="*/ 5080 h 5080"/>
                <a:gd name="T10" fmla="*/ 1184 w 1368"/>
                <a:gd name="T11" fmla="*/ 5080 h 5080"/>
                <a:gd name="T12" fmla="*/ 1368 w 1368"/>
                <a:gd name="T13" fmla="*/ 0 h 5080"/>
                <a:gd name="T14" fmla="*/ 0 w 1368"/>
                <a:gd name="T15" fmla="*/ 0 h 50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8" h="5080">
                  <a:moveTo>
                    <a:pt x="0" y="0"/>
                  </a:moveTo>
                  <a:lnTo>
                    <a:pt x="148" y="5080"/>
                  </a:lnTo>
                  <a:lnTo>
                    <a:pt x="569" y="5080"/>
                  </a:lnTo>
                  <a:lnTo>
                    <a:pt x="697" y="919"/>
                  </a:lnTo>
                  <a:lnTo>
                    <a:pt x="763" y="5080"/>
                  </a:lnTo>
                  <a:lnTo>
                    <a:pt x="1184" y="5080"/>
                  </a:lnTo>
                  <a:lnTo>
                    <a:pt x="1368" y="0"/>
                  </a:lnTo>
                  <a:lnTo>
                    <a:pt x="0" y="0"/>
                  </a:lnTo>
                  <a:close/>
                </a:path>
              </a:pathLst>
            </a:custGeom>
            <a:solidFill>
              <a:srgbClr val="2932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350" dirty="0">
                <a:latin typeface="Times New Roman" panose="02020603050405020304" pitchFamily="18" charset="0"/>
                <a:cs typeface="Times New Roman" panose="02020603050405020304" pitchFamily="18" charset="0"/>
              </a:endParaRPr>
            </a:p>
          </p:txBody>
        </p:sp>
        <p:sp>
          <p:nvSpPr>
            <p:cNvPr id="14" name="Freeform 93"/>
            <p:cNvSpPr>
              <a:spLocks/>
            </p:cNvSpPr>
            <p:nvPr/>
          </p:nvSpPr>
          <p:spPr bwMode="auto">
            <a:xfrm>
              <a:off x="4703763" y="2887663"/>
              <a:ext cx="1588" cy="141288"/>
            </a:xfrm>
            <a:custGeom>
              <a:avLst/>
              <a:gdLst>
                <a:gd name="T0" fmla="*/ 0 w 4"/>
                <a:gd name="T1" fmla="*/ 358 h 358"/>
                <a:gd name="T2" fmla="*/ 0 w 4"/>
                <a:gd name="T3" fmla="*/ 4 h 358"/>
                <a:gd name="T4" fmla="*/ 4 w 4"/>
                <a:gd name="T5" fmla="*/ 0 h 358"/>
                <a:gd name="T6" fmla="*/ 4 w 4"/>
                <a:gd name="T7" fmla="*/ 354 h 358"/>
                <a:gd name="T8" fmla="*/ 3 w 4"/>
                <a:gd name="T9" fmla="*/ 357 h 358"/>
                <a:gd name="T10" fmla="*/ 0 w 4"/>
                <a:gd name="T11" fmla="*/ 358 h 358"/>
              </a:gdLst>
              <a:ahLst/>
              <a:cxnLst>
                <a:cxn ang="0">
                  <a:pos x="T0" y="T1"/>
                </a:cxn>
                <a:cxn ang="0">
                  <a:pos x="T2" y="T3"/>
                </a:cxn>
                <a:cxn ang="0">
                  <a:pos x="T4" y="T5"/>
                </a:cxn>
                <a:cxn ang="0">
                  <a:pos x="T6" y="T7"/>
                </a:cxn>
                <a:cxn ang="0">
                  <a:pos x="T8" y="T9"/>
                </a:cxn>
                <a:cxn ang="0">
                  <a:pos x="T10" y="T11"/>
                </a:cxn>
              </a:cxnLst>
              <a:rect l="0" t="0" r="r" b="b"/>
              <a:pathLst>
                <a:path w="4" h="358">
                  <a:moveTo>
                    <a:pt x="0" y="358"/>
                  </a:moveTo>
                  <a:lnTo>
                    <a:pt x="0" y="4"/>
                  </a:lnTo>
                  <a:lnTo>
                    <a:pt x="4" y="0"/>
                  </a:lnTo>
                  <a:lnTo>
                    <a:pt x="4" y="354"/>
                  </a:lnTo>
                  <a:lnTo>
                    <a:pt x="3" y="357"/>
                  </a:lnTo>
                  <a:lnTo>
                    <a:pt x="0" y="358"/>
                  </a:lnTo>
                  <a:close/>
                </a:path>
              </a:pathLst>
            </a:custGeom>
            <a:solidFill>
              <a:srgbClr val="5C6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350" dirty="0">
                <a:latin typeface="Times New Roman" panose="02020603050405020304" pitchFamily="18" charset="0"/>
                <a:cs typeface="Times New Roman" panose="02020603050405020304" pitchFamily="18" charset="0"/>
              </a:endParaRPr>
            </a:p>
          </p:txBody>
        </p:sp>
        <p:sp>
          <p:nvSpPr>
            <p:cNvPr id="15" name="Freeform 95"/>
            <p:cNvSpPr>
              <a:spLocks/>
            </p:cNvSpPr>
            <p:nvPr/>
          </p:nvSpPr>
          <p:spPr bwMode="auto">
            <a:xfrm>
              <a:off x="3387725" y="3471863"/>
              <a:ext cx="547688" cy="76200"/>
            </a:xfrm>
            <a:custGeom>
              <a:avLst/>
              <a:gdLst>
                <a:gd name="T0" fmla="*/ 1380 w 1380"/>
                <a:gd name="T1" fmla="*/ 0 h 196"/>
                <a:gd name="T2" fmla="*/ 0 w 1380"/>
                <a:gd name="T3" fmla="*/ 0 h 196"/>
                <a:gd name="T4" fmla="*/ 5 w 1380"/>
                <a:gd name="T5" fmla="*/ 196 h 196"/>
                <a:gd name="T6" fmla="*/ 1373 w 1380"/>
                <a:gd name="T7" fmla="*/ 196 h 196"/>
                <a:gd name="T8" fmla="*/ 1380 w 1380"/>
                <a:gd name="T9" fmla="*/ 0 h 196"/>
              </a:gdLst>
              <a:ahLst/>
              <a:cxnLst>
                <a:cxn ang="0">
                  <a:pos x="T0" y="T1"/>
                </a:cxn>
                <a:cxn ang="0">
                  <a:pos x="T2" y="T3"/>
                </a:cxn>
                <a:cxn ang="0">
                  <a:pos x="T4" y="T5"/>
                </a:cxn>
                <a:cxn ang="0">
                  <a:pos x="T6" y="T7"/>
                </a:cxn>
                <a:cxn ang="0">
                  <a:pos x="T8" y="T9"/>
                </a:cxn>
              </a:cxnLst>
              <a:rect l="0" t="0" r="r" b="b"/>
              <a:pathLst>
                <a:path w="1380" h="196">
                  <a:moveTo>
                    <a:pt x="1380" y="0"/>
                  </a:moveTo>
                  <a:lnTo>
                    <a:pt x="0" y="0"/>
                  </a:lnTo>
                  <a:lnTo>
                    <a:pt x="5" y="196"/>
                  </a:lnTo>
                  <a:lnTo>
                    <a:pt x="1373" y="196"/>
                  </a:lnTo>
                  <a:lnTo>
                    <a:pt x="138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350" dirty="0">
                <a:latin typeface="Times New Roman" panose="02020603050405020304" pitchFamily="18" charset="0"/>
                <a:cs typeface="Times New Roman" panose="02020603050405020304" pitchFamily="18" charset="0"/>
              </a:endParaRPr>
            </a:p>
          </p:txBody>
        </p:sp>
        <p:sp>
          <p:nvSpPr>
            <p:cNvPr id="16" name="Freeform 96"/>
            <p:cNvSpPr>
              <a:spLocks/>
            </p:cNvSpPr>
            <p:nvPr/>
          </p:nvSpPr>
          <p:spPr bwMode="auto">
            <a:xfrm>
              <a:off x="3308350" y="2473325"/>
              <a:ext cx="276225" cy="1401763"/>
            </a:xfrm>
            <a:custGeom>
              <a:avLst/>
              <a:gdLst>
                <a:gd name="T0" fmla="*/ 0 w 696"/>
                <a:gd name="T1" fmla="*/ 375 h 3534"/>
                <a:gd name="T2" fmla="*/ 92 w 696"/>
                <a:gd name="T3" fmla="*/ 3513 h 3534"/>
                <a:gd name="T4" fmla="*/ 626 w 696"/>
                <a:gd name="T5" fmla="*/ 3534 h 3534"/>
                <a:gd name="T6" fmla="*/ 642 w 696"/>
                <a:gd name="T7" fmla="*/ 636 h 3534"/>
                <a:gd name="T8" fmla="*/ 696 w 696"/>
                <a:gd name="T9" fmla="*/ 0 h 3534"/>
                <a:gd name="T10" fmla="*/ 0 w 696"/>
                <a:gd name="T11" fmla="*/ 375 h 3534"/>
              </a:gdLst>
              <a:ahLst/>
              <a:cxnLst>
                <a:cxn ang="0">
                  <a:pos x="T0" y="T1"/>
                </a:cxn>
                <a:cxn ang="0">
                  <a:pos x="T2" y="T3"/>
                </a:cxn>
                <a:cxn ang="0">
                  <a:pos x="T4" y="T5"/>
                </a:cxn>
                <a:cxn ang="0">
                  <a:pos x="T6" y="T7"/>
                </a:cxn>
                <a:cxn ang="0">
                  <a:pos x="T8" y="T9"/>
                </a:cxn>
                <a:cxn ang="0">
                  <a:pos x="T10" y="T11"/>
                </a:cxn>
              </a:cxnLst>
              <a:rect l="0" t="0" r="r" b="b"/>
              <a:pathLst>
                <a:path w="696" h="3534">
                  <a:moveTo>
                    <a:pt x="0" y="375"/>
                  </a:moveTo>
                  <a:lnTo>
                    <a:pt x="92" y="3513"/>
                  </a:lnTo>
                  <a:lnTo>
                    <a:pt x="626" y="3534"/>
                  </a:lnTo>
                  <a:lnTo>
                    <a:pt x="642" y="636"/>
                  </a:lnTo>
                  <a:lnTo>
                    <a:pt x="696" y="0"/>
                  </a:lnTo>
                  <a:lnTo>
                    <a:pt x="0" y="375"/>
                  </a:lnTo>
                  <a:close/>
                </a:path>
              </a:pathLst>
            </a:custGeom>
            <a:solidFill>
              <a:srgbClr val="111B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350" dirty="0">
                <a:latin typeface="Times New Roman" panose="02020603050405020304" pitchFamily="18" charset="0"/>
                <a:cs typeface="Times New Roman" panose="02020603050405020304" pitchFamily="18" charset="0"/>
              </a:endParaRPr>
            </a:p>
          </p:txBody>
        </p:sp>
        <p:sp>
          <p:nvSpPr>
            <p:cNvPr id="17" name="Freeform 97"/>
            <p:cNvSpPr>
              <a:spLocks/>
            </p:cNvSpPr>
            <p:nvPr/>
          </p:nvSpPr>
          <p:spPr bwMode="auto">
            <a:xfrm>
              <a:off x="3559175" y="2462213"/>
              <a:ext cx="223838" cy="1006475"/>
            </a:xfrm>
            <a:custGeom>
              <a:avLst/>
              <a:gdLst>
                <a:gd name="T0" fmla="*/ 262 w 565"/>
                <a:gd name="T1" fmla="*/ 0 h 2536"/>
                <a:gd name="T2" fmla="*/ 94 w 565"/>
                <a:gd name="T3" fmla="*/ 41 h 2536"/>
                <a:gd name="T4" fmla="*/ 0 w 565"/>
                <a:gd name="T5" fmla="*/ 162 h 2536"/>
                <a:gd name="T6" fmla="*/ 0 w 565"/>
                <a:gd name="T7" fmla="*/ 2536 h 2536"/>
                <a:gd name="T8" fmla="*/ 565 w 565"/>
                <a:gd name="T9" fmla="*/ 2536 h 2536"/>
                <a:gd name="T10" fmla="*/ 558 w 565"/>
                <a:gd name="T11" fmla="*/ 162 h 2536"/>
                <a:gd name="T12" fmla="*/ 437 w 565"/>
                <a:gd name="T13" fmla="*/ 35 h 2536"/>
                <a:gd name="T14" fmla="*/ 262 w 565"/>
                <a:gd name="T15" fmla="*/ 0 h 2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5" h="2536">
                  <a:moveTo>
                    <a:pt x="262" y="0"/>
                  </a:moveTo>
                  <a:lnTo>
                    <a:pt x="94" y="41"/>
                  </a:lnTo>
                  <a:lnTo>
                    <a:pt x="0" y="162"/>
                  </a:lnTo>
                  <a:lnTo>
                    <a:pt x="0" y="2536"/>
                  </a:lnTo>
                  <a:lnTo>
                    <a:pt x="565" y="2536"/>
                  </a:lnTo>
                  <a:lnTo>
                    <a:pt x="558" y="162"/>
                  </a:lnTo>
                  <a:lnTo>
                    <a:pt x="437" y="35"/>
                  </a:lnTo>
                  <a:lnTo>
                    <a:pt x="262"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350" dirty="0">
                <a:latin typeface="Times New Roman" panose="02020603050405020304" pitchFamily="18" charset="0"/>
                <a:cs typeface="Times New Roman" panose="02020603050405020304" pitchFamily="18" charset="0"/>
              </a:endParaRPr>
            </a:p>
          </p:txBody>
        </p:sp>
        <p:sp>
          <p:nvSpPr>
            <p:cNvPr id="18" name="Freeform 98"/>
            <p:cNvSpPr>
              <a:spLocks/>
            </p:cNvSpPr>
            <p:nvPr/>
          </p:nvSpPr>
          <p:spPr bwMode="auto">
            <a:xfrm>
              <a:off x="3619500" y="2489200"/>
              <a:ext cx="92075" cy="120650"/>
            </a:xfrm>
            <a:custGeom>
              <a:avLst/>
              <a:gdLst>
                <a:gd name="T0" fmla="*/ 111 w 232"/>
                <a:gd name="T1" fmla="*/ 0 h 305"/>
                <a:gd name="T2" fmla="*/ 0 w 232"/>
                <a:gd name="T3" fmla="*/ 171 h 305"/>
                <a:gd name="T4" fmla="*/ 71 w 232"/>
                <a:gd name="T5" fmla="*/ 305 h 305"/>
                <a:gd name="T6" fmla="*/ 155 w 232"/>
                <a:gd name="T7" fmla="*/ 305 h 305"/>
                <a:gd name="T8" fmla="*/ 232 w 232"/>
                <a:gd name="T9" fmla="*/ 171 h 305"/>
                <a:gd name="T10" fmla="*/ 111 w 232"/>
                <a:gd name="T11" fmla="*/ 0 h 305"/>
              </a:gdLst>
              <a:ahLst/>
              <a:cxnLst>
                <a:cxn ang="0">
                  <a:pos x="T0" y="T1"/>
                </a:cxn>
                <a:cxn ang="0">
                  <a:pos x="T2" y="T3"/>
                </a:cxn>
                <a:cxn ang="0">
                  <a:pos x="T4" y="T5"/>
                </a:cxn>
                <a:cxn ang="0">
                  <a:pos x="T6" y="T7"/>
                </a:cxn>
                <a:cxn ang="0">
                  <a:pos x="T8" y="T9"/>
                </a:cxn>
                <a:cxn ang="0">
                  <a:pos x="T10" y="T11"/>
                </a:cxn>
              </a:cxnLst>
              <a:rect l="0" t="0" r="r" b="b"/>
              <a:pathLst>
                <a:path w="232" h="305">
                  <a:moveTo>
                    <a:pt x="111" y="0"/>
                  </a:moveTo>
                  <a:lnTo>
                    <a:pt x="0" y="171"/>
                  </a:lnTo>
                  <a:lnTo>
                    <a:pt x="71" y="305"/>
                  </a:lnTo>
                  <a:lnTo>
                    <a:pt x="155" y="305"/>
                  </a:lnTo>
                  <a:lnTo>
                    <a:pt x="232" y="171"/>
                  </a:lnTo>
                  <a:lnTo>
                    <a:pt x="111" y="0"/>
                  </a:lnTo>
                  <a:close/>
                </a:path>
              </a:pathLst>
            </a:custGeom>
            <a:solidFill>
              <a:srgbClr val="FE5A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350" dirty="0">
                <a:latin typeface="Times New Roman" panose="02020603050405020304" pitchFamily="18" charset="0"/>
                <a:cs typeface="Times New Roman" panose="02020603050405020304" pitchFamily="18" charset="0"/>
              </a:endParaRPr>
            </a:p>
          </p:txBody>
        </p:sp>
        <p:sp>
          <p:nvSpPr>
            <p:cNvPr id="19" name="Freeform 99"/>
            <p:cNvSpPr>
              <a:spLocks/>
            </p:cNvSpPr>
            <p:nvPr/>
          </p:nvSpPr>
          <p:spPr bwMode="auto">
            <a:xfrm>
              <a:off x="3573463" y="2432050"/>
              <a:ext cx="196850" cy="150813"/>
            </a:xfrm>
            <a:custGeom>
              <a:avLst/>
              <a:gdLst>
                <a:gd name="T0" fmla="*/ 85 w 499"/>
                <a:gd name="T1" fmla="*/ 0 h 380"/>
                <a:gd name="T2" fmla="*/ 387 w 499"/>
                <a:gd name="T3" fmla="*/ 0 h 380"/>
                <a:gd name="T4" fmla="*/ 499 w 499"/>
                <a:gd name="T5" fmla="*/ 203 h 380"/>
                <a:gd name="T6" fmla="*/ 345 w 499"/>
                <a:gd name="T7" fmla="*/ 373 h 380"/>
                <a:gd name="T8" fmla="*/ 232 w 499"/>
                <a:gd name="T9" fmla="*/ 190 h 380"/>
                <a:gd name="T10" fmla="*/ 113 w 499"/>
                <a:gd name="T11" fmla="*/ 380 h 380"/>
                <a:gd name="T12" fmla="*/ 0 w 499"/>
                <a:gd name="T13" fmla="*/ 218 h 380"/>
                <a:gd name="T14" fmla="*/ 85 w 499"/>
                <a:gd name="T15" fmla="*/ 0 h 3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380">
                  <a:moveTo>
                    <a:pt x="85" y="0"/>
                  </a:moveTo>
                  <a:lnTo>
                    <a:pt x="387" y="0"/>
                  </a:lnTo>
                  <a:lnTo>
                    <a:pt x="499" y="203"/>
                  </a:lnTo>
                  <a:lnTo>
                    <a:pt x="345" y="373"/>
                  </a:lnTo>
                  <a:lnTo>
                    <a:pt x="232" y="190"/>
                  </a:lnTo>
                  <a:lnTo>
                    <a:pt x="113" y="380"/>
                  </a:lnTo>
                  <a:lnTo>
                    <a:pt x="0" y="218"/>
                  </a:lnTo>
                  <a:lnTo>
                    <a:pt x="85"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350" dirty="0">
                <a:latin typeface="Times New Roman" panose="02020603050405020304" pitchFamily="18" charset="0"/>
                <a:cs typeface="Times New Roman" panose="02020603050405020304" pitchFamily="18" charset="0"/>
              </a:endParaRPr>
            </a:p>
          </p:txBody>
        </p:sp>
        <p:sp>
          <p:nvSpPr>
            <p:cNvPr id="20" name="Freeform 100"/>
            <p:cNvSpPr>
              <a:spLocks/>
            </p:cNvSpPr>
            <p:nvPr/>
          </p:nvSpPr>
          <p:spPr bwMode="auto">
            <a:xfrm>
              <a:off x="3624263" y="2351088"/>
              <a:ext cx="85725" cy="138113"/>
            </a:xfrm>
            <a:custGeom>
              <a:avLst/>
              <a:gdLst>
                <a:gd name="T0" fmla="*/ 0 w 217"/>
                <a:gd name="T1" fmla="*/ 28 h 346"/>
                <a:gd name="T2" fmla="*/ 0 w 217"/>
                <a:gd name="T3" fmla="*/ 259 h 346"/>
                <a:gd name="T4" fmla="*/ 101 w 217"/>
                <a:gd name="T5" fmla="*/ 346 h 346"/>
                <a:gd name="T6" fmla="*/ 217 w 217"/>
                <a:gd name="T7" fmla="*/ 259 h 346"/>
                <a:gd name="T8" fmla="*/ 217 w 217"/>
                <a:gd name="T9" fmla="*/ 0 h 346"/>
                <a:gd name="T10" fmla="*/ 189 w 217"/>
                <a:gd name="T11" fmla="*/ 8 h 346"/>
                <a:gd name="T12" fmla="*/ 67 w 217"/>
                <a:gd name="T13" fmla="*/ 34 h 346"/>
                <a:gd name="T14" fmla="*/ 20 w 217"/>
                <a:gd name="T15" fmla="*/ 37 h 346"/>
                <a:gd name="T16" fmla="*/ 1 w 217"/>
                <a:gd name="T17" fmla="*/ 34 h 346"/>
                <a:gd name="T18" fmla="*/ 0 w 217"/>
                <a:gd name="T19" fmla="*/ 2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346">
                  <a:moveTo>
                    <a:pt x="0" y="28"/>
                  </a:moveTo>
                  <a:lnTo>
                    <a:pt x="0" y="259"/>
                  </a:lnTo>
                  <a:lnTo>
                    <a:pt x="101" y="346"/>
                  </a:lnTo>
                  <a:lnTo>
                    <a:pt x="217" y="259"/>
                  </a:lnTo>
                  <a:lnTo>
                    <a:pt x="217" y="0"/>
                  </a:lnTo>
                  <a:lnTo>
                    <a:pt x="189" y="8"/>
                  </a:lnTo>
                  <a:lnTo>
                    <a:pt x="67" y="34"/>
                  </a:lnTo>
                  <a:lnTo>
                    <a:pt x="20" y="37"/>
                  </a:lnTo>
                  <a:lnTo>
                    <a:pt x="1" y="34"/>
                  </a:lnTo>
                  <a:lnTo>
                    <a:pt x="0" y="28"/>
                  </a:lnTo>
                  <a:close/>
                </a:path>
              </a:pathLst>
            </a:custGeom>
            <a:solidFill>
              <a:srgbClr val="D9AA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350" dirty="0">
                <a:latin typeface="Times New Roman" panose="02020603050405020304" pitchFamily="18" charset="0"/>
                <a:cs typeface="Times New Roman" panose="02020603050405020304" pitchFamily="18" charset="0"/>
              </a:endParaRPr>
            </a:p>
          </p:txBody>
        </p:sp>
        <p:sp>
          <p:nvSpPr>
            <p:cNvPr id="21" name="Freeform 101"/>
            <p:cNvSpPr>
              <a:spLocks/>
            </p:cNvSpPr>
            <p:nvPr/>
          </p:nvSpPr>
          <p:spPr bwMode="auto">
            <a:xfrm>
              <a:off x="3619500" y="2584450"/>
              <a:ext cx="84138" cy="812800"/>
            </a:xfrm>
            <a:custGeom>
              <a:avLst/>
              <a:gdLst>
                <a:gd name="T0" fmla="*/ 84 w 211"/>
                <a:gd name="T1" fmla="*/ 0 h 2045"/>
                <a:gd name="T2" fmla="*/ 0 w 211"/>
                <a:gd name="T3" fmla="*/ 1926 h 2045"/>
                <a:gd name="T4" fmla="*/ 98 w 211"/>
                <a:gd name="T5" fmla="*/ 2045 h 2045"/>
                <a:gd name="T6" fmla="*/ 211 w 211"/>
                <a:gd name="T7" fmla="*/ 1920 h 2045"/>
                <a:gd name="T8" fmla="*/ 147 w 211"/>
                <a:gd name="T9" fmla="*/ 0 h 2045"/>
                <a:gd name="T10" fmla="*/ 84 w 211"/>
                <a:gd name="T11" fmla="*/ 0 h 2045"/>
              </a:gdLst>
              <a:ahLst/>
              <a:cxnLst>
                <a:cxn ang="0">
                  <a:pos x="T0" y="T1"/>
                </a:cxn>
                <a:cxn ang="0">
                  <a:pos x="T2" y="T3"/>
                </a:cxn>
                <a:cxn ang="0">
                  <a:pos x="T4" y="T5"/>
                </a:cxn>
                <a:cxn ang="0">
                  <a:pos x="T6" y="T7"/>
                </a:cxn>
                <a:cxn ang="0">
                  <a:pos x="T8" y="T9"/>
                </a:cxn>
                <a:cxn ang="0">
                  <a:pos x="T10" y="T11"/>
                </a:cxn>
              </a:cxnLst>
              <a:rect l="0" t="0" r="r" b="b"/>
              <a:pathLst>
                <a:path w="211" h="2045">
                  <a:moveTo>
                    <a:pt x="84" y="0"/>
                  </a:moveTo>
                  <a:lnTo>
                    <a:pt x="0" y="1926"/>
                  </a:lnTo>
                  <a:lnTo>
                    <a:pt x="98" y="2045"/>
                  </a:lnTo>
                  <a:lnTo>
                    <a:pt x="211" y="1920"/>
                  </a:lnTo>
                  <a:lnTo>
                    <a:pt x="147" y="0"/>
                  </a:lnTo>
                  <a:lnTo>
                    <a:pt x="84" y="0"/>
                  </a:lnTo>
                  <a:close/>
                </a:path>
              </a:pathLst>
            </a:custGeom>
            <a:solidFill>
              <a:srgbClr val="FE5A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350" dirty="0">
                <a:latin typeface="Times New Roman" panose="02020603050405020304" pitchFamily="18" charset="0"/>
                <a:cs typeface="Times New Roman" panose="02020603050405020304" pitchFamily="18" charset="0"/>
              </a:endParaRPr>
            </a:p>
          </p:txBody>
        </p:sp>
        <p:sp>
          <p:nvSpPr>
            <p:cNvPr id="22" name="Freeform 102"/>
            <p:cNvSpPr>
              <a:spLocks/>
            </p:cNvSpPr>
            <p:nvPr/>
          </p:nvSpPr>
          <p:spPr bwMode="auto">
            <a:xfrm>
              <a:off x="3757613" y="2481263"/>
              <a:ext cx="273050" cy="1398588"/>
            </a:xfrm>
            <a:custGeom>
              <a:avLst/>
              <a:gdLst>
                <a:gd name="T0" fmla="*/ 689 w 689"/>
                <a:gd name="T1" fmla="*/ 348 h 3524"/>
                <a:gd name="T2" fmla="*/ 0 w 689"/>
                <a:gd name="T3" fmla="*/ 0 h 3524"/>
                <a:gd name="T4" fmla="*/ 55 w 689"/>
                <a:gd name="T5" fmla="*/ 621 h 3524"/>
                <a:gd name="T6" fmla="*/ 0 w 689"/>
                <a:gd name="T7" fmla="*/ 3524 h 3524"/>
                <a:gd name="T8" fmla="*/ 634 w 689"/>
                <a:gd name="T9" fmla="*/ 3480 h 3524"/>
                <a:gd name="T10" fmla="*/ 689 w 689"/>
                <a:gd name="T11" fmla="*/ 348 h 3524"/>
              </a:gdLst>
              <a:ahLst/>
              <a:cxnLst>
                <a:cxn ang="0">
                  <a:pos x="T0" y="T1"/>
                </a:cxn>
                <a:cxn ang="0">
                  <a:pos x="T2" y="T3"/>
                </a:cxn>
                <a:cxn ang="0">
                  <a:pos x="T4" y="T5"/>
                </a:cxn>
                <a:cxn ang="0">
                  <a:pos x="T6" y="T7"/>
                </a:cxn>
                <a:cxn ang="0">
                  <a:pos x="T8" y="T9"/>
                </a:cxn>
                <a:cxn ang="0">
                  <a:pos x="T10" y="T11"/>
                </a:cxn>
              </a:cxnLst>
              <a:rect l="0" t="0" r="r" b="b"/>
              <a:pathLst>
                <a:path w="689" h="3524">
                  <a:moveTo>
                    <a:pt x="689" y="348"/>
                  </a:moveTo>
                  <a:lnTo>
                    <a:pt x="0" y="0"/>
                  </a:lnTo>
                  <a:lnTo>
                    <a:pt x="55" y="621"/>
                  </a:lnTo>
                  <a:lnTo>
                    <a:pt x="0" y="3524"/>
                  </a:lnTo>
                  <a:lnTo>
                    <a:pt x="634" y="3480"/>
                  </a:lnTo>
                  <a:lnTo>
                    <a:pt x="689" y="348"/>
                  </a:lnTo>
                  <a:close/>
                </a:path>
              </a:pathLst>
            </a:custGeom>
            <a:solidFill>
              <a:srgbClr val="111B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350" dirty="0">
                <a:latin typeface="Times New Roman" panose="02020603050405020304" pitchFamily="18" charset="0"/>
                <a:cs typeface="Times New Roman" panose="02020603050405020304" pitchFamily="18" charset="0"/>
              </a:endParaRPr>
            </a:p>
          </p:txBody>
        </p:sp>
        <p:sp>
          <p:nvSpPr>
            <p:cNvPr id="23" name="Freeform 103"/>
            <p:cNvSpPr>
              <a:spLocks/>
            </p:cNvSpPr>
            <p:nvPr/>
          </p:nvSpPr>
          <p:spPr bwMode="auto">
            <a:xfrm>
              <a:off x="3451225" y="2473325"/>
              <a:ext cx="133350" cy="1073150"/>
            </a:xfrm>
            <a:custGeom>
              <a:avLst/>
              <a:gdLst>
                <a:gd name="T0" fmla="*/ 334 w 334"/>
                <a:gd name="T1" fmla="*/ 0 h 2704"/>
                <a:gd name="T2" fmla="*/ 248 w 334"/>
                <a:gd name="T3" fmla="*/ 56 h 2704"/>
                <a:gd name="T4" fmla="*/ 107 w 334"/>
                <a:gd name="T5" fmla="*/ 255 h 2704"/>
                <a:gd name="T6" fmla="*/ 140 w 334"/>
                <a:gd name="T7" fmla="*/ 462 h 2704"/>
                <a:gd name="T8" fmla="*/ 3 w 334"/>
                <a:gd name="T9" fmla="*/ 524 h 2704"/>
                <a:gd name="T10" fmla="*/ 1 w 334"/>
                <a:gd name="T11" fmla="*/ 535 h 2704"/>
                <a:gd name="T12" fmla="*/ 0 w 334"/>
                <a:gd name="T13" fmla="*/ 537 h 2704"/>
                <a:gd name="T14" fmla="*/ 267 w 334"/>
                <a:gd name="T15" fmla="*/ 2704 h 2704"/>
                <a:gd name="T16" fmla="*/ 280 w 334"/>
                <a:gd name="T17" fmla="*/ 636 h 2704"/>
                <a:gd name="T18" fmla="*/ 334 w 334"/>
                <a:gd name="T19" fmla="*/ 0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4" h="2704">
                  <a:moveTo>
                    <a:pt x="334" y="0"/>
                  </a:moveTo>
                  <a:lnTo>
                    <a:pt x="248" y="56"/>
                  </a:lnTo>
                  <a:lnTo>
                    <a:pt x="107" y="255"/>
                  </a:lnTo>
                  <a:lnTo>
                    <a:pt x="140" y="462"/>
                  </a:lnTo>
                  <a:lnTo>
                    <a:pt x="3" y="524"/>
                  </a:lnTo>
                  <a:lnTo>
                    <a:pt x="1" y="535"/>
                  </a:lnTo>
                  <a:lnTo>
                    <a:pt x="0" y="537"/>
                  </a:lnTo>
                  <a:lnTo>
                    <a:pt x="267" y="2704"/>
                  </a:lnTo>
                  <a:lnTo>
                    <a:pt x="280" y="636"/>
                  </a:lnTo>
                  <a:lnTo>
                    <a:pt x="334" y="0"/>
                  </a:lnTo>
                  <a:close/>
                </a:path>
              </a:pathLst>
            </a:custGeom>
            <a:solidFill>
              <a:srgbClr val="4148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350" dirty="0">
                <a:latin typeface="Times New Roman" panose="02020603050405020304" pitchFamily="18" charset="0"/>
                <a:cs typeface="Times New Roman" panose="02020603050405020304" pitchFamily="18" charset="0"/>
              </a:endParaRPr>
            </a:p>
          </p:txBody>
        </p:sp>
        <p:sp>
          <p:nvSpPr>
            <p:cNvPr id="24" name="Freeform 104"/>
            <p:cNvSpPr>
              <a:spLocks/>
            </p:cNvSpPr>
            <p:nvPr/>
          </p:nvSpPr>
          <p:spPr bwMode="auto">
            <a:xfrm>
              <a:off x="3751263" y="2471738"/>
              <a:ext cx="134938" cy="1077913"/>
            </a:xfrm>
            <a:custGeom>
              <a:avLst/>
              <a:gdLst>
                <a:gd name="T0" fmla="*/ 0 w 340"/>
                <a:gd name="T1" fmla="*/ 0 h 2716"/>
                <a:gd name="T2" fmla="*/ 92 w 340"/>
                <a:gd name="T3" fmla="*/ 59 h 2716"/>
                <a:gd name="T4" fmla="*/ 232 w 340"/>
                <a:gd name="T5" fmla="*/ 258 h 2716"/>
                <a:gd name="T6" fmla="*/ 200 w 340"/>
                <a:gd name="T7" fmla="*/ 465 h 2716"/>
                <a:gd name="T8" fmla="*/ 336 w 340"/>
                <a:gd name="T9" fmla="*/ 527 h 2716"/>
                <a:gd name="T10" fmla="*/ 340 w 340"/>
                <a:gd name="T11" fmla="*/ 538 h 2716"/>
                <a:gd name="T12" fmla="*/ 340 w 340"/>
                <a:gd name="T13" fmla="*/ 540 h 2716"/>
                <a:gd name="T14" fmla="*/ 16 w 340"/>
                <a:gd name="T15" fmla="*/ 2716 h 2716"/>
                <a:gd name="T16" fmla="*/ 61 w 340"/>
                <a:gd name="T17" fmla="*/ 639 h 2716"/>
                <a:gd name="T18" fmla="*/ 0 w 340"/>
                <a:gd name="T19"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2716">
                  <a:moveTo>
                    <a:pt x="0" y="0"/>
                  </a:moveTo>
                  <a:lnTo>
                    <a:pt x="92" y="59"/>
                  </a:lnTo>
                  <a:lnTo>
                    <a:pt x="232" y="258"/>
                  </a:lnTo>
                  <a:lnTo>
                    <a:pt x="200" y="465"/>
                  </a:lnTo>
                  <a:lnTo>
                    <a:pt x="336" y="527"/>
                  </a:lnTo>
                  <a:lnTo>
                    <a:pt x="340" y="538"/>
                  </a:lnTo>
                  <a:lnTo>
                    <a:pt x="340" y="540"/>
                  </a:lnTo>
                  <a:lnTo>
                    <a:pt x="16" y="2716"/>
                  </a:lnTo>
                  <a:lnTo>
                    <a:pt x="61" y="639"/>
                  </a:lnTo>
                  <a:lnTo>
                    <a:pt x="0" y="0"/>
                  </a:lnTo>
                  <a:close/>
                </a:path>
              </a:pathLst>
            </a:custGeom>
            <a:solidFill>
              <a:srgbClr val="4148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350" dirty="0">
                <a:latin typeface="Times New Roman" panose="02020603050405020304" pitchFamily="18" charset="0"/>
                <a:cs typeface="Times New Roman" panose="02020603050405020304" pitchFamily="18" charset="0"/>
              </a:endParaRPr>
            </a:p>
          </p:txBody>
        </p:sp>
        <p:sp>
          <p:nvSpPr>
            <p:cNvPr id="25" name="Rectangle 105"/>
            <p:cNvSpPr>
              <a:spLocks noChangeArrowheads="1"/>
            </p:cNvSpPr>
            <p:nvPr/>
          </p:nvSpPr>
          <p:spPr bwMode="auto">
            <a:xfrm>
              <a:off x="3622675" y="3468688"/>
              <a:ext cx="93663" cy="7620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s-MX" sz="1350" dirty="0">
                <a:latin typeface="Times New Roman" panose="02020603050405020304" pitchFamily="18" charset="0"/>
                <a:cs typeface="Times New Roman" panose="02020603050405020304" pitchFamily="18" charset="0"/>
              </a:endParaRPr>
            </a:p>
          </p:txBody>
        </p:sp>
        <p:sp>
          <p:nvSpPr>
            <p:cNvPr id="26" name="Freeform 106"/>
            <p:cNvSpPr>
              <a:spLocks/>
            </p:cNvSpPr>
            <p:nvPr/>
          </p:nvSpPr>
          <p:spPr bwMode="auto">
            <a:xfrm>
              <a:off x="3203575" y="3549650"/>
              <a:ext cx="161925" cy="244475"/>
            </a:xfrm>
            <a:custGeom>
              <a:avLst/>
              <a:gdLst>
                <a:gd name="T0" fmla="*/ 129 w 410"/>
                <a:gd name="T1" fmla="*/ 0 h 616"/>
                <a:gd name="T2" fmla="*/ 180 w 410"/>
                <a:gd name="T3" fmla="*/ 33 h 616"/>
                <a:gd name="T4" fmla="*/ 256 w 410"/>
                <a:gd name="T5" fmla="*/ 91 h 616"/>
                <a:gd name="T6" fmla="*/ 303 w 410"/>
                <a:gd name="T7" fmla="*/ 136 h 616"/>
                <a:gd name="T8" fmla="*/ 343 w 410"/>
                <a:gd name="T9" fmla="*/ 184 h 616"/>
                <a:gd name="T10" fmla="*/ 377 w 410"/>
                <a:gd name="T11" fmla="*/ 237 h 616"/>
                <a:gd name="T12" fmla="*/ 400 w 410"/>
                <a:gd name="T13" fmla="*/ 295 h 616"/>
                <a:gd name="T14" fmla="*/ 410 w 410"/>
                <a:gd name="T15" fmla="*/ 357 h 616"/>
                <a:gd name="T16" fmla="*/ 410 w 410"/>
                <a:gd name="T17" fmla="*/ 389 h 616"/>
                <a:gd name="T18" fmla="*/ 407 w 410"/>
                <a:gd name="T19" fmla="*/ 441 h 616"/>
                <a:gd name="T20" fmla="*/ 392 w 410"/>
                <a:gd name="T21" fmla="*/ 498 h 616"/>
                <a:gd name="T22" fmla="*/ 378 w 410"/>
                <a:gd name="T23" fmla="*/ 528 h 616"/>
                <a:gd name="T24" fmla="*/ 357 w 410"/>
                <a:gd name="T25" fmla="*/ 551 h 616"/>
                <a:gd name="T26" fmla="*/ 330 w 410"/>
                <a:gd name="T27" fmla="*/ 569 h 616"/>
                <a:gd name="T28" fmla="*/ 277 w 410"/>
                <a:gd name="T29" fmla="*/ 591 h 616"/>
                <a:gd name="T30" fmla="*/ 226 w 410"/>
                <a:gd name="T31" fmla="*/ 606 h 616"/>
                <a:gd name="T32" fmla="*/ 207 w 410"/>
                <a:gd name="T33" fmla="*/ 609 h 616"/>
                <a:gd name="T34" fmla="*/ 154 w 410"/>
                <a:gd name="T35" fmla="*/ 616 h 616"/>
                <a:gd name="T36" fmla="*/ 99 w 410"/>
                <a:gd name="T37" fmla="*/ 613 h 616"/>
                <a:gd name="T38" fmla="*/ 64 w 410"/>
                <a:gd name="T39" fmla="*/ 600 h 616"/>
                <a:gd name="T40" fmla="*/ 46 w 410"/>
                <a:gd name="T41" fmla="*/ 585 h 616"/>
                <a:gd name="T42" fmla="*/ 40 w 410"/>
                <a:gd name="T43" fmla="*/ 576 h 616"/>
                <a:gd name="T44" fmla="*/ 31 w 410"/>
                <a:gd name="T45" fmla="*/ 559 h 616"/>
                <a:gd name="T46" fmla="*/ 25 w 410"/>
                <a:gd name="T47" fmla="*/ 533 h 616"/>
                <a:gd name="T48" fmla="*/ 29 w 410"/>
                <a:gd name="T49" fmla="*/ 516 h 616"/>
                <a:gd name="T50" fmla="*/ 41 w 410"/>
                <a:gd name="T51" fmla="*/ 504 h 616"/>
                <a:gd name="T52" fmla="*/ 92 w 410"/>
                <a:gd name="T53" fmla="*/ 492 h 616"/>
                <a:gd name="T54" fmla="*/ 129 w 410"/>
                <a:gd name="T55" fmla="*/ 486 h 616"/>
                <a:gd name="T56" fmla="*/ 145 w 410"/>
                <a:gd name="T57" fmla="*/ 480 h 616"/>
                <a:gd name="T58" fmla="*/ 173 w 410"/>
                <a:gd name="T59" fmla="*/ 453 h 616"/>
                <a:gd name="T60" fmla="*/ 188 w 410"/>
                <a:gd name="T61" fmla="*/ 415 h 616"/>
                <a:gd name="T62" fmla="*/ 182 w 410"/>
                <a:gd name="T63" fmla="*/ 384 h 616"/>
                <a:gd name="T64" fmla="*/ 171 w 410"/>
                <a:gd name="T65" fmla="*/ 366 h 616"/>
                <a:gd name="T66" fmla="*/ 162 w 410"/>
                <a:gd name="T67" fmla="*/ 357 h 616"/>
                <a:gd name="T68" fmla="*/ 141 w 410"/>
                <a:gd name="T69" fmla="*/ 339 h 616"/>
                <a:gd name="T70" fmla="*/ 111 w 410"/>
                <a:gd name="T71" fmla="*/ 307 h 616"/>
                <a:gd name="T72" fmla="*/ 86 w 410"/>
                <a:gd name="T73" fmla="*/ 267 h 616"/>
                <a:gd name="T74" fmla="*/ 68 w 410"/>
                <a:gd name="T75" fmla="*/ 213 h 616"/>
                <a:gd name="T76" fmla="*/ 35 w 410"/>
                <a:gd name="T77" fmla="*/ 144 h 616"/>
                <a:gd name="T78" fmla="*/ 0 w 410"/>
                <a:gd name="T79" fmla="*/ 98 h 616"/>
                <a:gd name="T80" fmla="*/ 24 w 410"/>
                <a:gd name="T81" fmla="*/ 82 h 616"/>
                <a:gd name="T82" fmla="*/ 68 w 410"/>
                <a:gd name="T83" fmla="*/ 43 h 616"/>
                <a:gd name="T84" fmla="*/ 86 w 410"/>
                <a:gd name="T85" fmla="*/ 20 h 616"/>
                <a:gd name="T86" fmla="*/ 95 w 410"/>
                <a:gd name="T87" fmla="*/ 31 h 616"/>
                <a:gd name="T88" fmla="*/ 108 w 410"/>
                <a:gd name="T89" fmla="*/ 34 h 616"/>
                <a:gd name="T90" fmla="*/ 120 w 410"/>
                <a:gd name="T91" fmla="*/ 18 h 616"/>
                <a:gd name="T92" fmla="*/ 129 w 410"/>
                <a:gd name="T93"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0" h="616">
                  <a:moveTo>
                    <a:pt x="129" y="0"/>
                  </a:moveTo>
                  <a:lnTo>
                    <a:pt x="180" y="33"/>
                  </a:lnTo>
                  <a:lnTo>
                    <a:pt x="256" y="91"/>
                  </a:lnTo>
                  <a:lnTo>
                    <a:pt x="303" y="136"/>
                  </a:lnTo>
                  <a:lnTo>
                    <a:pt x="343" y="184"/>
                  </a:lnTo>
                  <a:lnTo>
                    <a:pt x="377" y="237"/>
                  </a:lnTo>
                  <a:lnTo>
                    <a:pt x="400" y="295"/>
                  </a:lnTo>
                  <a:lnTo>
                    <a:pt x="410" y="357"/>
                  </a:lnTo>
                  <a:lnTo>
                    <a:pt x="410" y="389"/>
                  </a:lnTo>
                  <a:lnTo>
                    <a:pt x="407" y="441"/>
                  </a:lnTo>
                  <a:lnTo>
                    <a:pt x="392" y="498"/>
                  </a:lnTo>
                  <a:lnTo>
                    <a:pt x="378" y="528"/>
                  </a:lnTo>
                  <a:lnTo>
                    <a:pt x="357" y="551"/>
                  </a:lnTo>
                  <a:lnTo>
                    <a:pt x="330" y="569"/>
                  </a:lnTo>
                  <a:lnTo>
                    <a:pt x="277" y="591"/>
                  </a:lnTo>
                  <a:lnTo>
                    <a:pt x="226" y="606"/>
                  </a:lnTo>
                  <a:lnTo>
                    <a:pt x="207" y="609"/>
                  </a:lnTo>
                  <a:lnTo>
                    <a:pt x="154" y="616"/>
                  </a:lnTo>
                  <a:lnTo>
                    <a:pt x="99" y="613"/>
                  </a:lnTo>
                  <a:lnTo>
                    <a:pt x="64" y="600"/>
                  </a:lnTo>
                  <a:lnTo>
                    <a:pt x="46" y="585"/>
                  </a:lnTo>
                  <a:lnTo>
                    <a:pt x="40" y="576"/>
                  </a:lnTo>
                  <a:lnTo>
                    <a:pt x="31" y="559"/>
                  </a:lnTo>
                  <a:lnTo>
                    <a:pt x="25" y="533"/>
                  </a:lnTo>
                  <a:lnTo>
                    <a:pt x="29" y="516"/>
                  </a:lnTo>
                  <a:lnTo>
                    <a:pt x="41" y="504"/>
                  </a:lnTo>
                  <a:lnTo>
                    <a:pt x="92" y="492"/>
                  </a:lnTo>
                  <a:lnTo>
                    <a:pt x="129" y="486"/>
                  </a:lnTo>
                  <a:lnTo>
                    <a:pt x="145" y="480"/>
                  </a:lnTo>
                  <a:lnTo>
                    <a:pt x="173" y="453"/>
                  </a:lnTo>
                  <a:lnTo>
                    <a:pt x="188" y="415"/>
                  </a:lnTo>
                  <a:lnTo>
                    <a:pt x="182" y="384"/>
                  </a:lnTo>
                  <a:lnTo>
                    <a:pt x="171" y="366"/>
                  </a:lnTo>
                  <a:lnTo>
                    <a:pt x="162" y="357"/>
                  </a:lnTo>
                  <a:lnTo>
                    <a:pt x="141" y="339"/>
                  </a:lnTo>
                  <a:lnTo>
                    <a:pt x="111" y="307"/>
                  </a:lnTo>
                  <a:lnTo>
                    <a:pt x="86" y="267"/>
                  </a:lnTo>
                  <a:lnTo>
                    <a:pt x="68" y="213"/>
                  </a:lnTo>
                  <a:lnTo>
                    <a:pt x="35" y="144"/>
                  </a:lnTo>
                  <a:lnTo>
                    <a:pt x="0" y="98"/>
                  </a:lnTo>
                  <a:lnTo>
                    <a:pt x="24" y="82"/>
                  </a:lnTo>
                  <a:lnTo>
                    <a:pt x="68" y="43"/>
                  </a:lnTo>
                  <a:lnTo>
                    <a:pt x="86" y="20"/>
                  </a:lnTo>
                  <a:lnTo>
                    <a:pt x="95" y="31"/>
                  </a:lnTo>
                  <a:lnTo>
                    <a:pt x="108" y="34"/>
                  </a:lnTo>
                  <a:lnTo>
                    <a:pt x="120" y="18"/>
                  </a:lnTo>
                  <a:lnTo>
                    <a:pt x="129" y="0"/>
                  </a:lnTo>
                  <a:close/>
                </a:path>
              </a:pathLst>
            </a:custGeom>
            <a:solidFill>
              <a:srgbClr val="E0BB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350" dirty="0">
                <a:latin typeface="Times New Roman" panose="02020603050405020304" pitchFamily="18" charset="0"/>
                <a:cs typeface="Times New Roman" panose="02020603050405020304" pitchFamily="18" charset="0"/>
              </a:endParaRPr>
            </a:p>
          </p:txBody>
        </p:sp>
        <p:sp>
          <p:nvSpPr>
            <p:cNvPr id="27" name="Freeform 107"/>
            <p:cNvSpPr>
              <a:spLocks/>
            </p:cNvSpPr>
            <p:nvPr/>
          </p:nvSpPr>
          <p:spPr bwMode="auto">
            <a:xfrm>
              <a:off x="3151188" y="3502025"/>
              <a:ext cx="103188" cy="115888"/>
            </a:xfrm>
            <a:custGeom>
              <a:avLst/>
              <a:gdLst>
                <a:gd name="T0" fmla="*/ 1 w 259"/>
                <a:gd name="T1" fmla="*/ 207 h 293"/>
                <a:gd name="T2" fmla="*/ 68 w 259"/>
                <a:gd name="T3" fmla="*/ 251 h 293"/>
                <a:gd name="T4" fmla="*/ 140 w 259"/>
                <a:gd name="T5" fmla="*/ 293 h 293"/>
                <a:gd name="T6" fmla="*/ 202 w 259"/>
                <a:gd name="T7" fmla="*/ 186 h 293"/>
                <a:gd name="T8" fmla="*/ 259 w 259"/>
                <a:gd name="T9" fmla="*/ 79 h 293"/>
                <a:gd name="T10" fmla="*/ 225 w 259"/>
                <a:gd name="T11" fmla="*/ 57 h 293"/>
                <a:gd name="T12" fmla="*/ 175 w 259"/>
                <a:gd name="T13" fmla="*/ 22 h 293"/>
                <a:gd name="T14" fmla="*/ 138 w 259"/>
                <a:gd name="T15" fmla="*/ 5 h 293"/>
                <a:gd name="T16" fmla="*/ 119 w 259"/>
                <a:gd name="T17" fmla="*/ 0 h 293"/>
                <a:gd name="T18" fmla="*/ 88 w 259"/>
                <a:gd name="T19" fmla="*/ 46 h 293"/>
                <a:gd name="T20" fmla="*/ 36 w 259"/>
                <a:gd name="T21" fmla="*/ 122 h 293"/>
                <a:gd name="T22" fmla="*/ 9 w 259"/>
                <a:gd name="T23" fmla="*/ 172 h 293"/>
                <a:gd name="T24" fmla="*/ 0 w 259"/>
                <a:gd name="T25" fmla="*/ 198 h 293"/>
                <a:gd name="T26" fmla="*/ 0 w 259"/>
                <a:gd name="T27" fmla="*/ 183 h 293"/>
                <a:gd name="T28" fmla="*/ 1 w 259"/>
                <a:gd name="T29" fmla="*/ 16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9" h="293">
                  <a:moveTo>
                    <a:pt x="1" y="207"/>
                  </a:moveTo>
                  <a:lnTo>
                    <a:pt x="68" y="251"/>
                  </a:lnTo>
                  <a:lnTo>
                    <a:pt x="140" y="293"/>
                  </a:lnTo>
                  <a:lnTo>
                    <a:pt x="202" y="186"/>
                  </a:lnTo>
                  <a:lnTo>
                    <a:pt x="259" y="79"/>
                  </a:lnTo>
                  <a:lnTo>
                    <a:pt x="225" y="57"/>
                  </a:lnTo>
                  <a:lnTo>
                    <a:pt x="175" y="22"/>
                  </a:lnTo>
                  <a:lnTo>
                    <a:pt x="138" y="5"/>
                  </a:lnTo>
                  <a:lnTo>
                    <a:pt x="119" y="0"/>
                  </a:lnTo>
                  <a:lnTo>
                    <a:pt x="88" y="46"/>
                  </a:lnTo>
                  <a:lnTo>
                    <a:pt x="36" y="122"/>
                  </a:lnTo>
                  <a:lnTo>
                    <a:pt x="9" y="172"/>
                  </a:lnTo>
                  <a:lnTo>
                    <a:pt x="0" y="198"/>
                  </a:lnTo>
                  <a:lnTo>
                    <a:pt x="0" y="183"/>
                  </a:lnTo>
                  <a:lnTo>
                    <a:pt x="1" y="1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350" dirty="0">
                <a:latin typeface="Times New Roman" panose="02020603050405020304" pitchFamily="18" charset="0"/>
                <a:cs typeface="Times New Roman" panose="02020603050405020304" pitchFamily="18" charset="0"/>
              </a:endParaRPr>
            </a:p>
          </p:txBody>
        </p:sp>
        <p:sp>
          <p:nvSpPr>
            <p:cNvPr id="28" name="Freeform 108"/>
            <p:cNvSpPr>
              <a:spLocks/>
            </p:cNvSpPr>
            <p:nvPr/>
          </p:nvSpPr>
          <p:spPr bwMode="auto">
            <a:xfrm>
              <a:off x="2924175" y="2620963"/>
              <a:ext cx="395288" cy="996950"/>
            </a:xfrm>
            <a:custGeom>
              <a:avLst/>
              <a:gdLst>
                <a:gd name="T0" fmla="*/ 968 w 995"/>
                <a:gd name="T1" fmla="*/ 0 h 2511"/>
                <a:gd name="T2" fmla="*/ 938 w 995"/>
                <a:gd name="T3" fmla="*/ 21 h 2511"/>
                <a:gd name="T4" fmla="*/ 749 w 995"/>
                <a:gd name="T5" fmla="*/ 172 h 2511"/>
                <a:gd name="T6" fmla="*/ 582 w 995"/>
                <a:gd name="T7" fmla="*/ 324 h 2511"/>
                <a:gd name="T8" fmla="*/ 448 w 995"/>
                <a:gd name="T9" fmla="*/ 463 h 2511"/>
                <a:gd name="T10" fmla="*/ 359 w 995"/>
                <a:gd name="T11" fmla="*/ 564 h 2511"/>
                <a:gd name="T12" fmla="*/ 275 w 995"/>
                <a:gd name="T13" fmla="*/ 671 h 2511"/>
                <a:gd name="T14" fmla="*/ 197 w 995"/>
                <a:gd name="T15" fmla="*/ 784 h 2511"/>
                <a:gd name="T16" fmla="*/ 128 w 995"/>
                <a:gd name="T17" fmla="*/ 902 h 2511"/>
                <a:gd name="T18" fmla="*/ 71 w 995"/>
                <a:gd name="T19" fmla="*/ 1023 h 2511"/>
                <a:gd name="T20" fmla="*/ 30 w 995"/>
                <a:gd name="T21" fmla="*/ 1146 h 2511"/>
                <a:gd name="T22" fmla="*/ 5 w 995"/>
                <a:gd name="T23" fmla="*/ 1272 h 2511"/>
                <a:gd name="T24" fmla="*/ 1 w 995"/>
                <a:gd name="T25" fmla="*/ 1334 h 2511"/>
                <a:gd name="T26" fmla="*/ 0 w 995"/>
                <a:gd name="T27" fmla="*/ 1396 h 2511"/>
                <a:gd name="T28" fmla="*/ 10 w 995"/>
                <a:gd name="T29" fmla="*/ 1518 h 2511"/>
                <a:gd name="T30" fmla="*/ 32 w 995"/>
                <a:gd name="T31" fmla="*/ 1634 h 2511"/>
                <a:gd name="T32" fmla="*/ 65 w 995"/>
                <a:gd name="T33" fmla="*/ 1747 h 2511"/>
                <a:gd name="T34" fmla="*/ 106 w 995"/>
                <a:gd name="T35" fmla="*/ 1854 h 2511"/>
                <a:gd name="T36" fmla="*/ 154 w 995"/>
                <a:gd name="T37" fmla="*/ 1953 h 2511"/>
                <a:gd name="T38" fmla="*/ 233 w 995"/>
                <a:gd name="T39" fmla="*/ 2092 h 2511"/>
                <a:gd name="T40" fmla="*/ 347 w 995"/>
                <a:gd name="T41" fmla="*/ 2250 h 2511"/>
                <a:gd name="T42" fmla="*/ 453 w 995"/>
                <a:gd name="T43" fmla="*/ 2375 h 2511"/>
                <a:gd name="T44" fmla="*/ 575 w 995"/>
                <a:gd name="T45" fmla="*/ 2495 h 2511"/>
                <a:gd name="T46" fmla="*/ 595 w 995"/>
                <a:gd name="T47" fmla="*/ 2511 h 2511"/>
                <a:gd name="T48" fmla="*/ 768 w 995"/>
                <a:gd name="T49" fmla="*/ 2241 h 2511"/>
                <a:gd name="T50" fmla="*/ 750 w 995"/>
                <a:gd name="T51" fmla="*/ 2228 h 2511"/>
                <a:gd name="T52" fmla="*/ 640 w 995"/>
                <a:gd name="T53" fmla="*/ 2134 h 2511"/>
                <a:gd name="T54" fmla="*/ 545 w 995"/>
                <a:gd name="T55" fmla="*/ 2036 h 2511"/>
                <a:gd name="T56" fmla="*/ 451 w 995"/>
                <a:gd name="T57" fmla="*/ 1913 h 2511"/>
                <a:gd name="T58" fmla="*/ 389 w 995"/>
                <a:gd name="T59" fmla="*/ 1804 h 2511"/>
                <a:gd name="T60" fmla="*/ 354 w 995"/>
                <a:gd name="T61" fmla="*/ 1727 h 2511"/>
                <a:gd name="T62" fmla="*/ 328 w 995"/>
                <a:gd name="T63" fmla="*/ 1644 h 2511"/>
                <a:gd name="T64" fmla="*/ 311 w 995"/>
                <a:gd name="T65" fmla="*/ 1557 h 2511"/>
                <a:gd name="T66" fmla="*/ 306 w 995"/>
                <a:gd name="T67" fmla="*/ 1466 h 2511"/>
                <a:gd name="T68" fmla="*/ 315 w 995"/>
                <a:gd name="T69" fmla="*/ 1371 h 2511"/>
                <a:gd name="T70" fmla="*/ 325 w 995"/>
                <a:gd name="T71" fmla="*/ 1323 h 2511"/>
                <a:gd name="T72" fmla="*/ 338 w 995"/>
                <a:gd name="T73" fmla="*/ 1275 h 2511"/>
                <a:gd name="T74" fmla="*/ 372 w 995"/>
                <a:gd name="T75" fmla="*/ 1186 h 2511"/>
                <a:gd name="T76" fmla="*/ 412 w 995"/>
                <a:gd name="T77" fmla="*/ 1103 h 2511"/>
                <a:gd name="T78" fmla="*/ 459 w 995"/>
                <a:gd name="T79" fmla="*/ 1029 h 2511"/>
                <a:gd name="T80" fmla="*/ 510 w 995"/>
                <a:gd name="T81" fmla="*/ 962 h 2511"/>
                <a:gd name="T82" fmla="*/ 566 w 995"/>
                <a:gd name="T83" fmla="*/ 901 h 2511"/>
                <a:gd name="T84" fmla="*/ 652 w 995"/>
                <a:gd name="T85" fmla="*/ 821 h 2511"/>
                <a:gd name="T86" fmla="*/ 764 w 995"/>
                <a:gd name="T87" fmla="*/ 738 h 2511"/>
                <a:gd name="T88" fmla="*/ 867 w 995"/>
                <a:gd name="T89" fmla="*/ 678 h 2511"/>
                <a:gd name="T90" fmla="*/ 978 w 995"/>
                <a:gd name="T91" fmla="*/ 626 h 2511"/>
                <a:gd name="T92" fmla="*/ 995 w 995"/>
                <a:gd name="T93" fmla="*/ 621 h 2511"/>
                <a:gd name="T94" fmla="*/ 968 w 995"/>
                <a:gd name="T95" fmla="*/ 0 h 2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95" h="2511">
                  <a:moveTo>
                    <a:pt x="968" y="0"/>
                  </a:moveTo>
                  <a:lnTo>
                    <a:pt x="938" y="21"/>
                  </a:lnTo>
                  <a:lnTo>
                    <a:pt x="749" y="172"/>
                  </a:lnTo>
                  <a:lnTo>
                    <a:pt x="582" y="324"/>
                  </a:lnTo>
                  <a:lnTo>
                    <a:pt x="448" y="463"/>
                  </a:lnTo>
                  <a:lnTo>
                    <a:pt x="359" y="564"/>
                  </a:lnTo>
                  <a:lnTo>
                    <a:pt x="275" y="671"/>
                  </a:lnTo>
                  <a:lnTo>
                    <a:pt x="197" y="784"/>
                  </a:lnTo>
                  <a:lnTo>
                    <a:pt x="128" y="902"/>
                  </a:lnTo>
                  <a:lnTo>
                    <a:pt x="71" y="1023"/>
                  </a:lnTo>
                  <a:lnTo>
                    <a:pt x="30" y="1146"/>
                  </a:lnTo>
                  <a:lnTo>
                    <a:pt x="5" y="1272"/>
                  </a:lnTo>
                  <a:lnTo>
                    <a:pt x="1" y="1334"/>
                  </a:lnTo>
                  <a:lnTo>
                    <a:pt x="0" y="1396"/>
                  </a:lnTo>
                  <a:lnTo>
                    <a:pt x="10" y="1518"/>
                  </a:lnTo>
                  <a:lnTo>
                    <a:pt x="32" y="1634"/>
                  </a:lnTo>
                  <a:lnTo>
                    <a:pt x="65" y="1747"/>
                  </a:lnTo>
                  <a:lnTo>
                    <a:pt x="106" y="1854"/>
                  </a:lnTo>
                  <a:lnTo>
                    <a:pt x="154" y="1953"/>
                  </a:lnTo>
                  <a:lnTo>
                    <a:pt x="233" y="2092"/>
                  </a:lnTo>
                  <a:lnTo>
                    <a:pt x="347" y="2250"/>
                  </a:lnTo>
                  <a:lnTo>
                    <a:pt x="453" y="2375"/>
                  </a:lnTo>
                  <a:lnTo>
                    <a:pt x="575" y="2495"/>
                  </a:lnTo>
                  <a:lnTo>
                    <a:pt x="595" y="2511"/>
                  </a:lnTo>
                  <a:lnTo>
                    <a:pt x="768" y="2241"/>
                  </a:lnTo>
                  <a:lnTo>
                    <a:pt x="750" y="2228"/>
                  </a:lnTo>
                  <a:lnTo>
                    <a:pt x="640" y="2134"/>
                  </a:lnTo>
                  <a:lnTo>
                    <a:pt x="545" y="2036"/>
                  </a:lnTo>
                  <a:lnTo>
                    <a:pt x="451" y="1913"/>
                  </a:lnTo>
                  <a:lnTo>
                    <a:pt x="389" y="1804"/>
                  </a:lnTo>
                  <a:lnTo>
                    <a:pt x="354" y="1727"/>
                  </a:lnTo>
                  <a:lnTo>
                    <a:pt x="328" y="1644"/>
                  </a:lnTo>
                  <a:lnTo>
                    <a:pt x="311" y="1557"/>
                  </a:lnTo>
                  <a:lnTo>
                    <a:pt x="306" y="1466"/>
                  </a:lnTo>
                  <a:lnTo>
                    <a:pt x="315" y="1371"/>
                  </a:lnTo>
                  <a:lnTo>
                    <a:pt x="325" y="1323"/>
                  </a:lnTo>
                  <a:lnTo>
                    <a:pt x="338" y="1275"/>
                  </a:lnTo>
                  <a:lnTo>
                    <a:pt x="372" y="1186"/>
                  </a:lnTo>
                  <a:lnTo>
                    <a:pt x="412" y="1103"/>
                  </a:lnTo>
                  <a:lnTo>
                    <a:pt x="459" y="1029"/>
                  </a:lnTo>
                  <a:lnTo>
                    <a:pt x="510" y="962"/>
                  </a:lnTo>
                  <a:lnTo>
                    <a:pt x="566" y="901"/>
                  </a:lnTo>
                  <a:lnTo>
                    <a:pt x="652" y="821"/>
                  </a:lnTo>
                  <a:lnTo>
                    <a:pt x="764" y="738"/>
                  </a:lnTo>
                  <a:lnTo>
                    <a:pt x="867" y="678"/>
                  </a:lnTo>
                  <a:lnTo>
                    <a:pt x="978" y="626"/>
                  </a:lnTo>
                  <a:lnTo>
                    <a:pt x="995" y="621"/>
                  </a:lnTo>
                  <a:lnTo>
                    <a:pt x="968" y="0"/>
                  </a:lnTo>
                  <a:close/>
                </a:path>
              </a:pathLst>
            </a:custGeom>
            <a:solidFill>
              <a:srgbClr val="111B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350" dirty="0">
                <a:latin typeface="Times New Roman" panose="02020603050405020304" pitchFamily="18" charset="0"/>
                <a:cs typeface="Times New Roman" panose="02020603050405020304" pitchFamily="18" charset="0"/>
              </a:endParaRPr>
            </a:p>
          </p:txBody>
        </p:sp>
        <p:sp>
          <p:nvSpPr>
            <p:cNvPr id="29" name="Freeform 109"/>
            <p:cNvSpPr>
              <a:spLocks/>
            </p:cNvSpPr>
            <p:nvPr/>
          </p:nvSpPr>
          <p:spPr bwMode="auto">
            <a:xfrm>
              <a:off x="4730750" y="2605088"/>
              <a:ext cx="177800" cy="180975"/>
            </a:xfrm>
            <a:custGeom>
              <a:avLst/>
              <a:gdLst>
                <a:gd name="T0" fmla="*/ 93 w 451"/>
                <a:gd name="T1" fmla="*/ 255 h 457"/>
                <a:gd name="T2" fmla="*/ 48 w 451"/>
                <a:gd name="T3" fmla="*/ 304 h 457"/>
                <a:gd name="T4" fmla="*/ 0 w 451"/>
                <a:gd name="T5" fmla="*/ 356 h 457"/>
                <a:gd name="T6" fmla="*/ 27 w 451"/>
                <a:gd name="T7" fmla="*/ 379 h 457"/>
                <a:gd name="T8" fmla="*/ 81 w 451"/>
                <a:gd name="T9" fmla="*/ 434 h 457"/>
                <a:gd name="T10" fmla="*/ 107 w 451"/>
                <a:gd name="T11" fmla="*/ 457 h 457"/>
                <a:gd name="T12" fmla="*/ 146 w 451"/>
                <a:gd name="T13" fmla="*/ 423 h 457"/>
                <a:gd name="T14" fmla="*/ 207 w 451"/>
                <a:gd name="T15" fmla="*/ 373 h 457"/>
                <a:gd name="T16" fmla="*/ 240 w 451"/>
                <a:gd name="T17" fmla="*/ 360 h 457"/>
                <a:gd name="T18" fmla="*/ 262 w 451"/>
                <a:gd name="T19" fmla="*/ 356 h 457"/>
                <a:gd name="T20" fmla="*/ 273 w 451"/>
                <a:gd name="T21" fmla="*/ 357 h 457"/>
                <a:gd name="T22" fmla="*/ 281 w 451"/>
                <a:gd name="T23" fmla="*/ 360 h 457"/>
                <a:gd name="T24" fmla="*/ 307 w 451"/>
                <a:gd name="T25" fmla="*/ 356 h 457"/>
                <a:gd name="T26" fmla="*/ 347 w 451"/>
                <a:gd name="T27" fmla="*/ 339 h 457"/>
                <a:gd name="T28" fmla="*/ 407 w 451"/>
                <a:gd name="T29" fmla="*/ 304 h 457"/>
                <a:gd name="T30" fmla="*/ 444 w 451"/>
                <a:gd name="T31" fmla="*/ 277 h 457"/>
                <a:gd name="T32" fmla="*/ 451 w 451"/>
                <a:gd name="T33" fmla="*/ 245 h 457"/>
                <a:gd name="T34" fmla="*/ 448 w 451"/>
                <a:gd name="T35" fmla="*/ 169 h 457"/>
                <a:gd name="T36" fmla="*/ 433 w 451"/>
                <a:gd name="T37" fmla="*/ 92 h 457"/>
                <a:gd name="T38" fmla="*/ 411 w 451"/>
                <a:gd name="T39" fmla="*/ 28 h 457"/>
                <a:gd name="T40" fmla="*/ 399 w 451"/>
                <a:gd name="T41" fmla="*/ 9 h 457"/>
                <a:gd name="T42" fmla="*/ 395 w 451"/>
                <a:gd name="T43" fmla="*/ 3 h 457"/>
                <a:gd name="T44" fmla="*/ 377 w 451"/>
                <a:gd name="T45" fmla="*/ 0 h 457"/>
                <a:gd name="T46" fmla="*/ 335 w 451"/>
                <a:gd name="T47" fmla="*/ 5 h 457"/>
                <a:gd name="T48" fmla="*/ 271 w 451"/>
                <a:gd name="T49" fmla="*/ 28 h 457"/>
                <a:gd name="T50" fmla="*/ 218 w 451"/>
                <a:gd name="T51" fmla="*/ 55 h 457"/>
                <a:gd name="T52" fmla="*/ 207 w 451"/>
                <a:gd name="T53" fmla="*/ 68 h 457"/>
                <a:gd name="T54" fmla="*/ 93 w 451"/>
                <a:gd name="T55" fmla="*/ 25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1" h="457">
                  <a:moveTo>
                    <a:pt x="93" y="255"/>
                  </a:moveTo>
                  <a:lnTo>
                    <a:pt x="48" y="304"/>
                  </a:lnTo>
                  <a:lnTo>
                    <a:pt x="0" y="356"/>
                  </a:lnTo>
                  <a:lnTo>
                    <a:pt x="27" y="379"/>
                  </a:lnTo>
                  <a:lnTo>
                    <a:pt x="81" y="434"/>
                  </a:lnTo>
                  <a:lnTo>
                    <a:pt x="107" y="457"/>
                  </a:lnTo>
                  <a:lnTo>
                    <a:pt x="146" y="423"/>
                  </a:lnTo>
                  <a:lnTo>
                    <a:pt x="207" y="373"/>
                  </a:lnTo>
                  <a:lnTo>
                    <a:pt x="240" y="360"/>
                  </a:lnTo>
                  <a:lnTo>
                    <a:pt x="262" y="356"/>
                  </a:lnTo>
                  <a:lnTo>
                    <a:pt x="273" y="357"/>
                  </a:lnTo>
                  <a:lnTo>
                    <a:pt x="281" y="360"/>
                  </a:lnTo>
                  <a:lnTo>
                    <a:pt x="307" y="356"/>
                  </a:lnTo>
                  <a:lnTo>
                    <a:pt x="347" y="339"/>
                  </a:lnTo>
                  <a:lnTo>
                    <a:pt x="407" y="304"/>
                  </a:lnTo>
                  <a:lnTo>
                    <a:pt x="444" y="277"/>
                  </a:lnTo>
                  <a:lnTo>
                    <a:pt x="451" y="245"/>
                  </a:lnTo>
                  <a:lnTo>
                    <a:pt x="448" y="169"/>
                  </a:lnTo>
                  <a:lnTo>
                    <a:pt x="433" y="92"/>
                  </a:lnTo>
                  <a:lnTo>
                    <a:pt x="411" y="28"/>
                  </a:lnTo>
                  <a:lnTo>
                    <a:pt x="399" y="9"/>
                  </a:lnTo>
                  <a:lnTo>
                    <a:pt x="395" y="3"/>
                  </a:lnTo>
                  <a:lnTo>
                    <a:pt x="377" y="0"/>
                  </a:lnTo>
                  <a:lnTo>
                    <a:pt x="335" y="5"/>
                  </a:lnTo>
                  <a:lnTo>
                    <a:pt x="271" y="28"/>
                  </a:lnTo>
                  <a:lnTo>
                    <a:pt x="218" y="55"/>
                  </a:lnTo>
                  <a:lnTo>
                    <a:pt x="207" y="68"/>
                  </a:lnTo>
                  <a:lnTo>
                    <a:pt x="93" y="255"/>
                  </a:lnTo>
                  <a:close/>
                </a:path>
              </a:pathLst>
            </a:custGeom>
            <a:solidFill>
              <a:srgbClr val="D9AA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350" dirty="0">
                <a:latin typeface="Times New Roman" panose="02020603050405020304" pitchFamily="18" charset="0"/>
                <a:cs typeface="Times New Roman" panose="02020603050405020304" pitchFamily="18" charset="0"/>
              </a:endParaRPr>
            </a:p>
          </p:txBody>
        </p:sp>
        <p:sp>
          <p:nvSpPr>
            <p:cNvPr id="30" name="Freeform 110"/>
            <p:cNvSpPr>
              <a:spLocks/>
            </p:cNvSpPr>
            <p:nvPr/>
          </p:nvSpPr>
          <p:spPr bwMode="auto">
            <a:xfrm>
              <a:off x="4751388" y="2595563"/>
              <a:ext cx="112713" cy="139700"/>
            </a:xfrm>
            <a:custGeom>
              <a:avLst/>
              <a:gdLst>
                <a:gd name="T0" fmla="*/ 0 w 286"/>
                <a:gd name="T1" fmla="*/ 350 h 350"/>
                <a:gd name="T2" fmla="*/ 7 w 286"/>
                <a:gd name="T3" fmla="*/ 325 h 350"/>
                <a:gd name="T4" fmla="*/ 18 w 286"/>
                <a:gd name="T5" fmla="*/ 272 h 350"/>
                <a:gd name="T6" fmla="*/ 27 w 286"/>
                <a:gd name="T7" fmla="*/ 186 h 350"/>
                <a:gd name="T8" fmla="*/ 35 w 286"/>
                <a:gd name="T9" fmla="*/ 134 h 350"/>
                <a:gd name="T10" fmla="*/ 42 w 286"/>
                <a:gd name="T11" fmla="*/ 86 h 350"/>
                <a:gd name="T12" fmla="*/ 54 w 286"/>
                <a:gd name="T13" fmla="*/ 63 h 350"/>
                <a:gd name="T14" fmla="*/ 76 w 286"/>
                <a:gd name="T15" fmla="*/ 55 h 350"/>
                <a:gd name="T16" fmla="*/ 96 w 286"/>
                <a:gd name="T17" fmla="*/ 49 h 350"/>
                <a:gd name="T18" fmla="*/ 119 w 286"/>
                <a:gd name="T19" fmla="*/ 44 h 350"/>
                <a:gd name="T20" fmla="*/ 171 w 286"/>
                <a:gd name="T21" fmla="*/ 40 h 350"/>
                <a:gd name="T22" fmla="*/ 193 w 286"/>
                <a:gd name="T23" fmla="*/ 35 h 350"/>
                <a:gd name="T24" fmla="*/ 269 w 286"/>
                <a:gd name="T25" fmla="*/ 3 h 350"/>
                <a:gd name="T26" fmla="*/ 283 w 286"/>
                <a:gd name="T27" fmla="*/ 0 h 350"/>
                <a:gd name="T28" fmla="*/ 286 w 286"/>
                <a:gd name="T29" fmla="*/ 5 h 350"/>
                <a:gd name="T30" fmla="*/ 285 w 286"/>
                <a:gd name="T31" fmla="*/ 19 h 350"/>
                <a:gd name="T32" fmla="*/ 274 w 286"/>
                <a:gd name="T33" fmla="*/ 41 h 350"/>
                <a:gd name="T34" fmla="*/ 250 w 286"/>
                <a:gd name="T35" fmla="*/ 68 h 350"/>
                <a:gd name="T36" fmla="*/ 223 w 286"/>
                <a:gd name="T37" fmla="*/ 85 h 350"/>
                <a:gd name="T38" fmla="*/ 213 w 286"/>
                <a:gd name="T39" fmla="*/ 86 h 350"/>
                <a:gd name="T40" fmla="*/ 202 w 286"/>
                <a:gd name="T41" fmla="*/ 92 h 350"/>
                <a:gd name="T42" fmla="*/ 159 w 286"/>
                <a:gd name="T43" fmla="*/ 112 h 350"/>
                <a:gd name="T44" fmla="*/ 137 w 286"/>
                <a:gd name="T45" fmla="*/ 132 h 350"/>
                <a:gd name="T46" fmla="*/ 133 w 286"/>
                <a:gd name="T47" fmla="*/ 143 h 350"/>
                <a:gd name="T48" fmla="*/ 134 w 286"/>
                <a:gd name="T49" fmla="*/ 185 h 350"/>
                <a:gd name="T50" fmla="*/ 143 w 286"/>
                <a:gd name="T51" fmla="*/ 226 h 350"/>
                <a:gd name="T52" fmla="*/ 143 w 286"/>
                <a:gd name="T53" fmla="*/ 246 h 350"/>
                <a:gd name="T54" fmla="*/ 132 w 286"/>
                <a:gd name="T55" fmla="*/ 277 h 350"/>
                <a:gd name="T56" fmla="*/ 98 w 286"/>
                <a:gd name="T57" fmla="*/ 309 h 350"/>
                <a:gd name="T58" fmla="*/ 71 w 286"/>
                <a:gd name="T59" fmla="*/ 326 h 350"/>
                <a:gd name="T60" fmla="*/ 0 w 286"/>
                <a:gd name="T61"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6" h="350">
                  <a:moveTo>
                    <a:pt x="0" y="350"/>
                  </a:moveTo>
                  <a:lnTo>
                    <a:pt x="7" y="325"/>
                  </a:lnTo>
                  <a:lnTo>
                    <a:pt x="18" y="272"/>
                  </a:lnTo>
                  <a:lnTo>
                    <a:pt x="27" y="186"/>
                  </a:lnTo>
                  <a:lnTo>
                    <a:pt x="35" y="134"/>
                  </a:lnTo>
                  <a:lnTo>
                    <a:pt x="42" y="86"/>
                  </a:lnTo>
                  <a:lnTo>
                    <a:pt x="54" y="63"/>
                  </a:lnTo>
                  <a:lnTo>
                    <a:pt x="76" y="55"/>
                  </a:lnTo>
                  <a:lnTo>
                    <a:pt x="96" y="49"/>
                  </a:lnTo>
                  <a:lnTo>
                    <a:pt x="119" y="44"/>
                  </a:lnTo>
                  <a:lnTo>
                    <a:pt x="171" y="40"/>
                  </a:lnTo>
                  <a:lnTo>
                    <a:pt x="193" y="35"/>
                  </a:lnTo>
                  <a:lnTo>
                    <a:pt x="269" y="3"/>
                  </a:lnTo>
                  <a:lnTo>
                    <a:pt x="283" y="0"/>
                  </a:lnTo>
                  <a:lnTo>
                    <a:pt x="286" y="5"/>
                  </a:lnTo>
                  <a:lnTo>
                    <a:pt x="285" y="19"/>
                  </a:lnTo>
                  <a:lnTo>
                    <a:pt x="274" y="41"/>
                  </a:lnTo>
                  <a:lnTo>
                    <a:pt x="250" y="68"/>
                  </a:lnTo>
                  <a:lnTo>
                    <a:pt x="223" y="85"/>
                  </a:lnTo>
                  <a:lnTo>
                    <a:pt x="213" y="86"/>
                  </a:lnTo>
                  <a:lnTo>
                    <a:pt x="202" y="92"/>
                  </a:lnTo>
                  <a:lnTo>
                    <a:pt x="159" y="112"/>
                  </a:lnTo>
                  <a:lnTo>
                    <a:pt x="137" y="132"/>
                  </a:lnTo>
                  <a:lnTo>
                    <a:pt x="133" y="143"/>
                  </a:lnTo>
                  <a:lnTo>
                    <a:pt x="134" y="185"/>
                  </a:lnTo>
                  <a:lnTo>
                    <a:pt x="143" y="226"/>
                  </a:lnTo>
                  <a:lnTo>
                    <a:pt x="143" y="246"/>
                  </a:lnTo>
                  <a:lnTo>
                    <a:pt x="132" y="277"/>
                  </a:lnTo>
                  <a:lnTo>
                    <a:pt x="98" y="309"/>
                  </a:lnTo>
                  <a:lnTo>
                    <a:pt x="71" y="326"/>
                  </a:lnTo>
                  <a:lnTo>
                    <a:pt x="0" y="350"/>
                  </a:lnTo>
                  <a:close/>
                </a:path>
              </a:pathLst>
            </a:custGeom>
            <a:solidFill>
              <a:srgbClr val="E0BB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350" dirty="0">
                <a:latin typeface="Times New Roman" panose="02020603050405020304" pitchFamily="18" charset="0"/>
                <a:cs typeface="Times New Roman" panose="02020603050405020304" pitchFamily="18" charset="0"/>
              </a:endParaRPr>
            </a:p>
          </p:txBody>
        </p:sp>
        <p:sp>
          <p:nvSpPr>
            <p:cNvPr id="31" name="Freeform 111"/>
            <p:cNvSpPr>
              <a:spLocks/>
            </p:cNvSpPr>
            <p:nvPr/>
          </p:nvSpPr>
          <p:spPr bwMode="auto">
            <a:xfrm>
              <a:off x="4814888" y="2159000"/>
              <a:ext cx="615950" cy="503238"/>
            </a:xfrm>
            <a:custGeom>
              <a:avLst/>
              <a:gdLst>
                <a:gd name="T0" fmla="*/ 41 w 1549"/>
                <a:gd name="T1" fmla="*/ 1269 h 1269"/>
                <a:gd name="T2" fmla="*/ 0 w 1549"/>
                <a:gd name="T3" fmla="*/ 1218 h 1269"/>
                <a:gd name="T4" fmla="*/ 1529 w 1549"/>
                <a:gd name="T5" fmla="*/ 0 h 1269"/>
                <a:gd name="T6" fmla="*/ 1549 w 1549"/>
                <a:gd name="T7" fmla="*/ 26 h 1269"/>
                <a:gd name="T8" fmla="*/ 41 w 1549"/>
                <a:gd name="T9" fmla="*/ 1269 h 1269"/>
              </a:gdLst>
              <a:ahLst/>
              <a:cxnLst>
                <a:cxn ang="0">
                  <a:pos x="T0" y="T1"/>
                </a:cxn>
                <a:cxn ang="0">
                  <a:pos x="T2" y="T3"/>
                </a:cxn>
                <a:cxn ang="0">
                  <a:pos x="T4" y="T5"/>
                </a:cxn>
                <a:cxn ang="0">
                  <a:pos x="T6" y="T7"/>
                </a:cxn>
                <a:cxn ang="0">
                  <a:pos x="T8" y="T9"/>
                </a:cxn>
              </a:cxnLst>
              <a:rect l="0" t="0" r="r" b="b"/>
              <a:pathLst>
                <a:path w="1549" h="1269">
                  <a:moveTo>
                    <a:pt x="41" y="1269"/>
                  </a:moveTo>
                  <a:lnTo>
                    <a:pt x="0" y="1218"/>
                  </a:lnTo>
                  <a:lnTo>
                    <a:pt x="1529" y="0"/>
                  </a:lnTo>
                  <a:lnTo>
                    <a:pt x="1549" y="26"/>
                  </a:lnTo>
                  <a:lnTo>
                    <a:pt x="41" y="12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350" dirty="0">
                <a:latin typeface="Times New Roman" panose="02020603050405020304" pitchFamily="18" charset="0"/>
                <a:cs typeface="Times New Roman" panose="02020603050405020304" pitchFamily="18" charset="0"/>
              </a:endParaRPr>
            </a:p>
          </p:txBody>
        </p:sp>
        <p:sp>
          <p:nvSpPr>
            <p:cNvPr id="32" name="Freeform 112"/>
            <p:cNvSpPr>
              <a:spLocks/>
            </p:cNvSpPr>
            <p:nvPr/>
          </p:nvSpPr>
          <p:spPr bwMode="auto">
            <a:xfrm>
              <a:off x="4851400" y="2605088"/>
              <a:ext cx="57150" cy="133350"/>
            </a:xfrm>
            <a:custGeom>
              <a:avLst/>
              <a:gdLst>
                <a:gd name="T0" fmla="*/ 92 w 144"/>
                <a:gd name="T1" fmla="*/ 9 h 334"/>
                <a:gd name="T2" fmla="*/ 87 w 144"/>
                <a:gd name="T3" fmla="*/ 2 h 334"/>
                <a:gd name="T4" fmla="*/ 61 w 144"/>
                <a:gd name="T5" fmla="*/ 0 h 334"/>
                <a:gd name="T6" fmla="*/ 44 w 144"/>
                <a:gd name="T7" fmla="*/ 2 h 334"/>
                <a:gd name="T8" fmla="*/ 28 w 144"/>
                <a:gd name="T9" fmla="*/ 15 h 334"/>
                <a:gd name="T10" fmla="*/ 9 w 144"/>
                <a:gd name="T11" fmla="*/ 46 h 334"/>
                <a:gd name="T12" fmla="*/ 1 w 144"/>
                <a:gd name="T13" fmla="*/ 81 h 334"/>
                <a:gd name="T14" fmla="*/ 0 w 144"/>
                <a:gd name="T15" fmla="*/ 121 h 334"/>
                <a:gd name="T16" fmla="*/ 8 w 144"/>
                <a:gd name="T17" fmla="*/ 185 h 334"/>
                <a:gd name="T18" fmla="*/ 22 w 144"/>
                <a:gd name="T19" fmla="*/ 268 h 334"/>
                <a:gd name="T20" fmla="*/ 25 w 144"/>
                <a:gd name="T21" fmla="*/ 305 h 334"/>
                <a:gd name="T22" fmla="*/ 26 w 144"/>
                <a:gd name="T23" fmla="*/ 317 h 334"/>
                <a:gd name="T24" fmla="*/ 40 w 144"/>
                <a:gd name="T25" fmla="*/ 330 h 334"/>
                <a:gd name="T26" fmla="*/ 51 w 144"/>
                <a:gd name="T27" fmla="*/ 334 h 334"/>
                <a:gd name="T28" fmla="*/ 88 w 144"/>
                <a:gd name="T29" fmla="*/ 312 h 334"/>
                <a:gd name="T30" fmla="*/ 137 w 144"/>
                <a:gd name="T31" fmla="*/ 277 h 334"/>
                <a:gd name="T32" fmla="*/ 144 w 144"/>
                <a:gd name="T33" fmla="*/ 245 h 334"/>
                <a:gd name="T34" fmla="*/ 141 w 144"/>
                <a:gd name="T35" fmla="*/ 169 h 334"/>
                <a:gd name="T36" fmla="*/ 126 w 144"/>
                <a:gd name="T37" fmla="*/ 92 h 334"/>
                <a:gd name="T38" fmla="*/ 104 w 144"/>
                <a:gd name="T39" fmla="*/ 28 h 334"/>
                <a:gd name="T40" fmla="*/ 92 w 144"/>
                <a:gd name="T41" fmla="*/ 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334">
                  <a:moveTo>
                    <a:pt x="92" y="9"/>
                  </a:moveTo>
                  <a:lnTo>
                    <a:pt x="87" y="2"/>
                  </a:lnTo>
                  <a:lnTo>
                    <a:pt x="61" y="0"/>
                  </a:lnTo>
                  <a:lnTo>
                    <a:pt x="44" y="2"/>
                  </a:lnTo>
                  <a:lnTo>
                    <a:pt x="28" y="15"/>
                  </a:lnTo>
                  <a:lnTo>
                    <a:pt x="9" y="46"/>
                  </a:lnTo>
                  <a:lnTo>
                    <a:pt x="1" y="81"/>
                  </a:lnTo>
                  <a:lnTo>
                    <a:pt x="0" y="121"/>
                  </a:lnTo>
                  <a:lnTo>
                    <a:pt x="8" y="185"/>
                  </a:lnTo>
                  <a:lnTo>
                    <a:pt x="22" y="268"/>
                  </a:lnTo>
                  <a:lnTo>
                    <a:pt x="25" y="305"/>
                  </a:lnTo>
                  <a:lnTo>
                    <a:pt x="26" y="317"/>
                  </a:lnTo>
                  <a:lnTo>
                    <a:pt x="40" y="330"/>
                  </a:lnTo>
                  <a:lnTo>
                    <a:pt x="51" y="334"/>
                  </a:lnTo>
                  <a:lnTo>
                    <a:pt x="88" y="312"/>
                  </a:lnTo>
                  <a:lnTo>
                    <a:pt x="137" y="277"/>
                  </a:lnTo>
                  <a:lnTo>
                    <a:pt x="144" y="245"/>
                  </a:lnTo>
                  <a:lnTo>
                    <a:pt x="141" y="169"/>
                  </a:lnTo>
                  <a:lnTo>
                    <a:pt x="126" y="92"/>
                  </a:lnTo>
                  <a:lnTo>
                    <a:pt x="104" y="28"/>
                  </a:lnTo>
                  <a:lnTo>
                    <a:pt x="92" y="9"/>
                  </a:lnTo>
                  <a:close/>
                </a:path>
              </a:pathLst>
            </a:custGeom>
            <a:solidFill>
              <a:srgbClr val="DDB3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350" dirty="0">
                <a:latin typeface="Times New Roman" panose="02020603050405020304" pitchFamily="18" charset="0"/>
                <a:cs typeface="Times New Roman" panose="02020603050405020304" pitchFamily="18" charset="0"/>
              </a:endParaRPr>
            </a:p>
          </p:txBody>
        </p:sp>
        <p:sp>
          <p:nvSpPr>
            <p:cNvPr id="33" name="Freeform 113"/>
            <p:cNvSpPr>
              <a:spLocks/>
            </p:cNvSpPr>
            <p:nvPr/>
          </p:nvSpPr>
          <p:spPr bwMode="auto">
            <a:xfrm>
              <a:off x="4703763" y="2698750"/>
              <a:ext cx="111125" cy="122238"/>
            </a:xfrm>
            <a:custGeom>
              <a:avLst/>
              <a:gdLst>
                <a:gd name="T0" fmla="*/ 0 w 281"/>
                <a:gd name="T1" fmla="*/ 146 h 308"/>
                <a:gd name="T2" fmla="*/ 135 w 281"/>
                <a:gd name="T3" fmla="*/ 0 h 308"/>
                <a:gd name="T4" fmla="*/ 281 w 281"/>
                <a:gd name="T5" fmla="*/ 157 h 308"/>
                <a:gd name="T6" fmla="*/ 135 w 281"/>
                <a:gd name="T7" fmla="*/ 308 h 308"/>
                <a:gd name="T8" fmla="*/ 0 w 281"/>
                <a:gd name="T9" fmla="*/ 146 h 308"/>
              </a:gdLst>
              <a:ahLst/>
              <a:cxnLst>
                <a:cxn ang="0">
                  <a:pos x="T0" y="T1"/>
                </a:cxn>
                <a:cxn ang="0">
                  <a:pos x="T2" y="T3"/>
                </a:cxn>
                <a:cxn ang="0">
                  <a:pos x="T4" y="T5"/>
                </a:cxn>
                <a:cxn ang="0">
                  <a:pos x="T6" y="T7"/>
                </a:cxn>
                <a:cxn ang="0">
                  <a:pos x="T8" y="T9"/>
                </a:cxn>
              </a:cxnLst>
              <a:rect l="0" t="0" r="r" b="b"/>
              <a:pathLst>
                <a:path w="281" h="308">
                  <a:moveTo>
                    <a:pt x="0" y="146"/>
                  </a:moveTo>
                  <a:lnTo>
                    <a:pt x="135" y="0"/>
                  </a:lnTo>
                  <a:lnTo>
                    <a:pt x="281" y="157"/>
                  </a:lnTo>
                  <a:lnTo>
                    <a:pt x="135" y="308"/>
                  </a:lnTo>
                  <a:lnTo>
                    <a:pt x="0" y="14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350" dirty="0">
                <a:latin typeface="Times New Roman" panose="02020603050405020304" pitchFamily="18" charset="0"/>
                <a:cs typeface="Times New Roman" panose="02020603050405020304" pitchFamily="18" charset="0"/>
              </a:endParaRPr>
            </a:p>
          </p:txBody>
        </p:sp>
        <p:sp>
          <p:nvSpPr>
            <p:cNvPr id="34" name="Freeform 114"/>
            <p:cNvSpPr>
              <a:spLocks/>
            </p:cNvSpPr>
            <p:nvPr/>
          </p:nvSpPr>
          <p:spPr bwMode="auto">
            <a:xfrm>
              <a:off x="4025900" y="2619375"/>
              <a:ext cx="766763" cy="450850"/>
            </a:xfrm>
            <a:custGeom>
              <a:avLst/>
              <a:gdLst>
                <a:gd name="T0" fmla="*/ 11 w 1933"/>
                <a:gd name="T1" fmla="*/ 0 h 1138"/>
                <a:gd name="T2" fmla="*/ 24 w 1933"/>
                <a:gd name="T3" fmla="*/ 16 h 1138"/>
                <a:gd name="T4" fmla="*/ 122 w 1933"/>
                <a:gd name="T5" fmla="*/ 129 h 1138"/>
                <a:gd name="T6" fmla="*/ 223 w 1933"/>
                <a:gd name="T7" fmla="*/ 233 h 1138"/>
                <a:gd name="T8" fmla="*/ 348 w 1933"/>
                <a:gd name="T9" fmla="*/ 350 h 1138"/>
                <a:gd name="T10" fmla="*/ 493 w 1933"/>
                <a:gd name="T11" fmla="*/ 469 h 1138"/>
                <a:gd name="T12" fmla="*/ 655 w 1933"/>
                <a:gd name="T13" fmla="*/ 579 h 1138"/>
                <a:gd name="T14" fmla="*/ 785 w 1933"/>
                <a:gd name="T15" fmla="*/ 648 h 1138"/>
                <a:gd name="T16" fmla="*/ 873 w 1933"/>
                <a:gd name="T17" fmla="*/ 687 h 1138"/>
                <a:gd name="T18" fmla="*/ 918 w 1933"/>
                <a:gd name="T19" fmla="*/ 702 h 1138"/>
                <a:gd name="T20" fmla="*/ 949 w 1933"/>
                <a:gd name="T21" fmla="*/ 711 h 1138"/>
                <a:gd name="T22" fmla="*/ 1014 w 1933"/>
                <a:gd name="T23" fmla="*/ 716 h 1138"/>
                <a:gd name="T24" fmla="*/ 1081 w 1933"/>
                <a:gd name="T25" fmla="*/ 710 h 1138"/>
                <a:gd name="T26" fmla="*/ 1151 w 1933"/>
                <a:gd name="T27" fmla="*/ 690 h 1138"/>
                <a:gd name="T28" fmla="*/ 1221 w 1933"/>
                <a:gd name="T29" fmla="*/ 662 h 1138"/>
                <a:gd name="T30" fmla="*/ 1293 w 1933"/>
                <a:gd name="T31" fmla="*/ 627 h 1138"/>
                <a:gd name="T32" fmla="*/ 1396 w 1933"/>
                <a:gd name="T33" fmla="*/ 563 h 1138"/>
                <a:gd name="T34" fmla="*/ 1523 w 1933"/>
                <a:gd name="T35" fmla="*/ 469 h 1138"/>
                <a:gd name="T36" fmla="*/ 1631 w 1933"/>
                <a:gd name="T37" fmla="*/ 375 h 1138"/>
                <a:gd name="T38" fmla="*/ 1744 w 1933"/>
                <a:gd name="T39" fmla="*/ 267 h 1138"/>
                <a:gd name="T40" fmla="*/ 1761 w 1933"/>
                <a:gd name="T41" fmla="*/ 248 h 1138"/>
                <a:gd name="T42" fmla="*/ 1933 w 1933"/>
                <a:gd name="T43" fmla="*/ 443 h 1138"/>
                <a:gd name="T44" fmla="*/ 1915 w 1933"/>
                <a:gd name="T45" fmla="*/ 466 h 1138"/>
                <a:gd name="T46" fmla="*/ 1785 w 1933"/>
                <a:gd name="T47" fmla="*/ 611 h 1138"/>
                <a:gd name="T48" fmla="*/ 1657 w 1933"/>
                <a:gd name="T49" fmla="*/ 738 h 1138"/>
                <a:gd name="T50" fmla="*/ 1504 w 1933"/>
                <a:gd name="T51" fmla="*/ 872 h 1138"/>
                <a:gd name="T52" fmla="*/ 1376 w 1933"/>
                <a:gd name="T53" fmla="*/ 965 h 1138"/>
                <a:gd name="T54" fmla="*/ 1286 w 1933"/>
                <a:gd name="T55" fmla="*/ 1021 h 1138"/>
                <a:gd name="T56" fmla="*/ 1195 w 1933"/>
                <a:gd name="T57" fmla="*/ 1068 h 1138"/>
                <a:gd name="T58" fmla="*/ 1103 w 1933"/>
                <a:gd name="T59" fmla="*/ 1104 h 1138"/>
                <a:gd name="T60" fmla="*/ 1011 w 1933"/>
                <a:gd name="T61" fmla="*/ 1129 h 1138"/>
                <a:gd name="T62" fmla="*/ 919 w 1933"/>
                <a:gd name="T63" fmla="*/ 1138 h 1138"/>
                <a:gd name="T64" fmla="*/ 875 w 1933"/>
                <a:gd name="T65" fmla="*/ 1135 h 1138"/>
                <a:gd name="T66" fmla="*/ 830 w 1933"/>
                <a:gd name="T67" fmla="*/ 1130 h 1138"/>
                <a:gd name="T68" fmla="*/ 743 w 1933"/>
                <a:gd name="T69" fmla="*/ 1113 h 1138"/>
                <a:gd name="T70" fmla="*/ 659 w 1933"/>
                <a:gd name="T71" fmla="*/ 1087 h 1138"/>
                <a:gd name="T72" fmla="*/ 577 w 1933"/>
                <a:gd name="T73" fmla="*/ 1055 h 1138"/>
                <a:gd name="T74" fmla="*/ 461 w 1933"/>
                <a:gd name="T75" fmla="*/ 998 h 1138"/>
                <a:gd name="T76" fmla="*/ 321 w 1933"/>
                <a:gd name="T77" fmla="*/ 911 h 1138"/>
                <a:gd name="T78" fmla="*/ 201 w 1933"/>
                <a:gd name="T79" fmla="*/ 819 h 1138"/>
                <a:gd name="T80" fmla="*/ 105 w 1933"/>
                <a:gd name="T81" fmla="*/ 736 h 1138"/>
                <a:gd name="T82" fmla="*/ 12 w 1933"/>
                <a:gd name="T83" fmla="*/ 641 h 1138"/>
                <a:gd name="T84" fmla="*/ 0 w 1933"/>
                <a:gd name="T85" fmla="*/ 627 h 1138"/>
                <a:gd name="T86" fmla="*/ 11 w 1933"/>
                <a:gd name="T87" fmla="*/ 0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33" h="1138">
                  <a:moveTo>
                    <a:pt x="11" y="0"/>
                  </a:moveTo>
                  <a:lnTo>
                    <a:pt x="24" y="16"/>
                  </a:lnTo>
                  <a:lnTo>
                    <a:pt x="122" y="129"/>
                  </a:lnTo>
                  <a:lnTo>
                    <a:pt x="223" y="233"/>
                  </a:lnTo>
                  <a:lnTo>
                    <a:pt x="348" y="350"/>
                  </a:lnTo>
                  <a:lnTo>
                    <a:pt x="493" y="469"/>
                  </a:lnTo>
                  <a:lnTo>
                    <a:pt x="655" y="579"/>
                  </a:lnTo>
                  <a:lnTo>
                    <a:pt x="785" y="648"/>
                  </a:lnTo>
                  <a:lnTo>
                    <a:pt x="873" y="687"/>
                  </a:lnTo>
                  <a:lnTo>
                    <a:pt x="918" y="702"/>
                  </a:lnTo>
                  <a:lnTo>
                    <a:pt x="949" y="711"/>
                  </a:lnTo>
                  <a:lnTo>
                    <a:pt x="1014" y="716"/>
                  </a:lnTo>
                  <a:lnTo>
                    <a:pt x="1081" y="710"/>
                  </a:lnTo>
                  <a:lnTo>
                    <a:pt x="1151" y="690"/>
                  </a:lnTo>
                  <a:lnTo>
                    <a:pt x="1221" y="662"/>
                  </a:lnTo>
                  <a:lnTo>
                    <a:pt x="1293" y="627"/>
                  </a:lnTo>
                  <a:lnTo>
                    <a:pt x="1396" y="563"/>
                  </a:lnTo>
                  <a:lnTo>
                    <a:pt x="1523" y="469"/>
                  </a:lnTo>
                  <a:lnTo>
                    <a:pt x="1631" y="375"/>
                  </a:lnTo>
                  <a:lnTo>
                    <a:pt x="1744" y="267"/>
                  </a:lnTo>
                  <a:lnTo>
                    <a:pt x="1761" y="248"/>
                  </a:lnTo>
                  <a:lnTo>
                    <a:pt x="1933" y="443"/>
                  </a:lnTo>
                  <a:lnTo>
                    <a:pt x="1915" y="466"/>
                  </a:lnTo>
                  <a:lnTo>
                    <a:pt x="1785" y="611"/>
                  </a:lnTo>
                  <a:lnTo>
                    <a:pt x="1657" y="738"/>
                  </a:lnTo>
                  <a:lnTo>
                    <a:pt x="1504" y="872"/>
                  </a:lnTo>
                  <a:lnTo>
                    <a:pt x="1376" y="965"/>
                  </a:lnTo>
                  <a:lnTo>
                    <a:pt x="1286" y="1021"/>
                  </a:lnTo>
                  <a:lnTo>
                    <a:pt x="1195" y="1068"/>
                  </a:lnTo>
                  <a:lnTo>
                    <a:pt x="1103" y="1104"/>
                  </a:lnTo>
                  <a:lnTo>
                    <a:pt x="1011" y="1129"/>
                  </a:lnTo>
                  <a:lnTo>
                    <a:pt x="919" y="1138"/>
                  </a:lnTo>
                  <a:lnTo>
                    <a:pt x="875" y="1135"/>
                  </a:lnTo>
                  <a:lnTo>
                    <a:pt x="830" y="1130"/>
                  </a:lnTo>
                  <a:lnTo>
                    <a:pt x="743" y="1113"/>
                  </a:lnTo>
                  <a:lnTo>
                    <a:pt x="659" y="1087"/>
                  </a:lnTo>
                  <a:lnTo>
                    <a:pt x="577" y="1055"/>
                  </a:lnTo>
                  <a:lnTo>
                    <a:pt x="461" y="998"/>
                  </a:lnTo>
                  <a:lnTo>
                    <a:pt x="321" y="911"/>
                  </a:lnTo>
                  <a:lnTo>
                    <a:pt x="201" y="819"/>
                  </a:lnTo>
                  <a:lnTo>
                    <a:pt x="105" y="736"/>
                  </a:lnTo>
                  <a:lnTo>
                    <a:pt x="12" y="641"/>
                  </a:lnTo>
                  <a:lnTo>
                    <a:pt x="0" y="627"/>
                  </a:lnTo>
                  <a:lnTo>
                    <a:pt x="11" y="0"/>
                  </a:lnTo>
                  <a:close/>
                </a:path>
              </a:pathLst>
            </a:custGeom>
            <a:solidFill>
              <a:srgbClr val="111B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350" dirty="0">
                <a:latin typeface="Times New Roman" panose="02020603050405020304" pitchFamily="18" charset="0"/>
                <a:cs typeface="Times New Roman" panose="02020603050405020304" pitchFamily="18" charset="0"/>
              </a:endParaRPr>
            </a:p>
          </p:txBody>
        </p:sp>
        <p:sp>
          <p:nvSpPr>
            <p:cNvPr id="35" name="Freeform 115"/>
            <p:cNvSpPr>
              <a:spLocks/>
            </p:cNvSpPr>
            <p:nvPr/>
          </p:nvSpPr>
          <p:spPr bwMode="auto">
            <a:xfrm>
              <a:off x="3421063" y="1746250"/>
              <a:ext cx="490538" cy="657225"/>
            </a:xfrm>
            <a:custGeom>
              <a:avLst/>
              <a:gdLst>
                <a:gd name="T0" fmla="*/ 1222 w 1238"/>
                <a:gd name="T1" fmla="*/ 695 h 1657"/>
                <a:gd name="T2" fmla="*/ 1191 w 1238"/>
                <a:gd name="T3" fmla="*/ 657 h 1657"/>
                <a:gd name="T4" fmla="*/ 1160 w 1238"/>
                <a:gd name="T5" fmla="*/ 656 h 1657"/>
                <a:gd name="T6" fmla="*/ 1160 w 1238"/>
                <a:gd name="T7" fmla="*/ 634 h 1657"/>
                <a:gd name="T8" fmla="*/ 1137 w 1238"/>
                <a:gd name="T9" fmla="*/ 404 h 1657"/>
                <a:gd name="T10" fmla="*/ 1084 w 1238"/>
                <a:gd name="T11" fmla="*/ 258 h 1657"/>
                <a:gd name="T12" fmla="*/ 1021 w 1238"/>
                <a:gd name="T13" fmla="*/ 166 h 1657"/>
                <a:gd name="T14" fmla="*/ 881 w 1238"/>
                <a:gd name="T15" fmla="*/ 55 h 1657"/>
                <a:gd name="T16" fmla="*/ 682 w 1238"/>
                <a:gd name="T17" fmla="*/ 3 h 1657"/>
                <a:gd name="T18" fmla="*/ 573 w 1238"/>
                <a:gd name="T19" fmla="*/ 3 h 1657"/>
                <a:gd name="T20" fmla="*/ 373 w 1238"/>
                <a:gd name="T21" fmla="*/ 55 h 1657"/>
                <a:gd name="T22" fmla="*/ 233 w 1238"/>
                <a:gd name="T23" fmla="*/ 166 h 1657"/>
                <a:gd name="T24" fmla="*/ 171 w 1238"/>
                <a:gd name="T25" fmla="*/ 258 h 1657"/>
                <a:gd name="T26" fmla="*/ 118 w 1238"/>
                <a:gd name="T27" fmla="*/ 404 h 1657"/>
                <a:gd name="T28" fmla="*/ 95 w 1238"/>
                <a:gd name="T29" fmla="*/ 634 h 1657"/>
                <a:gd name="T30" fmla="*/ 95 w 1238"/>
                <a:gd name="T31" fmla="*/ 670 h 1657"/>
                <a:gd name="T32" fmla="*/ 57 w 1238"/>
                <a:gd name="T33" fmla="*/ 653 h 1657"/>
                <a:gd name="T34" fmla="*/ 16 w 1238"/>
                <a:gd name="T35" fmla="*/ 692 h 1657"/>
                <a:gd name="T36" fmla="*/ 4 w 1238"/>
                <a:gd name="T37" fmla="*/ 727 h 1657"/>
                <a:gd name="T38" fmla="*/ 8 w 1238"/>
                <a:gd name="T39" fmla="*/ 835 h 1657"/>
                <a:gd name="T40" fmla="*/ 27 w 1238"/>
                <a:gd name="T41" fmla="*/ 906 h 1657"/>
                <a:gd name="T42" fmla="*/ 74 w 1238"/>
                <a:gd name="T43" fmla="*/ 972 h 1657"/>
                <a:gd name="T44" fmla="*/ 99 w 1238"/>
                <a:gd name="T45" fmla="*/ 983 h 1657"/>
                <a:gd name="T46" fmla="*/ 135 w 1238"/>
                <a:gd name="T47" fmla="*/ 983 h 1657"/>
                <a:gd name="T48" fmla="*/ 192 w 1238"/>
                <a:gd name="T49" fmla="*/ 1177 h 1657"/>
                <a:gd name="T50" fmla="*/ 297 w 1238"/>
                <a:gd name="T51" fmla="*/ 1404 h 1657"/>
                <a:gd name="T52" fmla="*/ 432 w 1238"/>
                <a:gd name="T53" fmla="*/ 1572 h 1657"/>
                <a:gd name="T54" fmla="*/ 567 w 1238"/>
                <a:gd name="T55" fmla="*/ 1649 h 1657"/>
                <a:gd name="T56" fmla="*/ 627 w 1238"/>
                <a:gd name="T57" fmla="*/ 1657 h 1657"/>
                <a:gd name="T58" fmla="*/ 688 w 1238"/>
                <a:gd name="T59" fmla="*/ 1649 h 1657"/>
                <a:gd name="T60" fmla="*/ 823 w 1238"/>
                <a:gd name="T61" fmla="*/ 1572 h 1657"/>
                <a:gd name="T62" fmla="*/ 957 w 1238"/>
                <a:gd name="T63" fmla="*/ 1405 h 1657"/>
                <a:gd name="T64" fmla="*/ 1063 w 1238"/>
                <a:gd name="T65" fmla="*/ 1178 h 1657"/>
                <a:gd name="T66" fmla="*/ 1119 w 1238"/>
                <a:gd name="T67" fmla="*/ 985 h 1657"/>
                <a:gd name="T68" fmla="*/ 1150 w 1238"/>
                <a:gd name="T69" fmla="*/ 979 h 1657"/>
                <a:gd name="T70" fmla="*/ 1186 w 1238"/>
                <a:gd name="T71" fmla="*/ 949 h 1657"/>
                <a:gd name="T72" fmla="*/ 1218 w 1238"/>
                <a:gd name="T73" fmla="*/ 876 h 1657"/>
                <a:gd name="T74" fmla="*/ 1238 w 1238"/>
                <a:gd name="T75" fmla="*/ 770 h 1657"/>
                <a:gd name="T76" fmla="*/ 1228 w 1238"/>
                <a:gd name="T77" fmla="*/ 706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8" h="1657">
                  <a:moveTo>
                    <a:pt x="1228" y="706"/>
                  </a:moveTo>
                  <a:lnTo>
                    <a:pt x="1222" y="695"/>
                  </a:lnTo>
                  <a:lnTo>
                    <a:pt x="1208" y="673"/>
                  </a:lnTo>
                  <a:lnTo>
                    <a:pt x="1191" y="657"/>
                  </a:lnTo>
                  <a:lnTo>
                    <a:pt x="1171" y="652"/>
                  </a:lnTo>
                  <a:lnTo>
                    <a:pt x="1160" y="656"/>
                  </a:lnTo>
                  <a:lnTo>
                    <a:pt x="1160" y="646"/>
                  </a:lnTo>
                  <a:lnTo>
                    <a:pt x="1160" y="634"/>
                  </a:lnTo>
                  <a:lnTo>
                    <a:pt x="1159" y="551"/>
                  </a:lnTo>
                  <a:lnTo>
                    <a:pt x="1137" y="404"/>
                  </a:lnTo>
                  <a:lnTo>
                    <a:pt x="1108" y="312"/>
                  </a:lnTo>
                  <a:lnTo>
                    <a:pt x="1084" y="258"/>
                  </a:lnTo>
                  <a:lnTo>
                    <a:pt x="1055" y="209"/>
                  </a:lnTo>
                  <a:lnTo>
                    <a:pt x="1021" y="166"/>
                  </a:lnTo>
                  <a:lnTo>
                    <a:pt x="967" y="110"/>
                  </a:lnTo>
                  <a:lnTo>
                    <a:pt x="881" y="55"/>
                  </a:lnTo>
                  <a:lnTo>
                    <a:pt x="787" y="20"/>
                  </a:lnTo>
                  <a:lnTo>
                    <a:pt x="682" y="3"/>
                  </a:lnTo>
                  <a:lnTo>
                    <a:pt x="627" y="0"/>
                  </a:lnTo>
                  <a:lnTo>
                    <a:pt x="573" y="3"/>
                  </a:lnTo>
                  <a:lnTo>
                    <a:pt x="468" y="20"/>
                  </a:lnTo>
                  <a:lnTo>
                    <a:pt x="373" y="55"/>
                  </a:lnTo>
                  <a:lnTo>
                    <a:pt x="288" y="110"/>
                  </a:lnTo>
                  <a:lnTo>
                    <a:pt x="233" y="166"/>
                  </a:lnTo>
                  <a:lnTo>
                    <a:pt x="200" y="209"/>
                  </a:lnTo>
                  <a:lnTo>
                    <a:pt x="171" y="258"/>
                  </a:lnTo>
                  <a:lnTo>
                    <a:pt x="147" y="312"/>
                  </a:lnTo>
                  <a:lnTo>
                    <a:pt x="118" y="404"/>
                  </a:lnTo>
                  <a:lnTo>
                    <a:pt x="96" y="551"/>
                  </a:lnTo>
                  <a:lnTo>
                    <a:pt x="95" y="634"/>
                  </a:lnTo>
                  <a:lnTo>
                    <a:pt x="95" y="652"/>
                  </a:lnTo>
                  <a:lnTo>
                    <a:pt x="95" y="670"/>
                  </a:lnTo>
                  <a:lnTo>
                    <a:pt x="82" y="657"/>
                  </a:lnTo>
                  <a:lnTo>
                    <a:pt x="57" y="653"/>
                  </a:lnTo>
                  <a:lnTo>
                    <a:pt x="34" y="666"/>
                  </a:lnTo>
                  <a:lnTo>
                    <a:pt x="16" y="692"/>
                  </a:lnTo>
                  <a:lnTo>
                    <a:pt x="10" y="706"/>
                  </a:lnTo>
                  <a:lnTo>
                    <a:pt x="4" y="727"/>
                  </a:lnTo>
                  <a:lnTo>
                    <a:pt x="0" y="770"/>
                  </a:lnTo>
                  <a:lnTo>
                    <a:pt x="8" y="835"/>
                  </a:lnTo>
                  <a:lnTo>
                    <a:pt x="18" y="876"/>
                  </a:lnTo>
                  <a:lnTo>
                    <a:pt x="27" y="906"/>
                  </a:lnTo>
                  <a:lnTo>
                    <a:pt x="51" y="949"/>
                  </a:lnTo>
                  <a:lnTo>
                    <a:pt x="74" y="972"/>
                  </a:lnTo>
                  <a:lnTo>
                    <a:pt x="87" y="979"/>
                  </a:lnTo>
                  <a:lnTo>
                    <a:pt x="99" y="983"/>
                  </a:lnTo>
                  <a:lnTo>
                    <a:pt x="125" y="985"/>
                  </a:lnTo>
                  <a:lnTo>
                    <a:pt x="135" y="983"/>
                  </a:lnTo>
                  <a:lnTo>
                    <a:pt x="152" y="1049"/>
                  </a:lnTo>
                  <a:lnTo>
                    <a:pt x="192" y="1177"/>
                  </a:lnTo>
                  <a:lnTo>
                    <a:pt x="240" y="1296"/>
                  </a:lnTo>
                  <a:lnTo>
                    <a:pt x="297" y="1404"/>
                  </a:lnTo>
                  <a:lnTo>
                    <a:pt x="360" y="1497"/>
                  </a:lnTo>
                  <a:lnTo>
                    <a:pt x="432" y="1572"/>
                  </a:lnTo>
                  <a:lnTo>
                    <a:pt x="507" y="1625"/>
                  </a:lnTo>
                  <a:lnTo>
                    <a:pt x="567" y="1649"/>
                  </a:lnTo>
                  <a:lnTo>
                    <a:pt x="607" y="1657"/>
                  </a:lnTo>
                  <a:lnTo>
                    <a:pt x="627" y="1657"/>
                  </a:lnTo>
                  <a:lnTo>
                    <a:pt x="648" y="1657"/>
                  </a:lnTo>
                  <a:lnTo>
                    <a:pt x="688" y="1649"/>
                  </a:lnTo>
                  <a:lnTo>
                    <a:pt x="748" y="1627"/>
                  </a:lnTo>
                  <a:lnTo>
                    <a:pt x="823" y="1572"/>
                  </a:lnTo>
                  <a:lnTo>
                    <a:pt x="893" y="1498"/>
                  </a:lnTo>
                  <a:lnTo>
                    <a:pt x="957" y="1405"/>
                  </a:lnTo>
                  <a:lnTo>
                    <a:pt x="1014" y="1297"/>
                  </a:lnTo>
                  <a:lnTo>
                    <a:pt x="1063" y="1178"/>
                  </a:lnTo>
                  <a:lnTo>
                    <a:pt x="1103" y="1051"/>
                  </a:lnTo>
                  <a:lnTo>
                    <a:pt x="1119" y="985"/>
                  </a:lnTo>
                  <a:lnTo>
                    <a:pt x="1136" y="984"/>
                  </a:lnTo>
                  <a:lnTo>
                    <a:pt x="1150" y="979"/>
                  </a:lnTo>
                  <a:lnTo>
                    <a:pt x="1164" y="972"/>
                  </a:lnTo>
                  <a:lnTo>
                    <a:pt x="1186" y="949"/>
                  </a:lnTo>
                  <a:lnTo>
                    <a:pt x="1209" y="906"/>
                  </a:lnTo>
                  <a:lnTo>
                    <a:pt x="1218" y="876"/>
                  </a:lnTo>
                  <a:lnTo>
                    <a:pt x="1230" y="835"/>
                  </a:lnTo>
                  <a:lnTo>
                    <a:pt x="1238" y="770"/>
                  </a:lnTo>
                  <a:lnTo>
                    <a:pt x="1233" y="727"/>
                  </a:lnTo>
                  <a:lnTo>
                    <a:pt x="1228" y="706"/>
                  </a:lnTo>
                  <a:close/>
                </a:path>
              </a:pathLst>
            </a:custGeom>
            <a:solidFill>
              <a:srgbClr val="E0BB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350" dirty="0">
                <a:latin typeface="Times New Roman" panose="02020603050405020304" pitchFamily="18" charset="0"/>
                <a:cs typeface="Times New Roman" panose="02020603050405020304" pitchFamily="18" charset="0"/>
              </a:endParaRPr>
            </a:p>
          </p:txBody>
        </p:sp>
        <p:sp>
          <p:nvSpPr>
            <p:cNvPr id="36" name="Freeform 116"/>
            <p:cNvSpPr>
              <a:spLocks/>
            </p:cNvSpPr>
            <p:nvPr/>
          </p:nvSpPr>
          <p:spPr bwMode="auto">
            <a:xfrm>
              <a:off x="3543300" y="1682750"/>
              <a:ext cx="373063" cy="363538"/>
            </a:xfrm>
            <a:custGeom>
              <a:avLst/>
              <a:gdLst>
                <a:gd name="T0" fmla="*/ 69 w 940"/>
                <a:gd name="T1" fmla="*/ 411 h 915"/>
                <a:gd name="T2" fmla="*/ 78 w 940"/>
                <a:gd name="T3" fmla="*/ 435 h 915"/>
                <a:gd name="T4" fmla="*/ 107 w 940"/>
                <a:gd name="T5" fmla="*/ 473 h 915"/>
                <a:gd name="T6" fmla="*/ 149 w 940"/>
                <a:gd name="T7" fmla="*/ 497 h 915"/>
                <a:gd name="T8" fmla="*/ 200 w 940"/>
                <a:gd name="T9" fmla="*/ 512 h 915"/>
                <a:gd name="T10" fmla="*/ 288 w 940"/>
                <a:gd name="T11" fmla="*/ 519 h 915"/>
                <a:gd name="T12" fmla="*/ 420 w 940"/>
                <a:gd name="T13" fmla="*/ 518 h 915"/>
                <a:gd name="T14" fmla="*/ 524 w 940"/>
                <a:gd name="T15" fmla="*/ 521 h 915"/>
                <a:gd name="T16" fmla="*/ 590 w 940"/>
                <a:gd name="T17" fmla="*/ 530 h 915"/>
                <a:gd name="T18" fmla="*/ 652 w 940"/>
                <a:gd name="T19" fmla="*/ 548 h 915"/>
                <a:gd name="T20" fmla="*/ 709 w 940"/>
                <a:gd name="T21" fmla="*/ 576 h 915"/>
                <a:gd name="T22" fmla="*/ 758 w 940"/>
                <a:gd name="T23" fmla="*/ 618 h 915"/>
                <a:gd name="T24" fmla="*/ 798 w 940"/>
                <a:gd name="T25" fmla="*/ 678 h 915"/>
                <a:gd name="T26" fmla="*/ 827 w 940"/>
                <a:gd name="T27" fmla="*/ 755 h 915"/>
                <a:gd name="T28" fmla="*/ 844 w 940"/>
                <a:gd name="T29" fmla="*/ 855 h 915"/>
                <a:gd name="T30" fmla="*/ 845 w 940"/>
                <a:gd name="T31" fmla="*/ 915 h 915"/>
                <a:gd name="T32" fmla="*/ 862 w 940"/>
                <a:gd name="T33" fmla="*/ 885 h 915"/>
                <a:gd name="T34" fmla="*/ 892 w 940"/>
                <a:gd name="T35" fmla="*/ 824 h 915"/>
                <a:gd name="T36" fmla="*/ 914 w 940"/>
                <a:gd name="T37" fmla="*/ 763 h 915"/>
                <a:gd name="T38" fmla="*/ 929 w 940"/>
                <a:gd name="T39" fmla="*/ 700 h 915"/>
                <a:gd name="T40" fmla="*/ 937 w 940"/>
                <a:gd name="T41" fmla="*/ 637 h 915"/>
                <a:gd name="T42" fmla="*/ 940 w 940"/>
                <a:gd name="T43" fmla="*/ 575 h 915"/>
                <a:gd name="T44" fmla="*/ 936 w 940"/>
                <a:gd name="T45" fmla="*/ 514 h 915"/>
                <a:gd name="T46" fmla="*/ 925 w 940"/>
                <a:gd name="T47" fmla="*/ 453 h 915"/>
                <a:gd name="T48" fmla="*/ 907 w 940"/>
                <a:gd name="T49" fmla="*/ 394 h 915"/>
                <a:gd name="T50" fmla="*/ 884 w 940"/>
                <a:gd name="T51" fmla="*/ 337 h 915"/>
                <a:gd name="T52" fmla="*/ 855 w 940"/>
                <a:gd name="T53" fmla="*/ 281 h 915"/>
                <a:gd name="T54" fmla="*/ 819 w 940"/>
                <a:gd name="T55" fmla="*/ 228 h 915"/>
                <a:gd name="T56" fmla="*/ 778 w 940"/>
                <a:gd name="T57" fmla="*/ 177 h 915"/>
                <a:gd name="T58" fmla="*/ 730 w 940"/>
                <a:gd name="T59" fmla="*/ 131 h 915"/>
                <a:gd name="T60" fmla="*/ 676 w 940"/>
                <a:gd name="T61" fmla="*/ 88 h 915"/>
                <a:gd name="T62" fmla="*/ 616 w 940"/>
                <a:gd name="T63" fmla="*/ 48 h 915"/>
                <a:gd name="T64" fmla="*/ 584 w 940"/>
                <a:gd name="T65" fmla="*/ 29 h 915"/>
                <a:gd name="T66" fmla="*/ 566 w 940"/>
                <a:gd name="T67" fmla="*/ 22 h 915"/>
                <a:gd name="T68" fmla="*/ 511 w 940"/>
                <a:gd name="T69" fmla="*/ 10 h 915"/>
                <a:gd name="T70" fmla="*/ 399 w 940"/>
                <a:gd name="T71" fmla="*/ 0 h 915"/>
                <a:gd name="T72" fmla="*/ 271 w 940"/>
                <a:gd name="T73" fmla="*/ 2 h 915"/>
                <a:gd name="T74" fmla="*/ 188 w 940"/>
                <a:gd name="T75" fmla="*/ 13 h 915"/>
                <a:gd name="T76" fmla="*/ 114 w 940"/>
                <a:gd name="T77" fmla="*/ 28 h 915"/>
                <a:gd name="T78" fmla="*/ 57 w 940"/>
                <a:gd name="T79" fmla="*/ 51 h 915"/>
                <a:gd name="T80" fmla="*/ 37 w 940"/>
                <a:gd name="T81" fmla="*/ 66 h 915"/>
                <a:gd name="T82" fmla="*/ 21 w 940"/>
                <a:gd name="T83" fmla="*/ 83 h 915"/>
                <a:gd name="T84" fmla="*/ 4 w 940"/>
                <a:gd name="T85" fmla="*/ 129 h 915"/>
                <a:gd name="T86" fmla="*/ 0 w 940"/>
                <a:gd name="T87" fmla="*/ 185 h 915"/>
                <a:gd name="T88" fmla="*/ 8 w 940"/>
                <a:gd name="T89" fmla="*/ 245 h 915"/>
                <a:gd name="T90" fmla="*/ 30 w 940"/>
                <a:gd name="T91" fmla="*/ 331 h 915"/>
                <a:gd name="T92" fmla="*/ 61 w 940"/>
                <a:gd name="T93" fmla="*/ 407 h 915"/>
                <a:gd name="T94" fmla="*/ 69 w 940"/>
                <a:gd name="T95" fmla="*/ 411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0" h="915">
                  <a:moveTo>
                    <a:pt x="69" y="411"/>
                  </a:moveTo>
                  <a:lnTo>
                    <a:pt x="78" y="435"/>
                  </a:lnTo>
                  <a:lnTo>
                    <a:pt x="107" y="473"/>
                  </a:lnTo>
                  <a:lnTo>
                    <a:pt x="149" y="497"/>
                  </a:lnTo>
                  <a:lnTo>
                    <a:pt x="200" y="512"/>
                  </a:lnTo>
                  <a:lnTo>
                    <a:pt x="288" y="519"/>
                  </a:lnTo>
                  <a:lnTo>
                    <a:pt x="420" y="518"/>
                  </a:lnTo>
                  <a:lnTo>
                    <a:pt x="524" y="521"/>
                  </a:lnTo>
                  <a:lnTo>
                    <a:pt x="590" y="530"/>
                  </a:lnTo>
                  <a:lnTo>
                    <a:pt x="652" y="548"/>
                  </a:lnTo>
                  <a:lnTo>
                    <a:pt x="709" y="576"/>
                  </a:lnTo>
                  <a:lnTo>
                    <a:pt x="758" y="618"/>
                  </a:lnTo>
                  <a:lnTo>
                    <a:pt x="798" y="678"/>
                  </a:lnTo>
                  <a:lnTo>
                    <a:pt x="827" y="755"/>
                  </a:lnTo>
                  <a:lnTo>
                    <a:pt x="844" y="855"/>
                  </a:lnTo>
                  <a:lnTo>
                    <a:pt x="845" y="915"/>
                  </a:lnTo>
                  <a:lnTo>
                    <a:pt x="862" y="885"/>
                  </a:lnTo>
                  <a:lnTo>
                    <a:pt x="892" y="824"/>
                  </a:lnTo>
                  <a:lnTo>
                    <a:pt x="914" y="763"/>
                  </a:lnTo>
                  <a:lnTo>
                    <a:pt x="929" y="700"/>
                  </a:lnTo>
                  <a:lnTo>
                    <a:pt x="937" y="637"/>
                  </a:lnTo>
                  <a:lnTo>
                    <a:pt x="940" y="575"/>
                  </a:lnTo>
                  <a:lnTo>
                    <a:pt x="936" y="514"/>
                  </a:lnTo>
                  <a:lnTo>
                    <a:pt x="925" y="453"/>
                  </a:lnTo>
                  <a:lnTo>
                    <a:pt x="907" y="394"/>
                  </a:lnTo>
                  <a:lnTo>
                    <a:pt x="884" y="337"/>
                  </a:lnTo>
                  <a:lnTo>
                    <a:pt x="855" y="281"/>
                  </a:lnTo>
                  <a:lnTo>
                    <a:pt x="819" y="228"/>
                  </a:lnTo>
                  <a:lnTo>
                    <a:pt x="778" y="177"/>
                  </a:lnTo>
                  <a:lnTo>
                    <a:pt x="730" y="131"/>
                  </a:lnTo>
                  <a:lnTo>
                    <a:pt x="676" y="88"/>
                  </a:lnTo>
                  <a:lnTo>
                    <a:pt x="616" y="48"/>
                  </a:lnTo>
                  <a:lnTo>
                    <a:pt x="584" y="29"/>
                  </a:lnTo>
                  <a:lnTo>
                    <a:pt x="566" y="22"/>
                  </a:lnTo>
                  <a:lnTo>
                    <a:pt x="511" y="10"/>
                  </a:lnTo>
                  <a:lnTo>
                    <a:pt x="399" y="0"/>
                  </a:lnTo>
                  <a:lnTo>
                    <a:pt x="271" y="2"/>
                  </a:lnTo>
                  <a:lnTo>
                    <a:pt x="188" y="13"/>
                  </a:lnTo>
                  <a:lnTo>
                    <a:pt x="114" y="28"/>
                  </a:lnTo>
                  <a:lnTo>
                    <a:pt x="57" y="51"/>
                  </a:lnTo>
                  <a:lnTo>
                    <a:pt x="37" y="66"/>
                  </a:lnTo>
                  <a:lnTo>
                    <a:pt x="21" y="83"/>
                  </a:lnTo>
                  <a:lnTo>
                    <a:pt x="4" y="129"/>
                  </a:lnTo>
                  <a:lnTo>
                    <a:pt x="0" y="185"/>
                  </a:lnTo>
                  <a:lnTo>
                    <a:pt x="8" y="245"/>
                  </a:lnTo>
                  <a:lnTo>
                    <a:pt x="30" y="331"/>
                  </a:lnTo>
                  <a:lnTo>
                    <a:pt x="61" y="407"/>
                  </a:lnTo>
                  <a:lnTo>
                    <a:pt x="69" y="4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350" dirty="0">
                <a:latin typeface="Times New Roman" panose="02020603050405020304" pitchFamily="18" charset="0"/>
                <a:cs typeface="Times New Roman" panose="02020603050405020304" pitchFamily="18" charset="0"/>
              </a:endParaRPr>
            </a:p>
          </p:txBody>
        </p:sp>
        <p:sp>
          <p:nvSpPr>
            <p:cNvPr id="37" name="Freeform 117"/>
            <p:cNvSpPr>
              <a:spLocks/>
            </p:cNvSpPr>
            <p:nvPr/>
          </p:nvSpPr>
          <p:spPr bwMode="auto">
            <a:xfrm>
              <a:off x="3419475" y="1712913"/>
              <a:ext cx="153988" cy="330200"/>
            </a:xfrm>
            <a:custGeom>
              <a:avLst/>
              <a:gdLst>
                <a:gd name="T0" fmla="*/ 92 w 384"/>
                <a:gd name="T1" fmla="*/ 835 h 835"/>
                <a:gd name="T2" fmla="*/ 77 w 384"/>
                <a:gd name="T3" fmla="*/ 814 h 835"/>
                <a:gd name="T4" fmla="*/ 53 w 384"/>
                <a:gd name="T5" fmla="*/ 767 h 835"/>
                <a:gd name="T6" fmla="*/ 25 w 384"/>
                <a:gd name="T7" fmla="*/ 688 h 835"/>
                <a:gd name="T8" fmla="*/ 6 w 384"/>
                <a:gd name="T9" fmla="*/ 561 h 835"/>
                <a:gd name="T10" fmla="*/ 0 w 384"/>
                <a:gd name="T11" fmla="*/ 416 h 835"/>
                <a:gd name="T12" fmla="*/ 0 w 384"/>
                <a:gd name="T13" fmla="*/ 336 h 835"/>
                <a:gd name="T14" fmla="*/ 1 w 384"/>
                <a:gd name="T15" fmla="*/ 310 h 835"/>
                <a:gd name="T16" fmla="*/ 14 w 384"/>
                <a:gd name="T17" fmla="*/ 250 h 835"/>
                <a:gd name="T18" fmla="*/ 40 w 384"/>
                <a:gd name="T19" fmla="*/ 188 h 835"/>
                <a:gd name="T20" fmla="*/ 76 w 384"/>
                <a:gd name="T21" fmla="*/ 127 h 835"/>
                <a:gd name="T22" fmla="*/ 121 w 384"/>
                <a:gd name="T23" fmla="*/ 74 h 835"/>
                <a:gd name="T24" fmla="*/ 173 w 384"/>
                <a:gd name="T25" fmla="*/ 31 h 835"/>
                <a:gd name="T26" fmla="*/ 230 w 384"/>
                <a:gd name="T27" fmla="*/ 5 h 835"/>
                <a:gd name="T28" fmla="*/ 276 w 384"/>
                <a:gd name="T29" fmla="*/ 0 h 835"/>
                <a:gd name="T30" fmla="*/ 308 w 384"/>
                <a:gd name="T31" fmla="*/ 2 h 835"/>
                <a:gd name="T32" fmla="*/ 324 w 384"/>
                <a:gd name="T33" fmla="*/ 6 h 835"/>
                <a:gd name="T34" fmla="*/ 334 w 384"/>
                <a:gd name="T35" fmla="*/ 10 h 835"/>
                <a:gd name="T36" fmla="*/ 352 w 384"/>
                <a:gd name="T37" fmla="*/ 34 h 835"/>
                <a:gd name="T38" fmla="*/ 372 w 384"/>
                <a:gd name="T39" fmla="*/ 93 h 835"/>
                <a:gd name="T40" fmla="*/ 384 w 384"/>
                <a:gd name="T41" fmla="*/ 205 h 835"/>
                <a:gd name="T42" fmla="*/ 384 w 384"/>
                <a:gd name="T43" fmla="*/ 321 h 835"/>
                <a:gd name="T44" fmla="*/ 381 w 384"/>
                <a:gd name="T45" fmla="*/ 372 h 835"/>
                <a:gd name="T46" fmla="*/ 377 w 384"/>
                <a:gd name="T47" fmla="*/ 391 h 835"/>
                <a:gd name="T48" fmla="*/ 359 w 384"/>
                <a:gd name="T49" fmla="*/ 417 h 835"/>
                <a:gd name="T50" fmla="*/ 312 w 384"/>
                <a:gd name="T51" fmla="*/ 442 h 835"/>
                <a:gd name="T52" fmla="*/ 251 w 384"/>
                <a:gd name="T53" fmla="*/ 468 h 835"/>
                <a:gd name="T54" fmla="*/ 210 w 384"/>
                <a:gd name="T55" fmla="*/ 492 h 835"/>
                <a:gd name="T56" fmla="*/ 171 w 384"/>
                <a:gd name="T57" fmla="*/ 531 h 835"/>
                <a:gd name="T58" fmla="*/ 140 w 384"/>
                <a:gd name="T59" fmla="*/ 590 h 835"/>
                <a:gd name="T60" fmla="*/ 128 w 384"/>
                <a:gd name="T61" fmla="*/ 628 h 835"/>
                <a:gd name="T62" fmla="*/ 116 w 384"/>
                <a:gd name="T63" fmla="*/ 647 h 835"/>
                <a:gd name="T64" fmla="*/ 103 w 384"/>
                <a:gd name="T65" fmla="*/ 693 h 835"/>
                <a:gd name="T66" fmla="*/ 95 w 384"/>
                <a:gd name="T67" fmla="*/ 779 h 835"/>
                <a:gd name="T68" fmla="*/ 92 w 384"/>
                <a:gd name="T69" fmla="*/ 83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4" h="835">
                  <a:moveTo>
                    <a:pt x="92" y="835"/>
                  </a:moveTo>
                  <a:lnTo>
                    <a:pt x="77" y="814"/>
                  </a:lnTo>
                  <a:lnTo>
                    <a:pt x="53" y="767"/>
                  </a:lnTo>
                  <a:lnTo>
                    <a:pt x="25" y="688"/>
                  </a:lnTo>
                  <a:lnTo>
                    <a:pt x="6" y="561"/>
                  </a:lnTo>
                  <a:lnTo>
                    <a:pt x="0" y="416"/>
                  </a:lnTo>
                  <a:lnTo>
                    <a:pt x="0" y="336"/>
                  </a:lnTo>
                  <a:lnTo>
                    <a:pt x="1" y="310"/>
                  </a:lnTo>
                  <a:lnTo>
                    <a:pt x="14" y="250"/>
                  </a:lnTo>
                  <a:lnTo>
                    <a:pt x="40" y="188"/>
                  </a:lnTo>
                  <a:lnTo>
                    <a:pt x="76" y="127"/>
                  </a:lnTo>
                  <a:lnTo>
                    <a:pt x="121" y="74"/>
                  </a:lnTo>
                  <a:lnTo>
                    <a:pt x="173" y="31"/>
                  </a:lnTo>
                  <a:lnTo>
                    <a:pt x="230" y="5"/>
                  </a:lnTo>
                  <a:lnTo>
                    <a:pt x="276" y="0"/>
                  </a:lnTo>
                  <a:lnTo>
                    <a:pt x="308" y="2"/>
                  </a:lnTo>
                  <a:lnTo>
                    <a:pt x="324" y="6"/>
                  </a:lnTo>
                  <a:lnTo>
                    <a:pt x="334" y="10"/>
                  </a:lnTo>
                  <a:lnTo>
                    <a:pt x="352" y="34"/>
                  </a:lnTo>
                  <a:lnTo>
                    <a:pt x="372" y="93"/>
                  </a:lnTo>
                  <a:lnTo>
                    <a:pt x="384" y="205"/>
                  </a:lnTo>
                  <a:lnTo>
                    <a:pt x="384" y="321"/>
                  </a:lnTo>
                  <a:lnTo>
                    <a:pt x="381" y="372"/>
                  </a:lnTo>
                  <a:lnTo>
                    <a:pt x="377" y="391"/>
                  </a:lnTo>
                  <a:lnTo>
                    <a:pt x="359" y="417"/>
                  </a:lnTo>
                  <a:lnTo>
                    <a:pt x="312" y="442"/>
                  </a:lnTo>
                  <a:lnTo>
                    <a:pt x="251" y="468"/>
                  </a:lnTo>
                  <a:lnTo>
                    <a:pt x="210" y="492"/>
                  </a:lnTo>
                  <a:lnTo>
                    <a:pt x="171" y="531"/>
                  </a:lnTo>
                  <a:lnTo>
                    <a:pt x="140" y="590"/>
                  </a:lnTo>
                  <a:lnTo>
                    <a:pt x="128" y="628"/>
                  </a:lnTo>
                  <a:lnTo>
                    <a:pt x="116" y="647"/>
                  </a:lnTo>
                  <a:lnTo>
                    <a:pt x="103" y="693"/>
                  </a:lnTo>
                  <a:lnTo>
                    <a:pt x="95" y="779"/>
                  </a:lnTo>
                  <a:lnTo>
                    <a:pt x="92" y="8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350" dirty="0">
                <a:latin typeface="Times New Roman" panose="02020603050405020304" pitchFamily="18" charset="0"/>
                <a:cs typeface="Times New Roman" panose="02020603050405020304" pitchFamily="18" charset="0"/>
              </a:endParaRPr>
            </a:p>
          </p:txBody>
        </p:sp>
        <p:sp>
          <p:nvSpPr>
            <p:cNvPr id="38" name="Freeform 118"/>
            <p:cNvSpPr>
              <a:spLocks/>
            </p:cNvSpPr>
            <p:nvPr/>
          </p:nvSpPr>
          <p:spPr bwMode="auto">
            <a:xfrm>
              <a:off x="3606800" y="2249488"/>
              <a:ext cx="125413" cy="68263"/>
            </a:xfrm>
            <a:custGeom>
              <a:avLst/>
              <a:gdLst>
                <a:gd name="T0" fmla="*/ 158 w 317"/>
                <a:gd name="T1" fmla="*/ 173 h 173"/>
                <a:gd name="T2" fmla="*/ 171 w 317"/>
                <a:gd name="T3" fmla="*/ 172 h 173"/>
                <a:gd name="T4" fmla="*/ 199 w 317"/>
                <a:gd name="T5" fmla="*/ 166 h 173"/>
                <a:gd name="T6" fmla="*/ 239 w 317"/>
                <a:gd name="T7" fmla="*/ 144 h 173"/>
                <a:gd name="T8" fmla="*/ 285 w 317"/>
                <a:gd name="T9" fmla="*/ 97 h 173"/>
                <a:gd name="T10" fmla="*/ 309 w 317"/>
                <a:gd name="T11" fmla="*/ 52 h 173"/>
                <a:gd name="T12" fmla="*/ 317 w 317"/>
                <a:gd name="T13" fmla="*/ 18 h 173"/>
                <a:gd name="T14" fmla="*/ 317 w 317"/>
                <a:gd name="T15" fmla="*/ 0 h 173"/>
                <a:gd name="T16" fmla="*/ 0 w 317"/>
                <a:gd name="T17" fmla="*/ 0 h 173"/>
                <a:gd name="T18" fmla="*/ 0 w 317"/>
                <a:gd name="T19" fmla="*/ 18 h 173"/>
                <a:gd name="T20" fmla="*/ 8 w 317"/>
                <a:gd name="T21" fmla="*/ 52 h 173"/>
                <a:gd name="T22" fmla="*/ 31 w 317"/>
                <a:gd name="T23" fmla="*/ 97 h 173"/>
                <a:gd name="T24" fmla="*/ 78 w 317"/>
                <a:gd name="T25" fmla="*/ 144 h 173"/>
                <a:gd name="T26" fmla="*/ 118 w 317"/>
                <a:gd name="T27" fmla="*/ 166 h 173"/>
                <a:gd name="T28" fmla="*/ 145 w 317"/>
                <a:gd name="T29" fmla="*/ 172 h 173"/>
                <a:gd name="T30" fmla="*/ 158 w 317"/>
                <a:gd name="T31"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7" h="173">
                  <a:moveTo>
                    <a:pt x="158" y="173"/>
                  </a:moveTo>
                  <a:lnTo>
                    <a:pt x="171" y="172"/>
                  </a:lnTo>
                  <a:lnTo>
                    <a:pt x="199" y="166"/>
                  </a:lnTo>
                  <a:lnTo>
                    <a:pt x="239" y="144"/>
                  </a:lnTo>
                  <a:lnTo>
                    <a:pt x="285" y="97"/>
                  </a:lnTo>
                  <a:lnTo>
                    <a:pt x="309" y="52"/>
                  </a:lnTo>
                  <a:lnTo>
                    <a:pt x="317" y="18"/>
                  </a:lnTo>
                  <a:lnTo>
                    <a:pt x="317" y="0"/>
                  </a:lnTo>
                  <a:lnTo>
                    <a:pt x="0" y="0"/>
                  </a:lnTo>
                  <a:lnTo>
                    <a:pt x="0" y="18"/>
                  </a:lnTo>
                  <a:lnTo>
                    <a:pt x="8" y="52"/>
                  </a:lnTo>
                  <a:lnTo>
                    <a:pt x="31" y="97"/>
                  </a:lnTo>
                  <a:lnTo>
                    <a:pt x="78" y="144"/>
                  </a:lnTo>
                  <a:lnTo>
                    <a:pt x="118" y="166"/>
                  </a:lnTo>
                  <a:lnTo>
                    <a:pt x="145" y="172"/>
                  </a:lnTo>
                  <a:lnTo>
                    <a:pt x="158" y="173"/>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350" dirty="0">
                <a:latin typeface="Times New Roman" panose="02020603050405020304" pitchFamily="18" charset="0"/>
                <a:cs typeface="Times New Roman" panose="02020603050405020304" pitchFamily="18" charset="0"/>
              </a:endParaRPr>
            </a:p>
          </p:txBody>
        </p:sp>
        <p:sp>
          <p:nvSpPr>
            <p:cNvPr id="39" name="Freeform 306"/>
            <p:cNvSpPr>
              <a:spLocks/>
            </p:cNvSpPr>
            <p:nvPr/>
          </p:nvSpPr>
          <p:spPr bwMode="auto">
            <a:xfrm>
              <a:off x="4818063" y="2746375"/>
              <a:ext cx="12700" cy="4763"/>
            </a:xfrm>
            <a:custGeom>
              <a:avLst/>
              <a:gdLst>
                <a:gd name="T0" fmla="*/ 0 w 33"/>
                <a:gd name="T1" fmla="*/ 9 h 9"/>
                <a:gd name="T2" fmla="*/ 16 w 33"/>
                <a:gd name="T3" fmla="*/ 3 h 9"/>
                <a:gd name="T4" fmla="*/ 33 w 33"/>
                <a:gd name="T5" fmla="*/ 0 h 9"/>
                <a:gd name="T6" fmla="*/ 29 w 33"/>
                <a:gd name="T7" fmla="*/ 2 h 9"/>
                <a:gd name="T8" fmla="*/ 24 w 33"/>
                <a:gd name="T9" fmla="*/ 3 h 9"/>
                <a:gd name="T10" fmla="*/ 13 w 33"/>
                <a:gd name="T11" fmla="*/ 7 h 9"/>
                <a:gd name="T12" fmla="*/ 0 w 33"/>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0" y="9"/>
                  </a:moveTo>
                  <a:lnTo>
                    <a:pt x="16" y="3"/>
                  </a:lnTo>
                  <a:lnTo>
                    <a:pt x="33" y="0"/>
                  </a:lnTo>
                  <a:lnTo>
                    <a:pt x="29" y="2"/>
                  </a:lnTo>
                  <a:lnTo>
                    <a:pt x="24" y="3"/>
                  </a:lnTo>
                  <a:lnTo>
                    <a:pt x="13" y="7"/>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350" dirty="0">
                <a:latin typeface="Times New Roman" panose="02020603050405020304" pitchFamily="18" charset="0"/>
                <a:cs typeface="Times New Roman" panose="02020603050405020304" pitchFamily="18" charset="0"/>
              </a:endParaRPr>
            </a:p>
          </p:txBody>
        </p:sp>
        <p:sp>
          <p:nvSpPr>
            <p:cNvPr id="40" name="Freeform 307"/>
            <p:cNvSpPr>
              <a:spLocks/>
            </p:cNvSpPr>
            <p:nvPr/>
          </p:nvSpPr>
          <p:spPr bwMode="auto">
            <a:xfrm>
              <a:off x="4864100" y="2740025"/>
              <a:ext cx="3175" cy="3175"/>
            </a:xfrm>
            <a:custGeom>
              <a:avLst/>
              <a:gdLst>
                <a:gd name="T0" fmla="*/ 0 w 6"/>
                <a:gd name="T1" fmla="*/ 7 h 7"/>
                <a:gd name="T2" fmla="*/ 0 w 6"/>
                <a:gd name="T3" fmla="*/ 6 h 7"/>
                <a:gd name="T4" fmla="*/ 0 w 6"/>
                <a:gd name="T5" fmla="*/ 4 h 7"/>
                <a:gd name="T6" fmla="*/ 4 w 6"/>
                <a:gd name="T7" fmla="*/ 2 h 7"/>
                <a:gd name="T8" fmla="*/ 6 w 6"/>
                <a:gd name="T9" fmla="*/ 0 h 7"/>
                <a:gd name="T10" fmla="*/ 0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0" y="7"/>
                  </a:moveTo>
                  <a:lnTo>
                    <a:pt x="0" y="6"/>
                  </a:lnTo>
                  <a:lnTo>
                    <a:pt x="0" y="4"/>
                  </a:lnTo>
                  <a:lnTo>
                    <a:pt x="4" y="2"/>
                  </a:lnTo>
                  <a:lnTo>
                    <a:pt x="6" y="0"/>
                  </a:lnTo>
                  <a:lnTo>
                    <a:pt x="0" y="7"/>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350" dirty="0">
                <a:latin typeface="Times New Roman" panose="02020603050405020304" pitchFamily="18" charset="0"/>
                <a:cs typeface="Times New Roman" panose="02020603050405020304" pitchFamily="18" charset="0"/>
              </a:endParaRPr>
            </a:p>
          </p:txBody>
        </p:sp>
        <p:sp>
          <p:nvSpPr>
            <p:cNvPr id="41" name="Freeform 313"/>
            <p:cNvSpPr>
              <a:spLocks/>
            </p:cNvSpPr>
            <p:nvPr/>
          </p:nvSpPr>
          <p:spPr bwMode="auto">
            <a:xfrm>
              <a:off x="4818063" y="2317750"/>
              <a:ext cx="577850" cy="571500"/>
            </a:xfrm>
            <a:custGeom>
              <a:avLst/>
              <a:gdLst>
                <a:gd name="T0" fmla="*/ 0 w 1456"/>
                <a:gd name="T1" fmla="*/ 1437 h 1437"/>
                <a:gd name="T2" fmla="*/ 0 w 1456"/>
                <a:gd name="T3" fmla="*/ 1088 h 1437"/>
                <a:gd name="T4" fmla="*/ 1 w 1456"/>
                <a:gd name="T5" fmla="*/ 1088 h 1437"/>
                <a:gd name="T6" fmla="*/ 14 w 1456"/>
                <a:gd name="T7" fmla="*/ 1086 h 1437"/>
                <a:gd name="T8" fmla="*/ 25 w 1456"/>
                <a:gd name="T9" fmla="*/ 1082 h 1437"/>
                <a:gd name="T10" fmla="*/ 30 w 1456"/>
                <a:gd name="T11" fmla="*/ 1081 h 1437"/>
                <a:gd name="T12" fmla="*/ 34 w 1456"/>
                <a:gd name="T13" fmla="*/ 1079 h 1437"/>
                <a:gd name="T14" fmla="*/ 38 w 1456"/>
                <a:gd name="T15" fmla="*/ 1078 h 1437"/>
                <a:gd name="T16" fmla="*/ 40 w 1456"/>
                <a:gd name="T17" fmla="*/ 1078 h 1437"/>
                <a:gd name="T18" fmla="*/ 47 w 1456"/>
                <a:gd name="T19" fmla="*/ 1079 h 1437"/>
                <a:gd name="T20" fmla="*/ 53 w 1456"/>
                <a:gd name="T21" fmla="*/ 1079 h 1437"/>
                <a:gd name="T22" fmla="*/ 58 w 1456"/>
                <a:gd name="T23" fmla="*/ 1081 h 1437"/>
                <a:gd name="T24" fmla="*/ 64 w 1456"/>
                <a:gd name="T25" fmla="*/ 1081 h 1437"/>
                <a:gd name="T26" fmla="*/ 84 w 1456"/>
                <a:gd name="T27" fmla="*/ 1079 h 1437"/>
                <a:gd name="T28" fmla="*/ 117 w 1456"/>
                <a:gd name="T29" fmla="*/ 1066 h 1437"/>
                <a:gd name="T30" fmla="*/ 117 w 1456"/>
                <a:gd name="T31" fmla="*/ 1068 h 1437"/>
                <a:gd name="T32" fmla="*/ 117 w 1456"/>
                <a:gd name="T33" fmla="*/ 1069 h 1437"/>
                <a:gd name="T34" fmla="*/ 123 w 1456"/>
                <a:gd name="T35" fmla="*/ 1062 h 1437"/>
                <a:gd name="T36" fmla="*/ 166 w 1456"/>
                <a:gd name="T37" fmla="*/ 1040 h 1437"/>
                <a:gd name="T38" fmla="*/ 224 w 1456"/>
                <a:gd name="T39" fmla="*/ 999 h 1437"/>
                <a:gd name="T40" fmla="*/ 227 w 1456"/>
                <a:gd name="T41" fmla="*/ 990 h 1437"/>
                <a:gd name="T42" fmla="*/ 228 w 1456"/>
                <a:gd name="T43" fmla="*/ 980 h 1437"/>
                <a:gd name="T44" fmla="*/ 1456 w 1456"/>
                <a:gd name="T45" fmla="*/ 0 h 1437"/>
                <a:gd name="T46" fmla="*/ 1456 w 1456"/>
                <a:gd name="T47" fmla="*/ 44 h 1437"/>
                <a:gd name="T48" fmla="*/ 187 w 1456"/>
                <a:gd name="T49" fmla="*/ 1091 h 1437"/>
                <a:gd name="T50" fmla="*/ 197 w 1456"/>
                <a:gd name="T51" fmla="*/ 1114 h 1437"/>
                <a:gd name="T52" fmla="*/ 217 w 1456"/>
                <a:gd name="T53" fmla="*/ 1177 h 1437"/>
                <a:gd name="T54" fmla="*/ 230 w 1456"/>
                <a:gd name="T55" fmla="*/ 1249 h 1437"/>
                <a:gd name="T56" fmla="*/ 231 w 1456"/>
                <a:gd name="T57" fmla="*/ 1318 h 1437"/>
                <a:gd name="T58" fmla="*/ 224 w 1456"/>
                <a:gd name="T59" fmla="*/ 1348 h 1437"/>
                <a:gd name="T60" fmla="*/ 213 w 1456"/>
                <a:gd name="T61" fmla="*/ 1355 h 1437"/>
                <a:gd name="T62" fmla="*/ 201 w 1456"/>
                <a:gd name="T63" fmla="*/ 1363 h 1437"/>
                <a:gd name="T64" fmla="*/ 196 w 1456"/>
                <a:gd name="T65" fmla="*/ 1367 h 1437"/>
                <a:gd name="T66" fmla="*/ 187 w 1456"/>
                <a:gd name="T67" fmla="*/ 1374 h 1437"/>
                <a:gd name="T68" fmla="*/ 179 w 1456"/>
                <a:gd name="T69" fmla="*/ 1379 h 1437"/>
                <a:gd name="T70" fmla="*/ 175 w 1456"/>
                <a:gd name="T71" fmla="*/ 1381 h 1437"/>
                <a:gd name="T72" fmla="*/ 154 w 1456"/>
                <a:gd name="T73" fmla="*/ 1394 h 1437"/>
                <a:gd name="T74" fmla="*/ 138 w 1456"/>
                <a:gd name="T75" fmla="*/ 1403 h 1437"/>
                <a:gd name="T76" fmla="*/ 112 w 1456"/>
                <a:gd name="T77" fmla="*/ 1416 h 1437"/>
                <a:gd name="T78" fmla="*/ 75 w 1456"/>
                <a:gd name="T79" fmla="*/ 1429 h 1437"/>
                <a:gd name="T80" fmla="*/ 64 w 1456"/>
                <a:gd name="T81" fmla="*/ 1429 h 1437"/>
                <a:gd name="T82" fmla="*/ 58 w 1456"/>
                <a:gd name="T83" fmla="*/ 1429 h 1437"/>
                <a:gd name="T84" fmla="*/ 53 w 1456"/>
                <a:gd name="T85" fmla="*/ 1428 h 1437"/>
                <a:gd name="T86" fmla="*/ 47 w 1456"/>
                <a:gd name="T87" fmla="*/ 1427 h 1437"/>
                <a:gd name="T88" fmla="*/ 40 w 1456"/>
                <a:gd name="T89" fmla="*/ 1427 h 1437"/>
                <a:gd name="T90" fmla="*/ 20 w 1456"/>
                <a:gd name="T91" fmla="*/ 1429 h 1437"/>
                <a:gd name="T92" fmla="*/ 0 w 1456"/>
                <a:gd name="T93" fmla="*/ 1437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56" h="1437">
                  <a:moveTo>
                    <a:pt x="0" y="1437"/>
                  </a:moveTo>
                  <a:lnTo>
                    <a:pt x="0" y="1088"/>
                  </a:lnTo>
                  <a:lnTo>
                    <a:pt x="1" y="1088"/>
                  </a:lnTo>
                  <a:lnTo>
                    <a:pt x="14" y="1086"/>
                  </a:lnTo>
                  <a:lnTo>
                    <a:pt x="25" y="1082"/>
                  </a:lnTo>
                  <a:lnTo>
                    <a:pt x="30" y="1081"/>
                  </a:lnTo>
                  <a:lnTo>
                    <a:pt x="34" y="1079"/>
                  </a:lnTo>
                  <a:lnTo>
                    <a:pt x="38" y="1078"/>
                  </a:lnTo>
                  <a:lnTo>
                    <a:pt x="40" y="1078"/>
                  </a:lnTo>
                  <a:lnTo>
                    <a:pt x="47" y="1079"/>
                  </a:lnTo>
                  <a:lnTo>
                    <a:pt x="53" y="1079"/>
                  </a:lnTo>
                  <a:lnTo>
                    <a:pt x="58" y="1081"/>
                  </a:lnTo>
                  <a:lnTo>
                    <a:pt x="64" y="1081"/>
                  </a:lnTo>
                  <a:lnTo>
                    <a:pt x="84" y="1079"/>
                  </a:lnTo>
                  <a:lnTo>
                    <a:pt x="117" y="1066"/>
                  </a:lnTo>
                  <a:lnTo>
                    <a:pt x="117" y="1068"/>
                  </a:lnTo>
                  <a:lnTo>
                    <a:pt x="117" y="1069"/>
                  </a:lnTo>
                  <a:lnTo>
                    <a:pt x="123" y="1062"/>
                  </a:lnTo>
                  <a:lnTo>
                    <a:pt x="166" y="1040"/>
                  </a:lnTo>
                  <a:lnTo>
                    <a:pt x="224" y="999"/>
                  </a:lnTo>
                  <a:lnTo>
                    <a:pt x="227" y="990"/>
                  </a:lnTo>
                  <a:lnTo>
                    <a:pt x="228" y="980"/>
                  </a:lnTo>
                  <a:lnTo>
                    <a:pt x="1456" y="0"/>
                  </a:lnTo>
                  <a:lnTo>
                    <a:pt x="1456" y="44"/>
                  </a:lnTo>
                  <a:lnTo>
                    <a:pt x="187" y="1091"/>
                  </a:lnTo>
                  <a:lnTo>
                    <a:pt x="197" y="1114"/>
                  </a:lnTo>
                  <a:lnTo>
                    <a:pt x="217" y="1177"/>
                  </a:lnTo>
                  <a:lnTo>
                    <a:pt x="230" y="1249"/>
                  </a:lnTo>
                  <a:lnTo>
                    <a:pt x="231" y="1318"/>
                  </a:lnTo>
                  <a:lnTo>
                    <a:pt x="224" y="1348"/>
                  </a:lnTo>
                  <a:lnTo>
                    <a:pt x="213" y="1355"/>
                  </a:lnTo>
                  <a:lnTo>
                    <a:pt x="201" y="1363"/>
                  </a:lnTo>
                  <a:lnTo>
                    <a:pt x="196" y="1367"/>
                  </a:lnTo>
                  <a:lnTo>
                    <a:pt x="187" y="1374"/>
                  </a:lnTo>
                  <a:lnTo>
                    <a:pt x="179" y="1379"/>
                  </a:lnTo>
                  <a:lnTo>
                    <a:pt x="175" y="1381"/>
                  </a:lnTo>
                  <a:lnTo>
                    <a:pt x="154" y="1394"/>
                  </a:lnTo>
                  <a:lnTo>
                    <a:pt x="138" y="1403"/>
                  </a:lnTo>
                  <a:lnTo>
                    <a:pt x="112" y="1416"/>
                  </a:lnTo>
                  <a:lnTo>
                    <a:pt x="75" y="1429"/>
                  </a:lnTo>
                  <a:lnTo>
                    <a:pt x="64" y="1429"/>
                  </a:lnTo>
                  <a:lnTo>
                    <a:pt x="58" y="1429"/>
                  </a:lnTo>
                  <a:lnTo>
                    <a:pt x="53" y="1428"/>
                  </a:lnTo>
                  <a:lnTo>
                    <a:pt x="47" y="1427"/>
                  </a:lnTo>
                  <a:lnTo>
                    <a:pt x="40" y="1427"/>
                  </a:lnTo>
                  <a:lnTo>
                    <a:pt x="20" y="1429"/>
                  </a:lnTo>
                  <a:lnTo>
                    <a:pt x="0" y="14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350" dirty="0">
                <a:latin typeface="Times New Roman" panose="02020603050405020304" pitchFamily="18" charset="0"/>
                <a:cs typeface="Times New Roman" panose="02020603050405020304" pitchFamily="18" charset="0"/>
              </a:endParaRPr>
            </a:p>
          </p:txBody>
        </p:sp>
        <p:sp>
          <p:nvSpPr>
            <p:cNvPr id="42" name="Freeform 316"/>
            <p:cNvSpPr>
              <a:spLocks/>
            </p:cNvSpPr>
            <p:nvPr/>
          </p:nvSpPr>
          <p:spPr bwMode="auto">
            <a:xfrm>
              <a:off x="4818063" y="2644775"/>
              <a:ext cx="90488" cy="106363"/>
            </a:xfrm>
            <a:custGeom>
              <a:avLst/>
              <a:gdLst>
                <a:gd name="T0" fmla="*/ 0 w 231"/>
                <a:gd name="T1" fmla="*/ 265 h 265"/>
                <a:gd name="T2" fmla="*/ 0 w 231"/>
                <a:gd name="T3" fmla="*/ 0 h 265"/>
                <a:gd name="T4" fmla="*/ 36 w 231"/>
                <a:gd name="T5" fmla="*/ 44 h 265"/>
                <a:gd name="T6" fmla="*/ 87 w 231"/>
                <a:gd name="T7" fmla="*/ 2 h 265"/>
                <a:gd name="T8" fmla="*/ 90 w 231"/>
                <a:gd name="T9" fmla="*/ 53 h 265"/>
                <a:gd name="T10" fmla="*/ 108 w 231"/>
                <a:gd name="T11" fmla="*/ 158 h 265"/>
                <a:gd name="T12" fmla="*/ 112 w 231"/>
                <a:gd name="T13" fmla="*/ 204 h 265"/>
                <a:gd name="T14" fmla="*/ 113 w 231"/>
                <a:gd name="T15" fmla="*/ 216 h 265"/>
                <a:gd name="T16" fmla="*/ 127 w 231"/>
                <a:gd name="T17" fmla="*/ 229 h 265"/>
                <a:gd name="T18" fmla="*/ 138 w 231"/>
                <a:gd name="T19" fmla="*/ 233 h 265"/>
                <a:gd name="T20" fmla="*/ 175 w 231"/>
                <a:gd name="T21" fmla="*/ 211 h 265"/>
                <a:gd name="T22" fmla="*/ 224 w 231"/>
                <a:gd name="T23" fmla="*/ 176 h 265"/>
                <a:gd name="T24" fmla="*/ 230 w 231"/>
                <a:gd name="T25" fmla="*/ 150 h 265"/>
                <a:gd name="T26" fmla="*/ 231 w 231"/>
                <a:gd name="T27" fmla="*/ 120 h 265"/>
                <a:gd name="T28" fmla="*/ 231 w 231"/>
                <a:gd name="T29" fmla="*/ 138 h 265"/>
                <a:gd name="T30" fmla="*/ 228 w 231"/>
                <a:gd name="T31" fmla="*/ 157 h 265"/>
                <a:gd name="T32" fmla="*/ 227 w 231"/>
                <a:gd name="T33" fmla="*/ 167 h 265"/>
                <a:gd name="T34" fmla="*/ 224 w 231"/>
                <a:gd name="T35" fmla="*/ 176 h 265"/>
                <a:gd name="T36" fmla="*/ 166 w 231"/>
                <a:gd name="T37" fmla="*/ 217 h 265"/>
                <a:gd name="T38" fmla="*/ 123 w 231"/>
                <a:gd name="T39" fmla="*/ 239 h 265"/>
                <a:gd name="T40" fmla="*/ 121 w 231"/>
                <a:gd name="T41" fmla="*/ 241 h 265"/>
                <a:gd name="T42" fmla="*/ 117 w 231"/>
                <a:gd name="T43" fmla="*/ 243 h 265"/>
                <a:gd name="T44" fmla="*/ 84 w 231"/>
                <a:gd name="T45" fmla="*/ 256 h 265"/>
                <a:gd name="T46" fmla="*/ 64 w 231"/>
                <a:gd name="T47" fmla="*/ 258 h 265"/>
                <a:gd name="T48" fmla="*/ 58 w 231"/>
                <a:gd name="T49" fmla="*/ 258 h 265"/>
                <a:gd name="T50" fmla="*/ 53 w 231"/>
                <a:gd name="T51" fmla="*/ 256 h 265"/>
                <a:gd name="T52" fmla="*/ 47 w 231"/>
                <a:gd name="T53" fmla="*/ 256 h 265"/>
                <a:gd name="T54" fmla="*/ 40 w 231"/>
                <a:gd name="T55" fmla="*/ 255 h 265"/>
                <a:gd name="T56" fmla="*/ 38 w 231"/>
                <a:gd name="T57" fmla="*/ 255 h 265"/>
                <a:gd name="T58" fmla="*/ 34 w 231"/>
                <a:gd name="T59" fmla="*/ 256 h 265"/>
                <a:gd name="T60" fmla="*/ 17 w 231"/>
                <a:gd name="T61" fmla="*/ 259 h 265"/>
                <a:gd name="T62" fmla="*/ 1 w 231"/>
                <a:gd name="T63" fmla="*/ 265 h 265"/>
                <a:gd name="T64" fmla="*/ 0 w 231"/>
                <a:gd name="T65"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1" h="265">
                  <a:moveTo>
                    <a:pt x="0" y="265"/>
                  </a:moveTo>
                  <a:lnTo>
                    <a:pt x="0" y="0"/>
                  </a:lnTo>
                  <a:lnTo>
                    <a:pt x="36" y="44"/>
                  </a:lnTo>
                  <a:lnTo>
                    <a:pt x="87" y="2"/>
                  </a:lnTo>
                  <a:lnTo>
                    <a:pt x="90" y="53"/>
                  </a:lnTo>
                  <a:lnTo>
                    <a:pt x="108" y="158"/>
                  </a:lnTo>
                  <a:lnTo>
                    <a:pt x="112" y="204"/>
                  </a:lnTo>
                  <a:lnTo>
                    <a:pt x="113" y="216"/>
                  </a:lnTo>
                  <a:lnTo>
                    <a:pt x="127" y="229"/>
                  </a:lnTo>
                  <a:lnTo>
                    <a:pt x="138" y="233"/>
                  </a:lnTo>
                  <a:lnTo>
                    <a:pt x="175" y="211"/>
                  </a:lnTo>
                  <a:lnTo>
                    <a:pt x="224" y="176"/>
                  </a:lnTo>
                  <a:lnTo>
                    <a:pt x="230" y="150"/>
                  </a:lnTo>
                  <a:lnTo>
                    <a:pt x="231" y="120"/>
                  </a:lnTo>
                  <a:lnTo>
                    <a:pt x="231" y="138"/>
                  </a:lnTo>
                  <a:lnTo>
                    <a:pt x="228" y="157"/>
                  </a:lnTo>
                  <a:lnTo>
                    <a:pt x="227" y="167"/>
                  </a:lnTo>
                  <a:lnTo>
                    <a:pt x="224" y="176"/>
                  </a:lnTo>
                  <a:lnTo>
                    <a:pt x="166" y="217"/>
                  </a:lnTo>
                  <a:lnTo>
                    <a:pt x="123" y="239"/>
                  </a:lnTo>
                  <a:lnTo>
                    <a:pt x="121" y="241"/>
                  </a:lnTo>
                  <a:lnTo>
                    <a:pt x="117" y="243"/>
                  </a:lnTo>
                  <a:lnTo>
                    <a:pt x="84" y="256"/>
                  </a:lnTo>
                  <a:lnTo>
                    <a:pt x="64" y="258"/>
                  </a:lnTo>
                  <a:lnTo>
                    <a:pt x="58" y="258"/>
                  </a:lnTo>
                  <a:lnTo>
                    <a:pt x="53" y="256"/>
                  </a:lnTo>
                  <a:lnTo>
                    <a:pt x="47" y="256"/>
                  </a:lnTo>
                  <a:lnTo>
                    <a:pt x="40" y="255"/>
                  </a:lnTo>
                  <a:lnTo>
                    <a:pt x="38" y="255"/>
                  </a:lnTo>
                  <a:lnTo>
                    <a:pt x="34" y="256"/>
                  </a:lnTo>
                  <a:lnTo>
                    <a:pt x="17" y="259"/>
                  </a:lnTo>
                  <a:lnTo>
                    <a:pt x="1" y="265"/>
                  </a:lnTo>
                  <a:lnTo>
                    <a:pt x="0" y="2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350" dirty="0">
                <a:latin typeface="Times New Roman" panose="02020603050405020304" pitchFamily="18" charset="0"/>
                <a:cs typeface="Times New Roman" panose="02020603050405020304" pitchFamily="18" charset="0"/>
              </a:endParaRPr>
            </a:p>
          </p:txBody>
        </p:sp>
        <p:sp>
          <p:nvSpPr>
            <p:cNvPr id="43" name="Freeform 317"/>
            <p:cNvSpPr>
              <a:spLocks/>
            </p:cNvSpPr>
            <p:nvPr/>
          </p:nvSpPr>
          <p:spPr bwMode="auto">
            <a:xfrm>
              <a:off x="4818063" y="2635250"/>
              <a:ext cx="7938" cy="6350"/>
            </a:xfrm>
            <a:custGeom>
              <a:avLst/>
              <a:gdLst>
                <a:gd name="T0" fmla="*/ 0 w 21"/>
                <a:gd name="T1" fmla="*/ 17 h 17"/>
                <a:gd name="T2" fmla="*/ 0 w 21"/>
                <a:gd name="T3" fmla="*/ 10 h 17"/>
                <a:gd name="T4" fmla="*/ 10 w 21"/>
                <a:gd name="T5" fmla="*/ 5 h 17"/>
                <a:gd name="T6" fmla="*/ 21 w 21"/>
                <a:gd name="T7" fmla="*/ 0 h 17"/>
                <a:gd name="T8" fmla="*/ 0 w 21"/>
                <a:gd name="T9" fmla="*/ 17 h 17"/>
              </a:gdLst>
              <a:ahLst/>
              <a:cxnLst>
                <a:cxn ang="0">
                  <a:pos x="T0" y="T1"/>
                </a:cxn>
                <a:cxn ang="0">
                  <a:pos x="T2" y="T3"/>
                </a:cxn>
                <a:cxn ang="0">
                  <a:pos x="T4" y="T5"/>
                </a:cxn>
                <a:cxn ang="0">
                  <a:pos x="T6" y="T7"/>
                </a:cxn>
                <a:cxn ang="0">
                  <a:pos x="T8" y="T9"/>
                </a:cxn>
              </a:cxnLst>
              <a:rect l="0" t="0" r="r" b="b"/>
              <a:pathLst>
                <a:path w="21" h="17">
                  <a:moveTo>
                    <a:pt x="0" y="17"/>
                  </a:moveTo>
                  <a:lnTo>
                    <a:pt x="0" y="10"/>
                  </a:lnTo>
                  <a:lnTo>
                    <a:pt x="10" y="5"/>
                  </a:lnTo>
                  <a:lnTo>
                    <a:pt x="21" y="0"/>
                  </a:lnTo>
                  <a:lnTo>
                    <a:pt x="0" y="17"/>
                  </a:lnTo>
                  <a:close/>
                </a:path>
              </a:pathLst>
            </a:custGeom>
            <a:solidFill>
              <a:srgbClr val="E6C8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350" dirty="0">
                <a:latin typeface="Times New Roman" panose="02020603050405020304" pitchFamily="18" charset="0"/>
                <a:cs typeface="Times New Roman" panose="02020603050405020304" pitchFamily="18" charset="0"/>
              </a:endParaRPr>
            </a:p>
          </p:txBody>
        </p:sp>
        <p:sp>
          <p:nvSpPr>
            <p:cNvPr id="44" name="Freeform 318"/>
            <p:cNvSpPr>
              <a:spLocks/>
            </p:cNvSpPr>
            <p:nvPr/>
          </p:nvSpPr>
          <p:spPr bwMode="auto">
            <a:xfrm>
              <a:off x="4818063" y="2595563"/>
              <a:ext cx="46038" cy="42863"/>
            </a:xfrm>
            <a:custGeom>
              <a:avLst/>
              <a:gdLst>
                <a:gd name="T0" fmla="*/ 0 w 118"/>
                <a:gd name="T1" fmla="*/ 109 h 109"/>
                <a:gd name="T2" fmla="*/ 0 w 118"/>
                <a:gd name="T3" fmla="*/ 42 h 109"/>
                <a:gd name="T4" fmla="*/ 13 w 118"/>
                <a:gd name="T5" fmla="*/ 40 h 109"/>
                <a:gd name="T6" fmla="*/ 25 w 118"/>
                <a:gd name="T7" fmla="*/ 37 h 109"/>
                <a:gd name="T8" fmla="*/ 96 w 118"/>
                <a:gd name="T9" fmla="*/ 7 h 109"/>
                <a:gd name="T10" fmla="*/ 114 w 118"/>
                <a:gd name="T11" fmla="*/ 0 h 109"/>
                <a:gd name="T12" fmla="*/ 114 w 118"/>
                <a:gd name="T13" fmla="*/ 0 h 109"/>
                <a:gd name="T14" fmla="*/ 115 w 118"/>
                <a:gd name="T15" fmla="*/ 2 h 109"/>
                <a:gd name="T16" fmla="*/ 118 w 118"/>
                <a:gd name="T17" fmla="*/ 11 h 109"/>
                <a:gd name="T18" fmla="*/ 117 w 118"/>
                <a:gd name="T19" fmla="*/ 22 h 109"/>
                <a:gd name="T20" fmla="*/ 21 w 118"/>
                <a:gd name="T21" fmla="*/ 99 h 109"/>
                <a:gd name="T22" fmla="*/ 10 w 118"/>
                <a:gd name="T23" fmla="*/ 104 h 109"/>
                <a:gd name="T24" fmla="*/ 0 w 118"/>
                <a:gd name="T2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09">
                  <a:moveTo>
                    <a:pt x="0" y="109"/>
                  </a:moveTo>
                  <a:lnTo>
                    <a:pt x="0" y="42"/>
                  </a:lnTo>
                  <a:lnTo>
                    <a:pt x="13" y="40"/>
                  </a:lnTo>
                  <a:lnTo>
                    <a:pt x="25" y="37"/>
                  </a:lnTo>
                  <a:lnTo>
                    <a:pt x="96" y="7"/>
                  </a:lnTo>
                  <a:lnTo>
                    <a:pt x="114" y="0"/>
                  </a:lnTo>
                  <a:lnTo>
                    <a:pt x="114" y="0"/>
                  </a:lnTo>
                  <a:lnTo>
                    <a:pt x="115" y="2"/>
                  </a:lnTo>
                  <a:lnTo>
                    <a:pt x="118" y="11"/>
                  </a:lnTo>
                  <a:lnTo>
                    <a:pt x="117" y="22"/>
                  </a:lnTo>
                  <a:lnTo>
                    <a:pt x="21" y="99"/>
                  </a:lnTo>
                  <a:lnTo>
                    <a:pt x="10" y="104"/>
                  </a:lnTo>
                  <a:lnTo>
                    <a:pt x="0" y="109"/>
                  </a:lnTo>
                  <a:close/>
                </a:path>
              </a:pathLst>
            </a:custGeom>
            <a:solidFill>
              <a:srgbClr val="EBD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350" dirty="0">
                <a:latin typeface="Times New Roman" panose="02020603050405020304" pitchFamily="18" charset="0"/>
                <a:cs typeface="Times New Roman" panose="02020603050405020304" pitchFamily="18" charset="0"/>
              </a:endParaRPr>
            </a:p>
          </p:txBody>
        </p:sp>
        <p:sp>
          <p:nvSpPr>
            <p:cNvPr id="45" name="Freeform 319"/>
            <p:cNvSpPr>
              <a:spLocks/>
            </p:cNvSpPr>
            <p:nvPr/>
          </p:nvSpPr>
          <p:spPr bwMode="auto">
            <a:xfrm>
              <a:off x="4818063" y="2159000"/>
              <a:ext cx="612775" cy="503238"/>
            </a:xfrm>
            <a:custGeom>
              <a:avLst/>
              <a:gdLst>
                <a:gd name="T0" fmla="*/ 36 w 1544"/>
                <a:gd name="T1" fmla="*/ 1269 h 1269"/>
                <a:gd name="T2" fmla="*/ 0 w 1544"/>
                <a:gd name="T3" fmla="*/ 1225 h 1269"/>
                <a:gd name="T4" fmla="*/ 0 w 1544"/>
                <a:gd name="T5" fmla="*/ 1216 h 1269"/>
                <a:gd name="T6" fmla="*/ 21 w 1544"/>
                <a:gd name="T7" fmla="*/ 1199 h 1269"/>
                <a:gd name="T8" fmla="*/ 117 w 1544"/>
                <a:gd name="T9" fmla="*/ 1122 h 1269"/>
                <a:gd name="T10" fmla="*/ 1456 w 1544"/>
                <a:gd name="T11" fmla="*/ 54 h 1269"/>
                <a:gd name="T12" fmla="*/ 1478 w 1544"/>
                <a:gd name="T13" fmla="*/ 36 h 1269"/>
                <a:gd name="T14" fmla="*/ 1524 w 1544"/>
                <a:gd name="T15" fmla="*/ 0 h 1269"/>
                <a:gd name="T16" fmla="*/ 1544 w 1544"/>
                <a:gd name="T17" fmla="*/ 26 h 1269"/>
                <a:gd name="T18" fmla="*/ 1478 w 1544"/>
                <a:gd name="T19" fmla="*/ 80 h 1269"/>
                <a:gd name="T20" fmla="*/ 1456 w 1544"/>
                <a:gd name="T21" fmla="*/ 98 h 1269"/>
                <a:gd name="T22" fmla="*/ 187 w 1544"/>
                <a:gd name="T23" fmla="*/ 1146 h 1269"/>
                <a:gd name="T24" fmla="*/ 183 w 1544"/>
                <a:gd name="T25" fmla="*/ 1138 h 1269"/>
                <a:gd name="T26" fmla="*/ 179 w 1544"/>
                <a:gd name="T27" fmla="*/ 1133 h 1269"/>
                <a:gd name="T28" fmla="*/ 171 w 1544"/>
                <a:gd name="T29" fmla="*/ 1125 h 1269"/>
                <a:gd name="T30" fmla="*/ 156 w 1544"/>
                <a:gd name="T31" fmla="*/ 1124 h 1269"/>
                <a:gd name="T32" fmla="*/ 144 w 1544"/>
                <a:gd name="T33" fmla="*/ 1125 h 1269"/>
                <a:gd name="T34" fmla="*/ 131 w 1544"/>
                <a:gd name="T35" fmla="*/ 1126 h 1269"/>
                <a:gd name="T36" fmla="*/ 119 w 1544"/>
                <a:gd name="T37" fmla="*/ 1137 h 1269"/>
                <a:gd name="T38" fmla="*/ 103 w 1544"/>
                <a:gd name="T39" fmla="*/ 1159 h 1269"/>
                <a:gd name="T40" fmla="*/ 88 w 1544"/>
                <a:gd name="T41" fmla="*/ 1197 h 1269"/>
                <a:gd name="T42" fmla="*/ 87 w 1544"/>
                <a:gd name="T43" fmla="*/ 1227 h 1269"/>
                <a:gd name="T44" fmla="*/ 36 w 1544"/>
                <a:gd name="T45" fmla="*/ 1269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4" h="1269">
                  <a:moveTo>
                    <a:pt x="36" y="1269"/>
                  </a:moveTo>
                  <a:lnTo>
                    <a:pt x="0" y="1225"/>
                  </a:lnTo>
                  <a:lnTo>
                    <a:pt x="0" y="1216"/>
                  </a:lnTo>
                  <a:lnTo>
                    <a:pt x="21" y="1199"/>
                  </a:lnTo>
                  <a:lnTo>
                    <a:pt x="117" y="1122"/>
                  </a:lnTo>
                  <a:lnTo>
                    <a:pt x="1456" y="54"/>
                  </a:lnTo>
                  <a:lnTo>
                    <a:pt x="1478" y="36"/>
                  </a:lnTo>
                  <a:lnTo>
                    <a:pt x="1524" y="0"/>
                  </a:lnTo>
                  <a:lnTo>
                    <a:pt x="1544" y="26"/>
                  </a:lnTo>
                  <a:lnTo>
                    <a:pt x="1478" y="80"/>
                  </a:lnTo>
                  <a:lnTo>
                    <a:pt x="1456" y="98"/>
                  </a:lnTo>
                  <a:lnTo>
                    <a:pt x="187" y="1146"/>
                  </a:lnTo>
                  <a:lnTo>
                    <a:pt x="183" y="1138"/>
                  </a:lnTo>
                  <a:lnTo>
                    <a:pt x="179" y="1133"/>
                  </a:lnTo>
                  <a:lnTo>
                    <a:pt x="171" y="1125"/>
                  </a:lnTo>
                  <a:lnTo>
                    <a:pt x="156" y="1124"/>
                  </a:lnTo>
                  <a:lnTo>
                    <a:pt x="144" y="1125"/>
                  </a:lnTo>
                  <a:lnTo>
                    <a:pt x="131" y="1126"/>
                  </a:lnTo>
                  <a:lnTo>
                    <a:pt x="119" y="1137"/>
                  </a:lnTo>
                  <a:lnTo>
                    <a:pt x="103" y="1159"/>
                  </a:lnTo>
                  <a:lnTo>
                    <a:pt x="88" y="1197"/>
                  </a:lnTo>
                  <a:lnTo>
                    <a:pt x="87" y="1227"/>
                  </a:lnTo>
                  <a:lnTo>
                    <a:pt x="36" y="12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350" dirty="0">
                <a:latin typeface="Times New Roman" panose="02020603050405020304" pitchFamily="18" charset="0"/>
                <a:cs typeface="Times New Roman" panose="02020603050405020304" pitchFamily="18" charset="0"/>
              </a:endParaRPr>
            </a:p>
          </p:txBody>
        </p:sp>
        <p:sp>
          <p:nvSpPr>
            <p:cNvPr id="46" name="Freeform 320"/>
            <p:cNvSpPr>
              <a:spLocks/>
            </p:cNvSpPr>
            <p:nvPr/>
          </p:nvSpPr>
          <p:spPr bwMode="auto">
            <a:xfrm>
              <a:off x="4851400" y="2605088"/>
              <a:ext cx="57150" cy="133350"/>
            </a:xfrm>
            <a:custGeom>
              <a:avLst/>
              <a:gdLst>
                <a:gd name="T0" fmla="*/ 51 w 144"/>
                <a:gd name="T1" fmla="*/ 334 h 334"/>
                <a:gd name="T2" fmla="*/ 40 w 144"/>
                <a:gd name="T3" fmla="*/ 330 h 334"/>
                <a:gd name="T4" fmla="*/ 26 w 144"/>
                <a:gd name="T5" fmla="*/ 317 h 334"/>
                <a:gd name="T6" fmla="*/ 25 w 144"/>
                <a:gd name="T7" fmla="*/ 305 h 334"/>
                <a:gd name="T8" fmla="*/ 21 w 144"/>
                <a:gd name="T9" fmla="*/ 259 h 334"/>
                <a:gd name="T10" fmla="*/ 3 w 144"/>
                <a:gd name="T11" fmla="*/ 154 h 334"/>
                <a:gd name="T12" fmla="*/ 0 w 144"/>
                <a:gd name="T13" fmla="*/ 103 h 334"/>
                <a:gd name="T14" fmla="*/ 1 w 144"/>
                <a:gd name="T15" fmla="*/ 73 h 334"/>
                <a:gd name="T16" fmla="*/ 16 w 144"/>
                <a:gd name="T17" fmla="*/ 35 h 334"/>
                <a:gd name="T18" fmla="*/ 32 w 144"/>
                <a:gd name="T19" fmla="*/ 13 h 334"/>
                <a:gd name="T20" fmla="*/ 44 w 144"/>
                <a:gd name="T21" fmla="*/ 2 h 334"/>
                <a:gd name="T22" fmla="*/ 57 w 144"/>
                <a:gd name="T23" fmla="*/ 1 h 334"/>
                <a:gd name="T24" fmla="*/ 69 w 144"/>
                <a:gd name="T25" fmla="*/ 0 h 334"/>
                <a:gd name="T26" fmla="*/ 84 w 144"/>
                <a:gd name="T27" fmla="*/ 1 h 334"/>
                <a:gd name="T28" fmla="*/ 92 w 144"/>
                <a:gd name="T29" fmla="*/ 9 h 334"/>
                <a:gd name="T30" fmla="*/ 96 w 144"/>
                <a:gd name="T31" fmla="*/ 14 h 334"/>
                <a:gd name="T32" fmla="*/ 100 w 144"/>
                <a:gd name="T33" fmla="*/ 22 h 334"/>
                <a:gd name="T34" fmla="*/ 102 w 144"/>
                <a:gd name="T35" fmla="*/ 26 h 334"/>
                <a:gd name="T36" fmla="*/ 105 w 144"/>
                <a:gd name="T37" fmla="*/ 32 h 334"/>
                <a:gd name="T38" fmla="*/ 119 w 144"/>
                <a:gd name="T39" fmla="*/ 70 h 334"/>
                <a:gd name="T40" fmla="*/ 141 w 144"/>
                <a:gd name="T41" fmla="*/ 171 h 334"/>
                <a:gd name="T42" fmla="*/ 144 w 144"/>
                <a:gd name="T43" fmla="*/ 221 h 334"/>
                <a:gd name="T44" fmla="*/ 143 w 144"/>
                <a:gd name="T45" fmla="*/ 251 h 334"/>
                <a:gd name="T46" fmla="*/ 137 w 144"/>
                <a:gd name="T47" fmla="*/ 277 h 334"/>
                <a:gd name="T48" fmla="*/ 88 w 144"/>
                <a:gd name="T49" fmla="*/ 312 h 334"/>
                <a:gd name="T50" fmla="*/ 51 w 144"/>
                <a:gd name="T51" fmla="*/ 33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334">
                  <a:moveTo>
                    <a:pt x="51" y="334"/>
                  </a:moveTo>
                  <a:lnTo>
                    <a:pt x="40" y="330"/>
                  </a:lnTo>
                  <a:lnTo>
                    <a:pt x="26" y="317"/>
                  </a:lnTo>
                  <a:lnTo>
                    <a:pt x="25" y="305"/>
                  </a:lnTo>
                  <a:lnTo>
                    <a:pt x="21" y="259"/>
                  </a:lnTo>
                  <a:lnTo>
                    <a:pt x="3" y="154"/>
                  </a:lnTo>
                  <a:lnTo>
                    <a:pt x="0" y="103"/>
                  </a:lnTo>
                  <a:lnTo>
                    <a:pt x="1" y="73"/>
                  </a:lnTo>
                  <a:lnTo>
                    <a:pt x="16" y="35"/>
                  </a:lnTo>
                  <a:lnTo>
                    <a:pt x="32" y="13"/>
                  </a:lnTo>
                  <a:lnTo>
                    <a:pt x="44" y="2"/>
                  </a:lnTo>
                  <a:lnTo>
                    <a:pt x="57" y="1"/>
                  </a:lnTo>
                  <a:lnTo>
                    <a:pt x="69" y="0"/>
                  </a:lnTo>
                  <a:lnTo>
                    <a:pt x="84" y="1"/>
                  </a:lnTo>
                  <a:lnTo>
                    <a:pt x="92" y="9"/>
                  </a:lnTo>
                  <a:lnTo>
                    <a:pt x="96" y="14"/>
                  </a:lnTo>
                  <a:lnTo>
                    <a:pt x="100" y="22"/>
                  </a:lnTo>
                  <a:lnTo>
                    <a:pt x="102" y="26"/>
                  </a:lnTo>
                  <a:lnTo>
                    <a:pt x="105" y="32"/>
                  </a:lnTo>
                  <a:lnTo>
                    <a:pt x="119" y="70"/>
                  </a:lnTo>
                  <a:lnTo>
                    <a:pt x="141" y="171"/>
                  </a:lnTo>
                  <a:lnTo>
                    <a:pt x="144" y="221"/>
                  </a:lnTo>
                  <a:lnTo>
                    <a:pt x="143" y="251"/>
                  </a:lnTo>
                  <a:lnTo>
                    <a:pt x="137" y="277"/>
                  </a:lnTo>
                  <a:lnTo>
                    <a:pt x="88" y="312"/>
                  </a:lnTo>
                  <a:lnTo>
                    <a:pt x="51" y="334"/>
                  </a:lnTo>
                  <a:close/>
                </a:path>
              </a:pathLst>
            </a:custGeom>
            <a:solidFill>
              <a:srgbClr val="E9CE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350" dirty="0">
                <a:latin typeface="Times New Roman" panose="02020603050405020304" pitchFamily="18" charset="0"/>
                <a:cs typeface="Times New Roman" panose="02020603050405020304" pitchFamily="18" charset="0"/>
              </a:endParaRPr>
            </a:p>
          </p:txBody>
        </p:sp>
      </p:grpSp>
      <p:grpSp>
        <p:nvGrpSpPr>
          <p:cNvPr id="48" name="Group 62"/>
          <p:cNvGrpSpPr/>
          <p:nvPr/>
        </p:nvGrpSpPr>
        <p:grpSpPr>
          <a:xfrm>
            <a:off x="191272" y="2642760"/>
            <a:ext cx="2278108" cy="635419"/>
            <a:chOff x="1066090" y="2374199"/>
            <a:chExt cx="2372437" cy="680646"/>
          </a:xfrm>
        </p:grpSpPr>
        <p:sp>
          <p:nvSpPr>
            <p:cNvPr id="55" name="Shape 208"/>
            <p:cNvSpPr/>
            <p:nvPr/>
          </p:nvSpPr>
          <p:spPr>
            <a:xfrm>
              <a:off x="1066090" y="2634501"/>
              <a:ext cx="2372437" cy="4203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algn="r"/>
              <a:r>
                <a:rPr lang="es-MX" sz="1050" dirty="0" smtClean="0">
                  <a:latin typeface="Times New Roman" panose="02020603050405020304" pitchFamily="18" charset="0"/>
                  <a:cs typeface="Times New Roman" panose="02020603050405020304" pitchFamily="18" charset="0"/>
                </a:rPr>
                <a:t>Durante enero entregar Informe de Impactos y beneficios. </a:t>
              </a:r>
              <a:endParaRPr lang="es-MX" sz="1050" dirty="0">
                <a:latin typeface="Times New Roman" panose="02020603050405020304" pitchFamily="18" charset="0"/>
                <a:cs typeface="Times New Roman" panose="02020603050405020304" pitchFamily="18" charset="0"/>
              </a:endParaRPr>
            </a:p>
          </p:txBody>
        </p:sp>
        <p:sp>
          <p:nvSpPr>
            <p:cNvPr id="56" name="TextBox 70"/>
            <p:cNvSpPr txBox="1"/>
            <p:nvPr/>
          </p:nvSpPr>
          <p:spPr>
            <a:xfrm>
              <a:off x="1508394" y="2374199"/>
              <a:ext cx="1930133" cy="321439"/>
            </a:xfrm>
            <a:prstGeom prst="rect">
              <a:avLst/>
            </a:prstGeom>
            <a:noFill/>
            <a:ln w="12700" cap="flat">
              <a:noFill/>
              <a:miter lim="400000"/>
            </a:ln>
            <a:effectLst/>
          </p:spPr>
          <p:txBody>
            <a:bodyPr wrap="none" lIns="34289" tIns="34289" rIns="34289" bIns="34289" numCol="1" anchor="b">
              <a:spAutoFit/>
            </a:bodyPr>
            <a:lstStyle>
              <a:defPPr>
                <a:defRPr lang="fr-FR"/>
              </a:defPPr>
              <a:lvl1pPr algn="r">
                <a:defRPr b="1">
                  <a:solidFill>
                    <a:srgbClr val="595959"/>
                  </a:solidFill>
                  <a:latin typeface="+mj-lt"/>
                </a:defRPr>
              </a:lvl1pPr>
            </a:lstStyle>
            <a:p>
              <a:r>
                <a:rPr lang="es-MX" sz="1500" dirty="0" smtClean="0">
                  <a:solidFill>
                    <a:schemeClr val="tx1"/>
                  </a:solidFill>
                  <a:latin typeface="Times New Roman" panose="02020603050405020304" pitchFamily="18" charset="0"/>
                  <a:cs typeface="Times New Roman" panose="02020603050405020304" pitchFamily="18" charset="0"/>
                </a:rPr>
                <a:t>Impactos y Beneficios</a:t>
              </a:r>
              <a:endParaRPr lang="es-MX" sz="1500" dirty="0">
                <a:solidFill>
                  <a:schemeClr val="tx1"/>
                </a:solidFill>
                <a:latin typeface="Times New Roman" panose="02020603050405020304" pitchFamily="18" charset="0"/>
                <a:cs typeface="Times New Roman" panose="02020603050405020304" pitchFamily="18" charset="0"/>
              </a:endParaRPr>
            </a:p>
          </p:txBody>
        </p:sp>
      </p:grpSp>
      <p:grpSp>
        <p:nvGrpSpPr>
          <p:cNvPr id="49" name="Group 63"/>
          <p:cNvGrpSpPr/>
          <p:nvPr/>
        </p:nvGrpSpPr>
        <p:grpSpPr>
          <a:xfrm>
            <a:off x="218662" y="3674257"/>
            <a:ext cx="2278108" cy="797003"/>
            <a:chOff x="1066090" y="2374198"/>
            <a:chExt cx="2372437" cy="853732"/>
          </a:xfrm>
        </p:grpSpPr>
        <p:sp>
          <p:nvSpPr>
            <p:cNvPr id="53" name="Shape 208"/>
            <p:cNvSpPr/>
            <p:nvPr/>
          </p:nvSpPr>
          <p:spPr>
            <a:xfrm>
              <a:off x="1066090" y="2634501"/>
              <a:ext cx="2372437" cy="5934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algn="r"/>
              <a:r>
                <a:rPr lang="es-MX" sz="1050" dirty="0" smtClean="0">
                  <a:latin typeface="Times New Roman" panose="02020603050405020304" pitchFamily="18" charset="0"/>
                  <a:cs typeface="Times New Roman" panose="02020603050405020304" pitchFamily="18" charset="0"/>
                </a:rPr>
                <a:t>Durante febrero entregar Informe Financiero auditado por un contador público registrado ante el SAT.</a:t>
              </a:r>
              <a:endParaRPr lang="es-MX" sz="1050" dirty="0">
                <a:latin typeface="Times New Roman" panose="02020603050405020304" pitchFamily="18" charset="0"/>
                <a:cs typeface="Times New Roman" panose="02020603050405020304" pitchFamily="18" charset="0"/>
              </a:endParaRPr>
            </a:p>
          </p:txBody>
        </p:sp>
        <p:sp>
          <p:nvSpPr>
            <p:cNvPr id="54" name="TextBox 68"/>
            <p:cNvSpPr txBox="1"/>
            <p:nvPr/>
          </p:nvSpPr>
          <p:spPr>
            <a:xfrm>
              <a:off x="1697301" y="2374198"/>
              <a:ext cx="1741226" cy="321439"/>
            </a:xfrm>
            <a:prstGeom prst="rect">
              <a:avLst/>
            </a:prstGeom>
            <a:noFill/>
            <a:ln w="12700" cap="flat">
              <a:noFill/>
              <a:miter lim="400000"/>
            </a:ln>
            <a:effectLst/>
          </p:spPr>
          <p:txBody>
            <a:bodyPr wrap="none" lIns="34289" tIns="34289" rIns="34289" bIns="34289" numCol="1" anchor="b">
              <a:spAutoFit/>
            </a:bodyPr>
            <a:lstStyle>
              <a:defPPr>
                <a:defRPr lang="fr-FR"/>
              </a:defPPr>
              <a:lvl1pPr algn="r">
                <a:defRPr b="1">
                  <a:solidFill>
                    <a:srgbClr val="595959"/>
                  </a:solidFill>
                  <a:latin typeface="+mj-lt"/>
                </a:defRPr>
              </a:lvl1pPr>
            </a:lstStyle>
            <a:p>
              <a:r>
                <a:rPr lang="es-MX" sz="1500" dirty="0" smtClean="0">
                  <a:solidFill>
                    <a:schemeClr val="tx1"/>
                  </a:solidFill>
                  <a:latin typeface="Times New Roman" panose="02020603050405020304" pitchFamily="18" charset="0"/>
                  <a:cs typeface="Times New Roman" panose="02020603050405020304" pitchFamily="18" charset="0"/>
                </a:rPr>
                <a:t>Informe Financiero</a:t>
              </a:r>
              <a:endParaRPr lang="es-MX" sz="1500" dirty="0">
                <a:solidFill>
                  <a:schemeClr val="tx1"/>
                </a:solidFill>
                <a:latin typeface="Times New Roman" panose="02020603050405020304" pitchFamily="18" charset="0"/>
                <a:cs typeface="Times New Roman" panose="02020603050405020304" pitchFamily="18" charset="0"/>
              </a:endParaRPr>
            </a:p>
          </p:txBody>
        </p:sp>
      </p:grpSp>
      <p:grpSp>
        <p:nvGrpSpPr>
          <p:cNvPr id="50" name="Group 64"/>
          <p:cNvGrpSpPr/>
          <p:nvPr/>
        </p:nvGrpSpPr>
        <p:grpSpPr>
          <a:xfrm>
            <a:off x="218662" y="4729837"/>
            <a:ext cx="2278108" cy="797003"/>
            <a:chOff x="1066090" y="2374197"/>
            <a:chExt cx="2372437" cy="853732"/>
          </a:xfrm>
        </p:grpSpPr>
        <p:sp>
          <p:nvSpPr>
            <p:cNvPr id="51" name="Shape 208"/>
            <p:cNvSpPr/>
            <p:nvPr/>
          </p:nvSpPr>
          <p:spPr>
            <a:xfrm>
              <a:off x="1066090" y="2634501"/>
              <a:ext cx="2372437" cy="5934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algn="r"/>
              <a:r>
                <a:rPr lang="es-MX" sz="1050" dirty="0" smtClean="0">
                  <a:latin typeface="Times New Roman" panose="02020603050405020304" pitchFamily="18" charset="0"/>
                  <a:cs typeface="Times New Roman" panose="02020603050405020304" pitchFamily="18" charset="0"/>
                </a:rPr>
                <a:t>Durante enero y febrero de cada ejercicio fiscal entregar las evidencias que hagan constar el nivel de avance del proyecto.</a:t>
              </a:r>
              <a:endParaRPr lang="es-MX" sz="1050" dirty="0">
                <a:latin typeface="Times New Roman" panose="02020603050405020304" pitchFamily="18" charset="0"/>
                <a:cs typeface="Times New Roman" panose="02020603050405020304" pitchFamily="18" charset="0"/>
              </a:endParaRPr>
            </a:p>
          </p:txBody>
        </p:sp>
        <p:sp>
          <p:nvSpPr>
            <p:cNvPr id="52" name="TextBox 66"/>
            <p:cNvSpPr txBox="1"/>
            <p:nvPr/>
          </p:nvSpPr>
          <p:spPr>
            <a:xfrm>
              <a:off x="1544986" y="2374197"/>
              <a:ext cx="1893541" cy="321439"/>
            </a:xfrm>
            <a:prstGeom prst="rect">
              <a:avLst/>
            </a:prstGeom>
            <a:noFill/>
            <a:ln w="12700" cap="flat">
              <a:noFill/>
              <a:miter lim="400000"/>
            </a:ln>
            <a:effectLst/>
          </p:spPr>
          <p:txBody>
            <a:bodyPr wrap="none" lIns="34289" tIns="34289" rIns="34289" bIns="34289" numCol="1" anchor="b">
              <a:spAutoFit/>
            </a:bodyPr>
            <a:lstStyle>
              <a:defPPr>
                <a:defRPr lang="fr-FR"/>
              </a:defPPr>
              <a:lvl1pPr algn="r">
                <a:defRPr b="1">
                  <a:solidFill>
                    <a:srgbClr val="595959"/>
                  </a:solidFill>
                  <a:latin typeface="+mj-lt"/>
                </a:defRPr>
              </a:lvl1pPr>
            </a:lstStyle>
            <a:p>
              <a:r>
                <a:rPr lang="es-MX" sz="1500" dirty="0" smtClean="0">
                  <a:solidFill>
                    <a:schemeClr val="tx1"/>
                  </a:solidFill>
                  <a:latin typeface="Times New Roman" panose="02020603050405020304" pitchFamily="18" charset="0"/>
                  <a:cs typeface="Times New Roman" panose="02020603050405020304" pitchFamily="18" charset="0"/>
                </a:rPr>
                <a:t>Avances y Evidencias</a:t>
              </a:r>
              <a:endParaRPr lang="es-MX" sz="1500" dirty="0">
                <a:solidFill>
                  <a:schemeClr val="tx1"/>
                </a:solidFill>
                <a:latin typeface="Times New Roman" panose="02020603050405020304" pitchFamily="18" charset="0"/>
                <a:cs typeface="Times New Roman" panose="02020603050405020304" pitchFamily="18" charset="0"/>
              </a:endParaRPr>
            </a:p>
          </p:txBody>
        </p:sp>
      </p:grpSp>
      <p:grpSp>
        <p:nvGrpSpPr>
          <p:cNvPr id="58" name="Group 72"/>
          <p:cNvGrpSpPr/>
          <p:nvPr/>
        </p:nvGrpSpPr>
        <p:grpSpPr>
          <a:xfrm>
            <a:off x="6498775" y="2565339"/>
            <a:ext cx="2278108" cy="770146"/>
            <a:chOff x="1066090" y="2417327"/>
            <a:chExt cx="2372437" cy="773796"/>
          </a:xfrm>
        </p:grpSpPr>
        <p:sp>
          <p:nvSpPr>
            <p:cNvPr id="65" name="Shape 208"/>
            <p:cNvSpPr/>
            <p:nvPr/>
          </p:nvSpPr>
          <p:spPr>
            <a:xfrm>
              <a:off x="1066090" y="2634501"/>
              <a:ext cx="2372437" cy="55662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r>
                <a:rPr lang="es-MX" sz="1050" dirty="0" smtClean="0">
                  <a:latin typeface="Times New Roman" panose="02020603050405020304" pitchFamily="18" charset="0"/>
                  <a:cs typeface="Times New Roman" panose="02020603050405020304" pitchFamily="18" charset="0"/>
                </a:rPr>
                <a:t>Deberá aceptar las visitas que se programen para revisar los avances y resultados de los proyectos.</a:t>
              </a:r>
              <a:endParaRPr lang="es-MX" sz="1050" dirty="0">
                <a:latin typeface="Times New Roman" panose="02020603050405020304" pitchFamily="18" charset="0"/>
                <a:cs typeface="Times New Roman" panose="02020603050405020304" pitchFamily="18" charset="0"/>
              </a:endParaRPr>
            </a:p>
          </p:txBody>
        </p:sp>
        <p:sp>
          <p:nvSpPr>
            <p:cNvPr id="66" name="TextBox 80"/>
            <p:cNvSpPr txBox="1"/>
            <p:nvPr/>
          </p:nvSpPr>
          <p:spPr>
            <a:xfrm>
              <a:off x="1066090" y="2417327"/>
              <a:ext cx="1299175" cy="278310"/>
            </a:xfrm>
            <a:prstGeom prst="rect">
              <a:avLst/>
            </a:prstGeom>
            <a:noFill/>
            <a:ln w="12700" cap="flat">
              <a:noFill/>
              <a:miter lim="400000"/>
            </a:ln>
            <a:effectLst/>
          </p:spPr>
          <p:txBody>
            <a:bodyPr wrap="none" lIns="34289" tIns="34289" rIns="34289" bIns="34289" numCol="1" anchor="b">
              <a:spAutoFit/>
            </a:bodyPr>
            <a:lstStyle>
              <a:defPPr>
                <a:defRPr lang="fr-FR"/>
              </a:defPPr>
              <a:lvl1pPr algn="r">
                <a:defRPr b="1">
                  <a:solidFill>
                    <a:srgbClr val="595959"/>
                  </a:solidFill>
                  <a:latin typeface="+mj-lt"/>
                </a:defRPr>
              </a:lvl1pPr>
            </a:lstStyle>
            <a:p>
              <a:pPr algn="l"/>
              <a:r>
                <a:rPr lang="es-MX" sz="1350" dirty="0" smtClean="0">
                  <a:solidFill>
                    <a:schemeClr val="tx1"/>
                  </a:solidFill>
                  <a:latin typeface="Times New Roman" panose="02020603050405020304" pitchFamily="18" charset="0"/>
                  <a:cs typeface="Times New Roman" panose="02020603050405020304" pitchFamily="18" charset="0"/>
                </a:rPr>
                <a:t>Visitas Técnicas</a:t>
              </a:r>
              <a:endParaRPr lang="es-MX" sz="1350" dirty="0">
                <a:solidFill>
                  <a:schemeClr val="tx1"/>
                </a:solidFill>
                <a:latin typeface="Times New Roman" panose="02020603050405020304" pitchFamily="18" charset="0"/>
                <a:cs typeface="Times New Roman" panose="02020603050405020304" pitchFamily="18" charset="0"/>
              </a:endParaRPr>
            </a:p>
          </p:txBody>
        </p:sp>
      </p:grpSp>
      <p:grpSp>
        <p:nvGrpSpPr>
          <p:cNvPr id="59" name="Group 73"/>
          <p:cNvGrpSpPr/>
          <p:nvPr/>
        </p:nvGrpSpPr>
        <p:grpSpPr>
          <a:xfrm>
            <a:off x="6498775" y="3654350"/>
            <a:ext cx="2278108" cy="954811"/>
            <a:chOff x="1066090" y="2394134"/>
            <a:chExt cx="2372437" cy="959336"/>
          </a:xfrm>
        </p:grpSpPr>
        <p:sp>
          <p:nvSpPr>
            <p:cNvPr id="63" name="Shape 208"/>
            <p:cNvSpPr/>
            <p:nvPr/>
          </p:nvSpPr>
          <p:spPr>
            <a:xfrm>
              <a:off x="1066090" y="2634501"/>
              <a:ext cx="2372437" cy="7189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r>
                <a:rPr lang="es-MX" sz="1050" dirty="0" smtClean="0">
                  <a:latin typeface="Times New Roman" panose="02020603050405020304" pitchFamily="18" charset="0"/>
                  <a:cs typeface="Times New Roman" panose="02020603050405020304" pitchFamily="18" charset="0"/>
                </a:rPr>
                <a:t>Entregar los comprobantes y evidencias del cumplimiento de los productos tecnológicos comprometidos en la propuesta.</a:t>
              </a:r>
              <a:endParaRPr lang="es-MX" sz="1050" dirty="0">
                <a:latin typeface="Times New Roman" panose="02020603050405020304" pitchFamily="18" charset="0"/>
                <a:cs typeface="Times New Roman" panose="02020603050405020304" pitchFamily="18" charset="0"/>
              </a:endParaRPr>
            </a:p>
          </p:txBody>
        </p:sp>
        <p:sp>
          <p:nvSpPr>
            <p:cNvPr id="64" name="TextBox 78"/>
            <p:cNvSpPr txBox="1"/>
            <p:nvPr/>
          </p:nvSpPr>
          <p:spPr>
            <a:xfrm>
              <a:off x="1066090" y="2394134"/>
              <a:ext cx="2064818" cy="301502"/>
            </a:xfrm>
            <a:prstGeom prst="rect">
              <a:avLst/>
            </a:prstGeom>
            <a:noFill/>
            <a:ln w="12700" cap="flat">
              <a:noFill/>
              <a:miter lim="400000"/>
            </a:ln>
            <a:effectLst/>
          </p:spPr>
          <p:txBody>
            <a:bodyPr wrap="none" lIns="34289" tIns="34289" rIns="34289" bIns="34289" numCol="1" anchor="b">
              <a:spAutoFit/>
            </a:bodyPr>
            <a:lstStyle>
              <a:defPPr>
                <a:defRPr lang="fr-FR"/>
              </a:defPPr>
              <a:lvl1pPr algn="r">
                <a:defRPr b="1">
                  <a:solidFill>
                    <a:srgbClr val="595959"/>
                  </a:solidFill>
                  <a:latin typeface="+mj-lt"/>
                </a:defRPr>
              </a:lvl1pPr>
            </a:lstStyle>
            <a:p>
              <a:pPr algn="l"/>
              <a:r>
                <a:rPr lang="es-MX" sz="1500" dirty="0" smtClean="0">
                  <a:solidFill>
                    <a:schemeClr val="tx1"/>
                  </a:solidFill>
                  <a:latin typeface="Times New Roman" panose="02020603050405020304" pitchFamily="18" charset="0"/>
                  <a:cs typeface="Times New Roman" panose="02020603050405020304" pitchFamily="18" charset="0"/>
                </a:rPr>
                <a:t>Productos Tecnológicos</a:t>
              </a:r>
              <a:endParaRPr lang="es-MX" sz="1500" dirty="0">
                <a:solidFill>
                  <a:schemeClr val="tx1"/>
                </a:solidFill>
                <a:latin typeface="Times New Roman" panose="02020603050405020304" pitchFamily="18" charset="0"/>
                <a:cs typeface="Times New Roman" panose="02020603050405020304" pitchFamily="18" charset="0"/>
              </a:endParaRPr>
            </a:p>
          </p:txBody>
        </p:sp>
      </p:grpSp>
      <p:grpSp>
        <p:nvGrpSpPr>
          <p:cNvPr id="60" name="Group 74"/>
          <p:cNvGrpSpPr/>
          <p:nvPr/>
        </p:nvGrpSpPr>
        <p:grpSpPr>
          <a:xfrm>
            <a:off x="6490874" y="4783604"/>
            <a:ext cx="2278108" cy="793228"/>
            <a:chOff x="1066090" y="2394136"/>
            <a:chExt cx="2372437" cy="796986"/>
          </a:xfrm>
        </p:grpSpPr>
        <p:sp>
          <p:nvSpPr>
            <p:cNvPr id="61" name="Shape 208"/>
            <p:cNvSpPr/>
            <p:nvPr/>
          </p:nvSpPr>
          <p:spPr>
            <a:xfrm>
              <a:off x="1066090" y="2634501"/>
              <a:ext cx="2372437" cy="5566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r>
                <a:rPr lang="es-MX" sz="1050" dirty="0" smtClean="0">
                  <a:latin typeface="Times New Roman" panose="02020603050405020304" pitchFamily="18" charset="0"/>
                  <a:cs typeface="Times New Roman" panose="02020603050405020304" pitchFamily="18" charset="0"/>
                </a:rPr>
                <a:t>Deberá notificar al Comité Interinstitucional cualquier cambio que se realice en el desarrollo del proyecto.</a:t>
              </a:r>
              <a:endParaRPr lang="es-MX" sz="1050" dirty="0">
                <a:latin typeface="Times New Roman" panose="02020603050405020304" pitchFamily="18" charset="0"/>
                <a:cs typeface="Times New Roman" panose="02020603050405020304" pitchFamily="18" charset="0"/>
              </a:endParaRPr>
            </a:p>
          </p:txBody>
        </p:sp>
        <p:sp>
          <p:nvSpPr>
            <p:cNvPr id="62" name="TextBox 76"/>
            <p:cNvSpPr txBox="1"/>
            <p:nvPr/>
          </p:nvSpPr>
          <p:spPr>
            <a:xfrm>
              <a:off x="1066090" y="2394136"/>
              <a:ext cx="1642733" cy="301502"/>
            </a:xfrm>
            <a:prstGeom prst="rect">
              <a:avLst/>
            </a:prstGeom>
            <a:noFill/>
            <a:ln w="12700" cap="flat">
              <a:noFill/>
              <a:miter lim="400000"/>
            </a:ln>
            <a:effectLst/>
          </p:spPr>
          <p:txBody>
            <a:bodyPr wrap="none" lIns="34289" tIns="34289" rIns="34289" bIns="34289" numCol="1" anchor="b">
              <a:spAutoFit/>
            </a:bodyPr>
            <a:lstStyle>
              <a:defPPr>
                <a:defRPr lang="fr-FR"/>
              </a:defPPr>
              <a:lvl1pPr algn="r">
                <a:defRPr b="1">
                  <a:solidFill>
                    <a:srgbClr val="595959"/>
                  </a:solidFill>
                  <a:latin typeface="+mj-lt"/>
                </a:defRPr>
              </a:lvl1pPr>
            </a:lstStyle>
            <a:p>
              <a:pPr algn="l"/>
              <a:r>
                <a:rPr lang="es-MX" sz="1500" dirty="0" smtClean="0">
                  <a:solidFill>
                    <a:schemeClr val="tx1"/>
                  </a:solidFill>
                  <a:latin typeface="Times New Roman" panose="02020603050405020304" pitchFamily="18" charset="0"/>
                  <a:cs typeface="Times New Roman" panose="02020603050405020304" pitchFamily="18" charset="0"/>
                </a:rPr>
                <a:t>Notificar Cambios</a:t>
              </a:r>
              <a:endParaRPr lang="es-MX" sz="1500" dirty="0">
                <a:solidFill>
                  <a:schemeClr val="tx1"/>
                </a:solidFill>
                <a:latin typeface="Times New Roman" panose="02020603050405020304" pitchFamily="18" charset="0"/>
                <a:cs typeface="Times New Roman" panose="02020603050405020304" pitchFamily="18" charset="0"/>
              </a:endParaRPr>
            </a:p>
          </p:txBody>
        </p:sp>
      </p:grpSp>
      <p:sp>
        <p:nvSpPr>
          <p:cNvPr id="67" name="Título 1"/>
          <p:cNvSpPr txBox="1">
            <a:spLocks/>
          </p:cNvSpPr>
          <p:nvPr/>
        </p:nvSpPr>
        <p:spPr>
          <a:xfrm>
            <a:off x="0" y="1234903"/>
            <a:ext cx="9144000" cy="538818"/>
          </a:xfrm>
          <a:prstGeom prst="rect">
            <a:avLst/>
          </a:prstGeom>
          <a:solidFill>
            <a:schemeClr val="accent5">
              <a:lumMod val="5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3000" b="1" dirty="0" smtClean="0">
                <a:solidFill>
                  <a:schemeClr val="bg1"/>
                </a:solidFill>
                <a:latin typeface="Times New Roman" panose="02020603050405020304" pitchFamily="18" charset="0"/>
                <a:cs typeface="Times New Roman" panose="02020603050405020304" pitchFamily="18" charset="0"/>
              </a:rPr>
              <a:t>Obligaciones del contribuyente</a:t>
            </a:r>
            <a:endParaRPr lang="es-MX" sz="3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7165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1507" y="2484783"/>
            <a:ext cx="8280000" cy="2234362"/>
          </a:xfrm>
          <a:solidFill>
            <a:schemeClr val="accent5">
              <a:lumMod val="50000"/>
            </a:schemeClr>
          </a:solidFill>
        </p:spPr>
        <p:txBody>
          <a:bodyPr>
            <a:noAutofit/>
          </a:bodyPr>
          <a:lstStyle/>
          <a:p>
            <a:r>
              <a:rPr lang="es-MX" b="1" dirty="0" smtClean="0">
                <a:solidFill>
                  <a:schemeClr val="bg1"/>
                </a:solidFill>
                <a:latin typeface="Times New Roman" panose="02020603050405020304" pitchFamily="18" charset="0"/>
                <a:cs typeface="Times New Roman" panose="02020603050405020304" pitchFamily="18" charset="0"/>
              </a:rPr>
              <a:t>9. ¿CUÁLES SON LAS CAUSALES DE REVOCACIÓN?</a:t>
            </a:r>
            <a:endParaRPr lang="es-MX"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75270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upo 43"/>
          <p:cNvGrpSpPr/>
          <p:nvPr/>
        </p:nvGrpSpPr>
        <p:grpSpPr>
          <a:xfrm>
            <a:off x="3362376" y="2068156"/>
            <a:ext cx="2484080" cy="859971"/>
            <a:chOff x="827897" y="3435122"/>
            <a:chExt cx="2484080" cy="859971"/>
          </a:xfrm>
        </p:grpSpPr>
        <p:sp>
          <p:nvSpPr>
            <p:cNvPr id="5" name="Freeform 44"/>
            <p:cNvSpPr/>
            <p:nvPr/>
          </p:nvSpPr>
          <p:spPr>
            <a:xfrm>
              <a:off x="827897" y="3435122"/>
              <a:ext cx="859971" cy="859971"/>
            </a:xfrm>
            <a:custGeom>
              <a:avLst/>
              <a:gdLst>
                <a:gd name="connsiteX0" fmla="*/ 1146628 w 1146628"/>
                <a:gd name="connsiteY0" fmla="*/ 595793 h 1146628"/>
                <a:gd name="connsiteX1" fmla="*/ 1146628 w 1146628"/>
                <a:gd name="connsiteY1" fmla="*/ 888217 h 1146628"/>
                <a:gd name="connsiteX2" fmla="*/ 850416 w 1146628"/>
                <a:gd name="connsiteY2" fmla="*/ 888217 h 1146628"/>
                <a:gd name="connsiteX3" fmla="*/ 850416 w 1146628"/>
                <a:gd name="connsiteY3" fmla="*/ 880171 h 1146628"/>
                <a:gd name="connsiteX4" fmla="*/ 1105877 w 1146628"/>
                <a:gd name="connsiteY4" fmla="*/ 642009 h 1146628"/>
                <a:gd name="connsiteX5" fmla="*/ 0 w 1146628"/>
                <a:gd name="connsiteY5" fmla="*/ 0 h 1146628"/>
                <a:gd name="connsiteX6" fmla="*/ 643055 w 1146628"/>
                <a:gd name="connsiteY6" fmla="*/ 0 h 1146628"/>
                <a:gd name="connsiteX7" fmla="*/ 581679 w 1146628"/>
                <a:gd name="connsiteY7" fmla="*/ 29304 h 1146628"/>
                <a:gd name="connsiteX8" fmla="*/ 428804 w 1146628"/>
                <a:gd name="connsiteY8" fmla="*/ 145569 h 1146628"/>
                <a:gd name="connsiteX9" fmla="*/ 603403 w 1146628"/>
                <a:gd name="connsiteY9" fmla="*/ 349938 h 1146628"/>
                <a:gd name="connsiteX10" fmla="*/ 731737 w 1146628"/>
                <a:gd name="connsiteY10" fmla="*/ 256202 h 1146628"/>
                <a:gd name="connsiteX11" fmla="*/ 843979 w 1146628"/>
                <a:gd name="connsiteY11" fmla="*/ 224420 h 1146628"/>
                <a:gd name="connsiteX12" fmla="*/ 927658 w 1146628"/>
                <a:gd name="connsiteY12" fmla="*/ 250972 h 1146628"/>
                <a:gd name="connsiteX13" fmla="*/ 957428 w 1146628"/>
                <a:gd name="connsiteY13" fmla="*/ 323386 h 1146628"/>
                <a:gd name="connsiteX14" fmla="*/ 942543 w 1146628"/>
                <a:gd name="connsiteY14" fmla="*/ 394191 h 1146628"/>
                <a:gd name="connsiteX15" fmla="*/ 889841 w 1146628"/>
                <a:gd name="connsiteY15" fmla="*/ 475054 h 1146628"/>
                <a:gd name="connsiteX16" fmla="*/ 728921 w 1146628"/>
                <a:gd name="connsiteY16" fmla="*/ 650859 h 1146628"/>
                <a:gd name="connsiteX17" fmla="*/ 441678 w 1146628"/>
                <a:gd name="connsiteY17" fmla="*/ 941321 h 1146628"/>
                <a:gd name="connsiteX18" fmla="*/ 441678 w 1146628"/>
                <a:gd name="connsiteY18" fmla="*/ 1146628 h 1146628"/>
                <a:gd name="connsiteX19" fmla="*/ 0 w 1146628"/>
                <a:gd name="connsiteY19" fmla="*/ 1146628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6628" h="1146628">
                  <a:moveTo>
                    <a:pt x="1146628" y="595793"/>
                  </a:moveTo>
                  <a:lnTo>
                    <a:pt x="1146628" y="888217"/>
                  </a:lnTo>
                  <a:lnTo>
                    <a:pt x="850416" y="888217"/>
                  </a:lnTo>
                  <a:lnTo>
                    <a:pt x="850416" y="880171"/>
                  </a:lnTo>
                  <a:cubicBezTo>
                    <a:pt x="980761" y="763235"/>
                    <a:pt x="1065915" y="683848"/>
                    <a:pt x="1105877" y="642009"/>
                  </a:cubicBezTo>
                  <a:close/>
                  <a:moveTo>
                    <a:pt x="0" y="0"/>
                  </a:moveTo>
                  <a:lnTo>
                    <a:pt x="643055" y="0"/>
                  </a:lnTo>
                  <a:lnTo>
                    <a:pt x="581679" y="29304"/>
                  </a:lnTo>
                  <a:cubicBezTo>
                    <a:pt x="540376" y="52638"/>
                    <a:pt x="489418" y="91393"/>
                    <a:pt x="428804" y="145569"/>
                  </a:cubicBezTo>
                  <a:lnTo>
                    <a:pt x="603403" y="349938"/>
                  </a:lnTo>
                  <a:cubicBezTo>
                    <a:pt x="651143" y="308635"/>
                    <a:pt x="693921" y="277390"/>
                    <a:pt x="731737" y="256202"/>
                  </a:cubicBezTo>
                  <a:cubicBezTo>
                    <a:pt x="769553" y="235014"/>
                    <a:pt x="806967" y="224420"/>
                    <a:pt x="843979" y="224420"/>
                  </a:cubicBezTo>
                  <a:cubicBezTo>
                    <a:pt x="879918" y="224420"/>
                    <a:pt x="907811" y="233271"/>
                    <a:pt x="927658" y="250972"/>
                  </a:cubicBezTo>
                  <a:cubicBezTo>
                    <a:pt x="947504" y="268673"/>
                    <a:pt x="957428" y="292811"/>
                    <a:pt x="957428" y="323386"/>
                  </a:cubicBezTo>
                  <a:cubicBezTo>
                    <a:pt x="957428" y="348061"/>
                    <a:pt x="952466" y="371662"/>
                    <a:pt x="942543" y="394191"/>
                  </a:cubicBezTo>
                  <a:cubicBezTo>
                    <a:pt x="932619" y="416720"/>
                    <a:pt x="915052" y="443674"/>
                    <a:pt x="889841" y="475054"/>
                  </a:cubicBezTo>
                  <a:cubicBezTo>
                    <a:pt x="864630" y="506433"/>
                    <a:pt x="810990" y="565035"/>
                    <a:pt x="728921" y="650859"/>
                  </a:cubicBezTo>
                  <a:lnTo>
                    <a:pt x="441678" y="941321"/>
                  </a:lnTo>
                  <a:lnTo>
                    <a:pt x="441678" y="1146628"/>
                  </a:lnTo>
                  <a:lnTo>
                    <a:pt x="0" y="114662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imes New Roman" panose="02020603050405020304" pitchFamily="18" charset="0"/>
                <a:cs typeface="Times New Roman" panose="02020603050405020304" pitchFamily="18" charset="0"/>
              </a:endParaRPr>
            </a:p>
          </p:txBody>
        </p:sp>
        <p:sp>
          <p:nvSpPr>
            <p:cNvPr id="15" name="TextBox 93"/>
            <p:cNvSpPr txBox="1"/>
            <p:nvPr/>
          </p:nvSpPr>
          <p:spPr>
            <a:xfrm>
              <a:off x="1757669" y="3466833"/>
              <a:ext cx="1554308" cy="600164"/>
            </a:xfrm>
            <a:prstGeom prst="rect">
              <a:avLst/>
            </a:prstGeom>
            <a:noFill/>
          </p:spPr>
          <p:txBody>
            <a:bodyPr wrap="square" rtlCol="0">
              <a:spAutoFit/>
            </a:bodyPr>
            <a:lstStyle/>
            <a:p>
              <a:r>
                <a:rPr lang="en-US" sz="1100" dirty="0" smtClean="0">
                  <a:solidFill>
                    <a:schemeClr val="tx1">
                      <a:lumMod val="75000"/>
                    </a:schemeClr>
                  </a:solidFill>
                  <a:latin typeface="Times New Roman" panose="02020603050405020304" pitchFamily="18" charset="0"/>
                  <a:cs typeface="Times New Roman" panose="02020603050405020304" pitchFamily="18" charset="0"/>
                </a:rPr>
                <a:t>No </a:t>
              </a:r>
              <a:r>
                <a:rPr lang="es-MX" sz="1100" dirty="0" smtClean="0">
                  <a:solidFill>
                    <a:schemeClr val="tx1">
                      <a:lumMod val="75000"/>
                    </a:schemeClr>
                  </a:solidFill>
                  <a:latin typeface="Times New Roman" panose="02020603050405020304" pitchFamily="18" charset="0"/>
                  <a:cs typeface="Times New Roman" panose="02020603050405020304" pitchFamily="18" charset="0"/>
                </a:rPr>
                <a:t>lleve a cabo el Proyecto dentro de los plazos autorizados</a:t>
              </a:r>
              <a:r>
                <a:rPr lang="es-MX" sz="750" dirty="0" smtClean="0">
                  <a:solidFill>
                    <a:schemeClr val="tx1">
                      <a:lumMod val="75000"/>
                    </a:schemeClr>
                  </a:solidFill>
                  <a:latin typeface="Times New Roman" panose="02020603050405020304" pitchFamily="18" charset="0"/>
                  <a:cs typeface="Times New Roman" panose="02020603050405020304" pitchFamily="18" charset="0"/>
                </a:rPr>
                <a:t>.</a:t>
              </a:r>
              <a:endParaRPr lang="es-MX" sz="750" dirty="0">
                <a:solidFill>
                  <a:schemeClr val="tx1">
                    <a:lumMod val="75000"/>
                  </a:schemeClr>
                </a:solidFill>
                <a:latin typeface="Times New Roman" panose="02020603050405020304" pitchFamily="18" charset="0"/>
                <a:cs typeface="Times New Roman" panose="02020603050405020304" pitchFamily="18" charset="0"/>
              </a:endParaRPr>
            </a:p>
          </p:txBody>
        </p:sp>
      </p:grpSp>
      <p:grpSp>
        <p:nvGrpSpPr>
          <p:cNvPr id="45" name="Grupo 44"/>
          <p:cNvGrpSpPr/>
          <p:nvPr/>
        </p:nvGrpSpPr>
        <p:grpSpPr>
          <a:xfrm>
            <a:off x="480729" y="2068156"/>
            <a:ext cx="2331462" cy="859971"/>
            <a:chOff x="827897" y="2289742"/>
            <a:chExt cx="2331462" cy="859971"/>
          </a:xfrm>
        </p:grpSpPr>
        <p:sp>
          <p:nvSpPr>
            <p:cNvPr id="4" name="Freeform 43"/>
            <p:cNvSpPr/>
            <p:nvPr/>
          </p:nvSpPr>
          <p:spPr>
            <a:xfrm>
              <a:off x="827897" y="2289742"/>
              <a:ext cx="624536" cy="859971"/>
            </a:xfrm>
            <a:custGeom>
              <a:avLst/>
              <a:gdLst/>
              <a:ahLst/>
              <a:cxnLst/>
              <a:rect l="l" t="t" r="r" b="b"/>
              <a:pathLst>
                <a:path w="832714" h="1146628">
                  <a:moveTo>
                    <a:pt x="0" y="0"/>
                  </a:moveTo>
                  <a:lnTo>
                    <a:pt x="832414" y="0"/>
                  </a:lnTo>
                  <a:lnTo>
                    <a:pt x="460184" y="303271"/>
                  </a:lnTo>
                  <a:lnTo>
                    <a:pt x="625127" y="506031"/>
                  </a:lnTo>
                  <a:lnTo>
                    <a:pt x="758691" y="395800"/>
                  </a:lnTo>
                  <a:cubicBezTo>
                    <a:pt x="788193" y="369517"/>
                    <a:pt x="812868" y="344306"/>
                    <a:pt x="832714" y="320168"/>
                  </a:cubicBezTo>
                  <a:cubicBezTo>
                    <a:pt x="829496" y="382927"/>
                    <a:pt x="827887" y="452123"/>
                    <a:pt x="827887" y="527755"/>
                  </a:cubicBezTo>
                  <a:lnTo>
                    <a:pt x="827887" y="1146628"/>
                  </a:lnTo>
                  <a:lnTo>
                    <a:pt x="0" y="1146628"/>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imes New Roman" panose="02020603050405020304" pitchFamily="18" charset="0"/>
                <a:cs typeface="Times New Roman" panose="02020603050405020304" pitchFamily="18" charset="0"/>
              </a:endParaRPr>
            </a:p>
          </p:txBody>
        </p:sp>
        <p:sp>
          <p:nvSpPr>
            <p:cNvPr id="18" name="TextBox 96"/>
            <p:cNvSpPr txBox="1"/>
            <p:nvPr/>
          </p:nvSpPr>
          <p:spPr>
            <a:xfrm>
              <a:off x="1605051" y="2334107"/>
              <a:ext cx="1554308" cy="430887"/>
            </a:xfrm>
            <a:prstGeom prst="rect">
              <a:avLst/>
            </a:prstGeom>
            <a:noFill/>
          </p:spPr>
          <p:txBody>
            <a:bodyPr wrap="square" rtlCol="0">
              <a:spAutoFit/>
            </a:bodyPr>
            <a:lstStyle/>
            <a:p>
              <a:r>
                <a:rPr lang="es-MX" sz="1100" dirty="0" smtClean="0">
                  <a:solidFill>
                    <a:schemeClr val="tx1">
                      <a:lumMod val="75000"/>
                    </a:schemeClr>
                  </a:solidFill>
                  <a:latin typeface="Times New Roman" panose="02020603050405020304" pitchFamily="18" charset="0"/>
                  <a:cs typeface="Times New Roman" panose="02020603050405020304" pitchFamily="18" charset="0"/>
                </a:rPr>
                <a:t>Cuando</a:t>
              </a:r>
              <a:r>
                <a:rPr lang="en-US" sz="1100" dirty="0" smtClean="0">
                  <a:solidFill>
                    <a:schemeClr val="tx1">
                      <a:lumMod val="75000"/>
                    </a:schemeClr>
                  </a:solidFill>
                  <a:latin typeface="Times New Roman" panose="02020603050405020304" pitchFamily="18" charset="0"/>
                  <a:cs typeface="Times New Roman" panose="02020603050405020304" pitchFamily="18" charset="0"/>
                </a:rPr>
                <a:t> la </a:t>
              </a:r>
              <a:r>
                <a:rPr lang="es-MX" sz="1100" dirty="0" smtClean="0">
                  <a:solidFill>
                    <a:schemeClr val="tx1">
                      <a:lumMod val="75000"/>
                    </a:schemeClr>
                  </a:solidFill>
                  <a:latin typeface="Times New Roman" panose="02020603050405020304" pitchFamily="18" charset="0"/>
                  <a:cs typeface="Times New Roman" panose="02020603050405020304" pitchFamily="18" charset="0"/>
                </a:rPr>
                <a:t>información proporcionada </a:t>
              </a:r>
              <a:r>
                <a:rPr lang="en-US" sz="1100" dirty="0" smtClean="0">
                  <a:solidFill>
                    <a:schemeClr val="tx1">
                      <a:lumMod val="75000"/>
                    </a:schemeClr>
                  </a:solidFill>
                  <a:latin typeface="Times New Roman" panose="02020603050405020304" pitchFamily="18" charset="0"/>
                  <a:cs typeface="Times New Roman" panose="02020603050405020304" pitchFamily="18" charset="0"/>
                </a:rPr>
                <a:t>sea falsa.</a:t>
              </a:r>
              <a:endParaRPr lang="en-US" sz="1100" dirty="0">
                <a:solidFill>
                  <a:schemeClr val="tx1">
                    <a:lumMod val="75000"/>
                  </a:schemeClr>
                </a:solidFill>
                <a:latin typeface="Times New Roman" panose="02020603050405020304" pitchFamily="18" charset="0"/>
                <a:cs typeface="Times New Roman" panose="02020603050405020304" pitchFamily="18" charset="0"/>
              </a:endParaRPr>
            </a:p>
          </p:txBody>
        </p:sp>
      </p:grpSp>
      <p:grpSp>
        <p:nvGrpSpPr>
          <p:cNvPr id="47" name="Grupo 46"/>
          <p:cNvGrpSpPr/>
          <p:nvPr/>
        </p:nvGrpSpPr>
        <p:grpSpPr>
          <a:xfrm>
            <a:off x="6244023" y="2068157"/>
            <a:ext cx="2414280" cy="859971"/>
            <a:chOff x="827897" y="4580504"/>
            <a:chExt cx="2414280" cy="859971"/>
          </a:xfrm>
        </p:grpSpPr>
        <p:sp>
          <p:nvSpPr>
            <p:cNvPr id="6" name="Freeform 45"/>
            <p:cNvSpPr/>
            <p:nvPr/>
          </p:nvSpPr>
          <p:spPr>
            <a:xfrm>
              <a:off x="827897" y="4580504"/>
              <a:ext cx="859971" cy="859971"/>
            </a:xfrm>
            <a:custGeom>
              <a:avLst/>
              <a:gdLst>
                <a:gd name="connsiteX0" fmla="*/ 1146628 w 1146628"/>
                <a:gd name="connsiteY0" fmla="*/ 452368 h 1146628"/>
                <a:gd name="connsiteX1" fmla="*/ 1146628 w 1146628"/>
                <a:gd name="connsiteY1" fmla="*/ 577914 h 1146628"/>
                <a:gd name="connsiteX2" fmla="*/ 1124886 w 1146628"/>
                <a:gd name="connsiteY2" fmla="*/ 567080 h 1146628"/>
                <a:gd name="connsiteX3" fmla="*/ 996049 w 1146628"/>
                <a:gd name="connsiteY3" fmla="*/ 535801 h 1146628"/>
                <a:gd name="connsiteX4" fmla="*/ 996049 w 1146628"/>
                <a:gd name="connsiteY4" fmla="*/ 530974 h 1146628"/>
                <a:gd name="connsiteX5" fmla="*/ 1107486 w 1146628"/>
                <a:gd name="connsiteY5" fmla="*/ 484810 h 1146628"/>
                <a:gd name="connsiteX6" fmla="*/ 0 w 1146628"/>
                <a:gd name="connsiteY6" fmla="*/ 0 h 1146628"/>
                <a:gd name="connsiteX7" fmla="*/ 601092 w 1146628"/>
                <a:gd name="connsiteY7" fmla="*/ 0 h 1146628"/>
                <a:gd name="connsiteX8" fmla="*/ 544969 w 1146628"/>
                <a:gd name="connsiteY8" fmla="*/ 21258 h 1146628"/>
                <a:gd name="connsiteX9" fmla="*/ 450529 w 1146628"/>
                <a:gd name="connsiteY9" fmla="*/ 76373 h 1146628"/>
                <a:gd name="connsiteX10" fmla="*/ 582483 w 1146628"/>
                <a:gd name="connsiteY10" fmla="*/ 288788 h 1146628"/>
                <a:gd name="connsiteX11" fmla="*/ 815818 w 1146628"/>
                <a:gd name="connsiteY11" fmla="*/ 213156 h 1146628"/>
                <a:gd name="connsiteX12" fmla="*/ 911968 w 1146628"/>
                <a:gd name="connsiteY12" fmla="*/ 235685 h 1146628"/>
                <a:gd name="connsiteX13" fmla="*/ 947773 w 1146628"/>
                <a:gd name="connsiteY13" fmla="*/ 304880 h 1146628"/>
                <a:gd name="connsiteX14" fmla="*/ 705587 w 1146628"/>
                <a:gd name="connsiteY14" fmla="*/ 428789 h 1146628"/>
                <a:gd name="connsiteX15" fmla="*/ 631564 w 1146628"/>
                <a:gd name="connsiteY15" fmla="*/ 428789 h 1146628"/>
                <a:gd name="connsiteX16" fmla="*/ 631564 w 1146628"/>
                <a:gd name="connsiteY16" fmla="*/ 667756 h 1146628"/>
                <a:gd name="connsiteX17" fmla="*/ 703978 w 1146628"/>
                <a:gd name="connsiteY17" fmla="*/ 667756 h 1146628"/>
                <a:gd name="connsiteX18" fmla="*/ 848807 w 1146628"/>
                <a:gd name="connsiteY18" fmla="*/ 681032 h 1146628"/>
                <a:gd name="connsiteX19" fmla="*/ 929267 w 1146628"/>
                <a:gd name="connsiteY19" fmla="*/ 720457 h 1146628"/>
                <a:gd name="connsiteX20" fmla="*/ 954209 w 1146628"/>
                <a:gd name="connsiteY20" fmla="*/ 794883 h 1146628"/>
                <a:gd name="connsiteX21" fmla="*/ 906336 w 1146628"/>
                <a:gd name="connsiteY21" fmla="*/ 887010 h 1146628"/>
                <a:gd name="connsiteX22" fmla="*/ 753864 w 1146628"/>
                <a:gd name="connsiteY22" fmla="*/ 916378 h 1146628"/>
                <a:gd name="connsiteX23" fmla="*/ 606219 w 1146628"/>
                <a:gd name="connsiteY23" fmla="*/ 897470 h 1146628"/>
                <a:gd name="connsiteX24" fmla="*/ 448919 w 1146628"/>
                <a:gd name="connsiteY24" fmla="*/ 839136 h 1146628"/>
                <a:gd name="connsiteX25" fmla="*/ 448919 w 1146628"/>
                <a:gd name="connsiteY25" fmla="*/ 1103046 h 1146628"/>
                <a:gd name="connsiteX26" fmla="*/ 539739 w 1146628"/>
                <a:gd name="connsiteY26" fmla="*/ 1133621 h 1146628"/>
                <a:gd name="connsiteX27" fmla="*/ 596443 w 1146628"/>
                <a:gd name="connsiteY27" fmla="*/ 1146628 h 1146628"/>
                <a:gd name="connsiteX28" fmla="*/ 0 w 1146628"/>
                <a:gd name="connsiteY28" fmla="*/ 1146628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6628" h="1146628">
                  <a:moveTo>
                    <a:pt x="1146628" y="452368"/>
                  </a:moveTo>
                  <a:lnTo>
                    <a:pt x="1146628" y="577914"/>
                  </a:lnTo>
                  <a:lnTo>
                    <a:pt x="1124886" y="567080"/>
                  </a:lnTo>
                  <a:cubicBezTo>
                    <a:pt x="1088075" y="552396"/>
                    <a:pt x="1045129" y="541970"/>
                    <a:pt x="996049" y="535801"/>
                  </a:cubicBezTo>
                  <a:lnTo>
                    <a:pt x="996049" y="530974"/>
                  </a:lnTo>
                  <a:cubicBezTo>
                    <a:pt x="1038156" y="519173"/>
                    <a:pt x="1075302" y="503785"/>
                    <a:pt x="1107486" y="484810"/>
                  </a:cubicBezTo>
                  <a:close/>
                  <a:moveTo>
                    <a:pt x="0" y="0"/>
                  </a:moveTo>
                  <a:lnTo>
                    <a:pt x="601092" y="0"/>
                  </a:lnTo>
                  <a:lnTo>
                    <a:pt x="544969" y="21258"/>
                  </a:lnTo>
                  <a:cubicBezTo>
                    <a:pt x="513120" y="36546"/>
                    <a:pt x="481640" y="54917"/>
                    <a:pt x="450529" y="76373"/>
                  </a:cubicBezTo>
                  <a:lnTo>
                    <a:pt x="582483" y="288788"/>
                  </a:lnTo>
                  <a:cubicBezTo>
                    <a:pt x="662944" y="238367"/>
                    <a:pt x="740722" y="213156"/>
                    <a:pt x="815818" y="213156"/>
                  </a:cubicBezTo>
                  <a:cubicBezTo>
                    <a:pt x="856048" y="213156"/>
                    <a:pt x="888098" y="220666"/>
                    <a:pt x="911968" y="235685"/>
                  </a:cubicBezTo>
                  <a:cubicBezTo>
                    <a:pt x="935838" y="250704"/>
                    <a:pt x="947773" y="273769"/>
                    <a:pt x="947773" y="304880"/>
                  </a:cubicBezTo>
                  <a:cubicBezTo>
                    <a:pt x="947773" y="387486"/>
                    <a:pt x="867044" y="428789"/>
                    <a:pt x="705587" y="428789"/>
                  </a:cubicBezTo>
                  <a:lnTo>
                    <a:pt x="631564" y="428789"/>
                  </a:lnTo>
                  <a:lnTo>
                    <a:pt x="631564" y="667756"/>
                  </a:lnTo>
                  <a:lnTo>
                    <a:pt x="703978" y="667756"/>
                  </a:lnTo>
                  <a:cubicBezTo>
                    <a:pt x="763519" y="667756"/>
                    <a:pt x="811795" y="672181"/>
                    <a:pt x="848807" y="681032"/>
                  </a:cubicBezTo>
                  <a:cubicBezTo>
                    <a:pt x="885818" y="689883"/>
                    <a:pt x="912638" y="703024"/>
                    <a:pt x="929267" y="720457"/>
                  </a:cubicBezTo>
                  <a:cubicBezTo>
                    <a:pt x="945895" y="737890"/>
                    <a:pt x="954209" y="762699"/>
                    <a:pt x="954209" y="794883"/>
                  </a:cubicBezTo>
                  <a:cubicBezTo>
                    <a:pt x="954209" y="836722"/>
                    <a:pt x="938252" y="867431"/>
                    <a:pt x="906336" y="887010"/>
                  </a:cubicBezTo>
                  <a:cubicBezTo>
                    <a:pt x="874420" y="906589"/>
                    <a:pt x="823596" y="916378"/>
                    <a:pt x="753864" y="916378"/>
                  </a:cubicBezTo>
                  <a:cubicBezTo>
                    <a:pt x="708806" y="916378"/>
                    <a:pt x="659591" y="910075"/>
                    <a:pt x="606219" y="897470"/>
                  </a:cubicBezTo>
                  <a:cubicBezTo>
                    <a:pt x="552847" y="884864"/>
                    <a:pt x="500414" y="865420"/>
                    <a:pt x="448919" y="839136"/>
                  </a:cubicBezTo>
                  <a:lnTo>
                    <a:pt x="448919" y="1103046"/>
                  </a:lnTo>
                  <a:cubicBezTo>
                    <a:pt x="480299" y="1115115"/>
                    <a:pt x="510572" y="1125306"/>
                    <a:pt x="539739" y="1133621"/>
                  </a:cubicBezTo>
                  <a:lnTo>
                    <a:pt x="596443" y="1146628"/>
                  </a:lnTo>
                  <a:lnTo>
                    <a:pt x="0" y="1146628"/>
                  </a:lnTo>
                  <a:close/>
                </a:path>
              </a:pathLst>
            </a:cu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imes New Roman" panose="02020603050405020304" pitchFamily="18" charset="0"/>
                <a:cs typeface="Times New Roman" panose="02020603050405020304" pitchFamily="18" charset="0"/>
              </a:endParaRPr>
            </a:p>
          </p:txBody>
        </p:sp>
        <p:sp>
          <p:nvSpPr>
            <p:cNvPr id="21" name="TextBox 99"/>
            <p:cNvSpPr txBox="1"/>
            <p:nvPr/>
          </p:nvSpPr>
          <p:spPr>
            <a:xfrm>
              <a:off x="1687869" y="4604519"/>
              <a:ext cx="1554308" cy="600164"/>
            </a:xfrm>
            <a:prstGeom prst="rect">
              <a:avLst/>
            </a:prstGeom>
            <a:noFill/>
          </p:spPr>
          <p:txBody>
            <a:bodyPr wrap="square" rtlCol="0">
              <a:spAutoFit/>
            </a:bodyPr>
            <a:lstStyle/>
            <a:p>
              <a:r>
                <a:rPr lang="en-US" sz="1100" dirty="0" smtClean="0">
                  <a:solidFill>
                    <a:schemeClr val="tx1">
                      <a:lumMod val="75000"/>
                    </a:schemeClr>
                  </a:solidFill>
                  <a:latin typeface="Times New Roman" panose="02020603050405020304" pitchFamily="18" charset="0"/>
                  <a:cs typeface="Times New Roman" panose="02020603050405020304" pitchFamily="18" charset="0"/>
                </a:rPr>
                <a:t>No </a:t>
              </a:r>
              <a:r>
                <a:rPr lang="es-MX" sz="1100" dirty="0" smtClean="0">
                  <a:solidFill>
                    <a:schemeClr val="tx1">
                      <a:lumMod val="75000"/>
                    </a:schemeClr>
                  </a:solidFill>
                  <a:latin typeface="Times New Roman" panose="02020603050405020304" pitchFamily="18" charset="0"/>
                  <a:cs typeface="Times New Roman" panose="02020603050405020304" pitchFamily="18" charset="0"/>
                </a:rPr>
                <a:t>se realice la inversión en los conceptos autorizados.</a:t>
              </a:r>
              <a:endParaRPr lang="es-MX" sz="1100" dirty="0">
                <a:solidFill>
                  <a:schemeClr val="tx1">
                    <a:lumMod val="75000"/>
                  </a:schemeClr>
                </a:solidFill>
                <a:latin typeface="Times New Roman" panose="02020603050405020304" pitchFamily="18" charset="0"/>
                <a:cs typeface="Times New Roman" panose="02020603050405020304" pitchFamily="18" charset="0"/>
              </a:endParaRPr>
            </a:p>
          </p:txBody>
        </p:sp>
      </p:grpSp>
      <p:grpSp>
        <p:nvGrpSpPr>
          <p:cNvPr id="42" name="Grupo 41"/>
          <p:cNvGrpSpPr/>
          <p:nvPr/>
        </p:nvGrpSpPr>
        <p:grpSpPr>
          <a:xfrm>
            <a:off x="3364860" y="3776563"/>
            <a:ext cx="2409312" cy="859971"/>
            <a:chOff x="3340722" y="3435122"/>
            <a:chExt cx="2409312" cy="859971"/>
          </a:xfrm>
        </p:grpSpPr>
        <p:sp>
          <p:nvSpPr>
            <p:cNvPr id="8" name="Freeform 47"/>
            <p:cNvSpPr/>
            <p:nvPr/>
          </p:nvSpPr>
          <p:spPr>
            <a:xfrm>
              <a:off x="3340722" y="3435122"/>
              <a:ext cx="859971" cy="859971"/>
            </a:xfrm>
            <a:custGeom>
              <a:avLst/>
              <a:gdLst>
                <a:gd name="connsiteX0" fmla="*/ 802944 w 1146628"/>
                <a:gd name="connsiteY0" fmla="*/ 238903 h 1146628"/>
                <a:gd name="connsiteX1" fmla="*/ 1146628 w 1146628"/>
                <a:gd name="connsiteY1" fmla="*/ 238903 h 1146628"/>
                <a:gd name="connsiteX2" fmla="*/ 1146628 w 1146628"/>
                <a:gd name="connsiteY2" fmla="*/ 455520 h 1146628"/>
                <a:gd name="connsiteX3" fmla="*/ 1109900 w 1146628"/>
                <a:gd name="connsiteY3" fmla="*/ 426778 h 1146628"/>
                <a:gd name="connsiteX4" fmla="*/ 926853 w 1146628"/>
                <a:gd name="connsiteY4" fmla="*/ 379708 h 1146628"/>
                <a:gd name="connsiteX5" fmla="*/ 877772 w 1146628"/>
                <a:gd name="connsiteY5" fmla="*/ 380915 h 1146628"/>
                <a:gd name="connsiteX6" fmla="*/ 788461 w 1146628"/>
                <a:gd name="connsiteY6" fmla="*/ 394191 h 1146628"/>
                <a:gd name="connsiteX7" fmla="*/ 0 w 1146628"/>
                <a:gd name="connsiteY7" fmla="*/ 0 h 1146628"/>
                <a:gd name="connsiteX8" fmla="*/ 530759 w 1146628"/>
                <a:gd name="connsiteY8" fmla="*/ 0 h 1146628"/>
                <a:gd name="connsiteX9" fmla="*/ 488345 w 1146628"/>
                <a:gd name="connsiteY9" fmla="*/ 595342 h 1146628"/>
                <a:gd name="connsiteX10" fmla="*/ 605012 w 1146628"/>
                <a:gd name="connsiteY10" fmla="*/ 653273 h 1146628"/>
                <a:gd name="connsiteX11" fmla="*/ 766737 w 1146628"/>
                <a:gd name="connsiteY11" fmla="*/ 625112 h 1146628"/>
                <a:gd name="connsiteX12" fmla="*/ 913175 w 1146628"/>
                <a:gd name="connsiteY12" fmla="*/ 662928 h 1146628"/>
                <a:gd name="connsiteX13" fmla="*/ 961451 w 1146628"/>
                <a:gd name="connsiteY13" fmla="*/ 768331 h 1146628"/>
                <a:gd name="connsiteX14" fmla="*/ 913979 w 1146628"/>
                <a:gd name="connsiteY14" fmla="*/ 878964 h 1146628"/>
                <a:gd name="connsiteX15" fmla="*/ 778002 w 1146628"/>
                <a:gd name="connsiteY15" fmla="*/ 916378 h 1146628"/>
                <a:gd name="connsiteX16" fmla="*/ 626334 w 1146628"/>
                <a:gd name="connsiteY16" fmla="*/ 895458 h 1146628"/>
                <a:gd name="connsiteX17" fmla="*/ 468230 w 1146628"/>
                <a:gd name="connsiteY17" fmla="*/ 842355 h 1146628"/>
                <a:gd name="connsiteX18" fmla="*/ 468230 w 1146628"/>
                <a:gd name="connsiteY18" fmla="*/ 1103046 h 1146628"/>
                <a:gd name="connsiteX19" fmla="*/ 538130 w 1146628"/>
                <a:gd name="connsiteY19" fmla="*/ 1130855 h 1146628"/>
                <a:gd name="connsiteX20" fmla="*/ 601144 w 1146628"/>
                <a:gd name="connsiteY20" fmla="*/ 1146628 h 1146628"/>
                <a:gd name="connsiteX21" fmla="*/ 0 w 1146628"/>
                <a:gd name="connsiteY21" fmla="*/ 1146628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6628" h="1146628">
                  <a:moveTo>
                    <a:pt x="802944" y="238903"/>
                  </a:moveTo>
                  <a:lnTo>
                    <a:pt x="1146628" y="238903"/>
                  </a:lnTo>
                  <a:lnTo>
                    <a:pt x="1146628" y="455520"/>
                  </a:lnTo>
                  <a:lnTo>
                    <a:pt x="1109900" y="426778"/>
                  </a:lnTo>
                  <a:cubicBezTo>
                    <a:pt x="1055455" y="395398"/>
                    <a:pt x="994440" y="379708"/>
                    <a:pt x="926853" y="379708"/>
                  </a:cubicBezTo>
                  <a:cubicBezTo>
                    <a:pt x="911834" y="379708"/>
                    <a:pt x="895473" y="380111"/>
                    <a:pt x="877772" y="380915"/>
                  </a:cubicBezTo>
                  <a:cubicBezTo>
                    <a:pt x="860071" y="381720"/>
                    <a:pt x="830301" y="386145"/>
                    <a:pt x="788461" y="394191"/>
                  </a:cubicBezTo>
                  <a:close/>
                  <a:moveTo>
                    <a:pt x="0" y="0"/>
                  </a:moveTo>
                  <a:lnTo>
                    <a:pt x="530759" y="0"/>
                  </a:lnTo>
                  <a:lnTo>
                    <a:pt x="488345" y="595342"/>
                  </a:lnTo>
                  <a:lnTo>
                    <a:pt x="605012" y="653273"/>
                  </a:lnTo>
                  <a:cubicBezTo>
                    <a:pt x="662944" y="634499"/>
                    <a:pt x="716852" y="625112"/>
                    <a:pt x="766737" y="625112"/>
                  </a:cubicBezTo>
                  <a:cubicBezTo>
                    <a:pt x="832178" y="625112"/>
                    <a:pt x="880991" y="637717"/>
                    <a:pt x="913175" y="662928"/>
                  </a:cubicBezTo>
                  <a:cubicBezTo>
                    <a:pt x="945359" y="688139"/>
                    <a:pt x="961451" y="723274"/>
                    <a:pt x="961451" y="768331"/>
                  </a:cubicBezTo>
                  <a:cubicBezTo>
                    <a:pt x="961451" y="817144"/>
                    <a:pt x="945627" y="854021"/>
                    <a:pt x="913979" y="878964"/>
                  </a:cubicBezTo>
                  <a:cubicBezTo>
                    <a:pt x="882332" y="903907"/>
                    <a:pt x="837006" y="916378"/>
                    <a:pt x="778002" y="916378"/>
                  </a:cubicBezTo>
                  <a:cubicBezTo>
                    <a:pt x="735626" y="916378"/>
                    <a:pt x="685070" y="909405"/>
                    <a:pt x="626334" y="895458"/>
                  </a:cubicBezTo>
                  <a:cubicBezTo>
                    <a:pt x="567598" y="881512"/>
                    <a:pt x="514897" y="863811"/>
                    <a:pt x="468230" y="842355"/>
                  </a:cubicBezTo>
                  <a:lnTo>
                    <a:pt x="468230" y="1103046"/>
                  </a:lnTo>
                  <a:cubicBezTo>
                    <a:pt x="489954" y="1113640"/>
                    <a:pt x="513254" y="1122909"/>
                    <a:pt x="538130" y="1130855"/>
                  </a:cubicBezTo>
                  <a:lnTo>
                    <a:pt x="601144" y="1146628"/>
                  </a:lnTo>
                  <a:lnTo>
                    <a:pt x="0" y="114662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imes New Roman" panose="02020603050405020304" pitchFamily="18" charset="0"/>
                <a:cs typeface="Times New Roman" panose="02020603050405020304" pitchFamily="18" charset="0"/>
              </a:endParaRPr>
            </a:p>
          </p:txBody>
        </p:sp>
        <p:sp>
          <p:nvSpPr>
            <p:cNvPr id="24" name="TextBox 102"/>
            <p:cNvSpPr txBox="1"/>
            <p:nvPr/>
          </p:nvSpPr>
          <p:spPr>
            <a:xfrm>
              <a:off x="4195726" y="3510263"/>
              <a:ext cx="1554308" cy="600164"/>
            </a:xfrm>
            <a:prstGeom prst="rect">
              <a:avLst/>
            </a:prstGeom>
            <a:noFill/>
          </p:spPr>
          <p:txBody>
            <a:bodyPr wrap="square" rtlCol="0">
              <a:spAutoFit/>
            </a:bodyPr>
            <a:lstStyle/>
            <a:p>
              <a:r>
                <a:rPr lang="es-MX" sz="1100" dirty="0" smtClean="0">
                  <a:solidFill>
                    <a:schemeClr val="tx1">
                      <a:lumMod val="75000"/>
                    </a:schemeClr>
                  </a:solidFill>
                  <a:latin typeface="Times New Roman" panose="02020603050405020304" pitchFamily="18" charset="0"/>
                  <a:cs typeface="Times New Roman" panose="02020603050405020304" pitchFamily="18" charset="0"/>
                </a:rPr>
                <a:t>El contribuyente incurra en infracciones o delitos fiscales.</a:t>
              </a:r>
              <a:endParaRPr lang="es-MX" sz="1100" dirty="0">
                <a:solidFill>
                  <a:schemeClr val="tx1">
                    <a:lumMod val="75000"/>
                  </a:schemeClr>
                </a:solidFill>
                <a:latin typeface="Times New Roman" panose="02020603050405020304" pitchFamily="18" charset="0"/>
                <a:cs typeface="Times New Roman" panose="02020603050405020304" pitchFamily="18" charset="0"/>
              </a:endParaRPr>
            </a:p>
          </p:txBody>
        </p:sp>
      </p:grpSp>
      <p:grpSp>
        <p:nvGrpSpPr>
          <p:cNvPr id="41" name="Grupo 40"/>
          <p:cNvGrpSpPr/>
          <p:nvPr/>
        </p:nvGrpSpPr>
        <p:grpSpPr>
          <a:xfrm>
            <a:off x="480729" y="3776562"/>
            <a:ext cx="2414279" cy="859971"/>
            <a:chOff x="3340723" y="2289742"/>
            <a:chExt cx="2414279" cy="859971"/>
          </a:xfrm>
        </p:grpSpPr>
        <p:sp>
          <p:nvSpPr>
            <p:cNvPr id="7" name="Freeform 46"/>
            <p:cNvSpPr/>
            <p:nvPr/>
          </p:nvSpPr>
          <p:spPr>
            <a:xfrm>
              <a:off x="3340723" y="2289742"/>
              <a:ext cx="672812" cy="859971"/>
            </a:xfrm>
            <a:custGeom>
              <a:avLst/>
              <a:gdLst/>
              <a:ahLst/>
              <a:cxnLst/>
              <a:rect l="l" t="t" r="r" b="b"/>
              <a:pathLst>
                <a:path w="897083" h="1146628">
                  <a:moveTo>
                    <a:pt x="888232" y="375685"/>
                  </a:moveTo>
                  <a:lnTo>
                    <a:pt x="897083" y="375685"/>
                  </a:lnTo>
                  <a:cubicBezTo>
                    <a:pt x="896010" y="377831"/>
                    <a:pt x="894535" y="400762"/>
                    <a:pt x="892657" y="444479"/>
                  </a:cubicBezTo>
                  <a:cubicBezTo>
                    <a:pt x="890780" y="488196"/>
                    <a:pt x="889841" y="522928"/>
                    <a:pt x="889841" y="548675"/>
                  </a:cubicBezTo>
                  <a:lnTo>
                    <a:pt x="889841" y="685457"/>
                  </a:lnTo>
                  <a:lnTo>
                    <a:pt x="695932" y="685457"/>
                  </a:lnTo>
                  <a:lnTo>
                    <a:pt x="826278" y="491548"/>
                  </a:lnTo>
                  <a:cubicBezTo>
                    <a:pt x="849343" y="455609"/>
                    <a:pt x="869994" y="416988"/>
                    <a:pt x="888232" y="375685"/>
                  </a:cubicBezTo>
                  <a:close/>
                  <a:moveTo>
                    <a:pt x="0" y="0"/>
                  </a:moveTo>
                  <a:lnTo>
                    <a:pt x="892304" y="0"/>
                  </a:lnTo>
                  <a:lnTo>
                    <a:pt x="420758" y="689480"/>
                  </a:lnTo>
                  <a:lnTo>
                    <a:pt x="420758" y="922815"/>
                  </a:lnTo>
                  <a:lnTo>
                    <a:pt x="889841" y="922815"/>
                  </a:lnTo>
                  <a:lnTo>
                    <a:pt x="889841" y="1146628"/>
                  </a:lnTo>
                  <a:lnTo>
                    <a:pt x="0" y="1146628"/>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imes New Roman" panose="02020603050405020304" pitchFamily="18" charset="0"/>
                <a:cs typeface="Times New Roman" panose="02020603050405020304" pitchFamily="18" charset="0"/>
              </a:endParaRPr>
            </a:p>
          </p:txBody>
        </p:sp>
        <p:sp>
          <p:nvSpPr>
            <p:cNvPr id="27" name="TextBox 105"/>
            <p:cNvSpPr txBox="1"/>
            <p:nvPr/>
          </p:nvSpPr>
          <p:spPr>
            <a:xfrm>
              <a:off x="4200694" y="2327312"/>
              <a:ext cx="1554308" cy="769441"/>
            </a:xfrm>
            <a:prstGeom prst="rect">
              <a:avLst/>
            </a:prstGeom>
            <a:noFill/>
          </p:spPr>
          <p:txBody>
            <a:bodyPr wrap="square" rtlCol="0">
              <a:spAutoFit/>
            </a:bodyPr>
            <a:lstStyle/>
            <a:p>
              <a:r>
                <a:rPr lang="es-MX" sz="1100" dirty="0" smtClean="0">
                  <a:solidFill>
                    <a:schemeClr val="tx1">
                      <a:lumMod val="75000"/>
                    </a:schemeClr>
                  </a:solidFill>
                  <a:latin typeface="Times New Roman" panose="02020603050405020304" pitchFamily="18" charset="0"/>
                  <a:cs typeface="Times New Roman" panose="02020603050405020304" pitchFamily="18" charset="0"/>
                </a:rPr>
                <a:t>No hubieren realizado gasto incremental en IDT a la conclusión del Proyecto.</a:t>
              </a:r>
              <a:endParaRPr lang="es-MX" sz="1100" dirty="0">
                <a:solidFill>
                  <a:schemeClr val="tx1">
                    <a:lumMod val="75000"/>
                  </a:schemeClr>
                </a:solidFill>
                <a:latin typeface="Times New Roman" panose="02020603050405020304" pitchFamily="18" charset="0"/>
                <a:cs typeface="Times New Roman" panose="02020603050405020304" pitchFamily="18" charset="0"/>
              </a:endParaRPr>
            </a:p>
          </p:txBody>
        </p:sp>
      </p:grpSp>
      <p:grpSp>
        <p:nvGrpSpPr>
          <p:cNvPr id="43" name="Grupo 42"/>
          <p:cNvGrpSpPr/>
          <p:nvPr/>
        </p:nvGrpSpPr>
        <p:grpSpPr>
          <a:xfrm>
            <a:off x="6244023" y="3776563"/>
            <a:ext cx="2414280" cy="859971"/>
            <a:chOff x="3340722" y="4580504"/>
            <a:chExt cx="2414280" cy="859971"/>
          </a:xfrm>
        </p:grpSpPr>
        <p:sp>
          <p:nvSpPr>
            <p:cNvPr id="9" name="Freeform 48"/>
            <p:cNvSpPr/>
            <p:nvPr/>
          </p:nvSpPr>
          <p:spPr>
            <a:xfrm>
              <a:off x="3340722" y="4580504"/>
              <a:ext cx="859971" cy="859971"/>
            </a:xfrm>
            <a:custGeom>
              <a:avLst/>
              <a:gdLst>
                <a:gd name="connsiteX0" fmla="*/ 888232 w 1146628"/>
                <a:gd name="connsiteY0" fmla="*/ 611434 h 1146628"/>
                <a:gd name="connsiteX1" fmla="*/ 999267 w 1146628"/>
                <a:gd name="connsiteY1" fmla="*/ 754653 h 1146628"/>
                <a:gd name="connsiteX2" fmla="*/ 967485 w 1146628"/>
                <a:gd name="connsiteY2" fmla="*/ 876550 h 1146628"/>
                <a:gd name="connsiteX3" fmla="*/ 885014 w 1146628"/>
                <a:gd name="connsiteY3" fmla="*/ 914769 h 1146628"/>
                <a:gd name="connsiteX4" fmla="*/ 798117 w 1146628"/>
                <a:gd name="connsiteY4" fmla="*/ 865286 h 1146628"/>
                <a:gd name="connsiteX5" fmla="*/ 765128 w 1146628"/>
                <a:gd name="connsiteY5" fmla="*/ 738561 h 1146628"/>
                <a:gd name="connsiteX6" fmla="*/ 799324 w 1146628"/>
                <a:gd name="connsiteY6" fmla="*/ 648446 h 1146628"/>
                <a:gd name="connsiteX7" fmla="*/ 888232 w 1146628"/>
                <a:gd name="connsiteY7" fmla="*/ 611434 h 1146628"/>
                <a:gd name="connsiteX8" fmla="*/ 1058003 w 1146628"/>
                <a:gd name="connsiteY8" fmla="*/ 204305 h 1146628"/>
                <a:gd name="connsiteX9" fmla="*/ 1146628 w 1146628"/>
                <a:gd name="connsiteY9" fmla="*/ 208039 h 1146628"/>
                <a:gd name="connsiteX10" fmla="*/ 1146628 w 1146628"/>
                <a:gd name="connsiteY10" fmla="*/ 407927 h 1146628"/>
                <a:gd name="connsiteX11" fmla="*/ 1116840 w 1146628"/>
                <a:gd name="connsiteY11" fmla="*/ 391275 h 1146628"/>
                <a:gd name="connsiteX12" fmla="*/ 977543 w 1146628"/>
                <a:gd name="connsiteY12" fmla="*/ 366030 h 1146628"/>
                <a:gd name="connsiteX13" fmla="*/ 745013 w 1146628"/>
                <a:gd name="connsiteY13" fmla="*/ 502813 h 1146628"/>
                <a:gd name="connsiteX14" fmla="*/ 735358 w 1146628"/>
                <a:gd name="connsiteY14" fmla="*/ 502813 h 1146628"/>
                <a:gd name="connsiteX15" fmla="*/ 820646 w 1146628"/>
                <a:gd name="connsiteY15" fmla="*/ 274306 h 1146628"/>
                <a:gd name="connsiteX16" fmla="*/ 1058003 w 1146628"/>
                <a:gd name="connsiteY16" fmla="*/ 204305 h 1146628"/>
                <a:gd name="connsiteX17" fmla="*/ 0 w 1146628"/>
                <a:gd name="connsiteY17" fmla="*/ 0 h 1146628"/>
                <a:gd name="connsiteX18" fmla="*/ 794975 w 1146628"/>
                <a:gd name="connsiteY18" fmla="*/ 0 h 1146628"/>
                <a:gd name="connsiteX19" fmla="*/ 726909 w 1146628"/>
                <a:gd name="connsiteY19" fmla="*/ 29706 h 1146628"/>
                <a:gd name="connsiteX20" fmla="*/ 519322 w 1146628"/>
                <a:gd name="connsiteY20" fmla="*/ 254593 h 1146628"/>
                <a:gd name="connsiteX21" fmla="*/ 448919 w 1146628"/>
                <a:gd name="connsiteY21" fmla="*/ 653273 h 1146628"/>
                <a:gd name="connsiteX22" fmla="*/ 566391 w 1146628"/>
                <a:gd name="connsiteY22" fmla="*/ 1031436 h 1146628"/>
                <a:gd name="connsiteX23" fmla="*/ 706593 w 1146628"/>
                <a:gd name="connsiteY23" fmla="*/ 1132816 h 1146628"/>
                <a:gd name="connsiteX24" fmla="*/ 754086 w 1146628"/>
                <a:gd name="connsiteY24" fmla="*/ 1146628 h 1146628"/>
                <a:gd name="connsiteX25" fmla="*/ 0 w 1146628"/>
                <a:gd name="connsiteY25" fmla="*/ 1146628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6628" h="1146628">
                  <a:moveTo>
                    <a:pt x="888232" y="611434"/>
                  </a:moveTo>
                  <a:cubicBezTo>
                    <a:pt x="962255" y="611434"/>
                    <a:pt x="999267" y="659174"/>
                    <a:pt x="999267" y="754653"/>
                  </a:cubicBezTo>
                  <a:cubicBezTo>
                    <a:pt x="999267" y="810439"/>
                    <a:pt x="988673" y="851071"/>
                    <a:pt x="967485" y="876550"/>
                  </a:cubicBezTo>
                  <a:cubicBezTo>
                    <a:pt x="946298" y="902029"/>
                    <a:pt x="918807" y="914769"/>
                    <a:pt x="885014" y="914769"/>
                  </a:cubicBezTo>
                  <a:cubicBezTo>
                    <a:pt x="849075" y="914769"/>
                    <a:pt x="820109" y="898274"/>
                    <a:pt x="798117" y="865286"/>
                  </a:cubicBezTo>
                  <a:cubicBezTo>
                    <a:pt x="776124" y="832297"/>
                    <a:pt x="765128" y="790055"/>
                    <a:pt x="765128" y="738561"/>
                  </a:cubicBezTo>
                  <a:cubicBezTo>
                    <a:pt x="765128" y="703158"/>
                    <a:pt x="776526" y="673120"/>
                    <a:pt x="799324" y="648446"/>
                  </a:cubicBezTo>
                  <a:cubicBezTo>
                    <a:pt x="822121" y="623771"/>
                    <a:pt x="851757" y="611434"/>
                    <a:pt x="888232" y="611434"/>
                  </a:cubicBezTo>
                  <a:close/>
                  <a:moveTo>
                    <a:pt x="1058003" y="204305"/>
                  </a:moveTo>
                  <a:lnTo>
                    <a:pt x="1146628" y="208039"/>
                  </a:lnTo>
                  <a:lnTo>
                    <a:pt x="1146628" y="407927"/>
                  </a:lnTo>
                  <a:lnTo>
                    <a:pt x="1116840" y="391275"/>
                  </a:lnTo>
                  <a:cubicBezTo>
                    <a:pt x="1076274" y="374445"/>
                    <a:pt x="1029842" y="366030"/>
                    <a:pt x="977543" y="366030"/>
                  </a:cubicBezTo>
                  <a:cubicBezTo>
                    <a:pt x="870799" y="366030"/>
                    <a:pt x="793289" y="411624"/>
                    <a:pt x="745013" y="502813"/>
                  </a:cubicBezTo>
                  <a:lnTo>
                    <a:pt x="735358" y="502813"/>
                  </a:lnTo>
                  <a:cubicBezTo>
                    <a:pt x="740185" y="397142"/>
                    <a:pt x="768615" y="320972"/>
                    <a:pt x="820646" y="274306"/>
                  </a:cubicBezTo>
                  <a:cubicBezTo>
                    <a:pt x="872676" y="227639"/>
                    <a:pt x="951796" y="204305"/>
                    <a:pt x="1058003" y="204305"/>
                  </a:cubicBezTo>
                  <a:close/>
                  <a:moveTo>
                    <a:pt x="0" y="0"/>
                  </a:moveTo>
                  <a:lnTo>
                    <a:pt x="794975" y="0"/>
                  </a:lnTo>
                  <a:lnTo>
                    <a:pt x="726909" y="29706"/>
                  </a:lnTo>
                  <a:cubicBezTo>
                    <a:pt x="635453" y="77983"/>
                    <a:pt x="566257" y="152945"/>
                    <a:pt x="519322" y="254593"/>
                  </a:cubicBezTo>
                  <a:cubicBezTo>
                    <a:pt x="472387" y="356241"/>
                    <a:pt x="448919" y="489134"/>
                    <a:pt x="448919" y="653273"/>
                  </a:cubicBezTo>
                  <a:cubicBezTo>
                    <a:pt x="448919" y="815266"/>
                    <a:pt x="488077" y="941321"/>
                    <a:pt x="566391" y="1031436"/>
                  </a:cubicBezTo>
                  <a:cubicBezTo>
                    <a:pt x="605549" y="1076494"/>
                    <a:pt x="652283" y="1110287"/>
                    <a:pt x="706593" y="1132816"/>
                  </a:cubicBezTo>
                  <a:lnTo>
                    <a:pt x="754086" y="1146628"/>
                  </a:lnTo>
                  <a:lnTo>
                    <a:pt x="0" y="1146628"/>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imes New Roman" panose="02020603050405020304" pitchFamily="18" charset="0"/>
                <a:cs typeface="Times New Roman" panose="02020603050405020304" pitchFamily="18" charset="0"/>
              </a:endParaRPr>
            </a:p>
          </p:txBody>
        </p:sp>
        <p:sp>
          <p:nvSpPr>
            <p:cNvPr id="30" name="TextBox 108"/>
            <p:cNvSpPr txBox="1"/>
            <p:nvPr/>
          </p:nvSpPr>
          <p:spPr>
            <a:xfrm>
              <a:off x="4200694" y="4604995"/>
              <a:ext cx="1554308" cy="600164"/>
            </a:xfrm>
            <a:prstGeom prst="rect">
              <a:avLst/>
            </a:prstGeom>
            <a:noFill/>
          </p:spPr>
          <p:txBody>
            <a:bodyPr wrap="square" rtlCol="0">
              <a:spAutoFit/>
            </a:bodyPr>
            <a:lstStyle/>
            <a:p>
              <a:pPr algn="just"/>
              <a:r>
                <a:rPr lang="es-MX" sz="1100" dirty="0" smtClean="0">
                  <a:solidFill>
                    <a:schemeClr val="tx1">
                      <a:lumMod val="75000"/>
                    </a:schemeClr>
                  </a:solidFill>
                  <a:latin typeface="Times New Roman" panose="02020603050405020304" pitchFamily="18" charset="0"/>
                  <a:cs typeface="Times New Roman" panose="02020603050405020304" pitchFamily="18" charset="0"/>
                </a:rPr>
                <a:t>No se permitan las visitas técnicas que realice el </a:t>
              </a:r>
              <a:r>
                <a:rPr lang="es-MX" sz="1100" dirty="0" err="1" smtClean="0">
                  <a:solidFill>
                    <a:schemeClr val="tx1">
                      <a:lumMod val="75000"/>
                    </a:schemeClr>
                  </a:solidFill>
                  <a:latin typeface="Times New Roman" panose="02020603050405020304" pitchFamily="18" charset="0"/>
                  <a:cs typeface="Times New Roman" panose="02020603050405020304" pitchFamily="18" charset="0"/>
                </a:rPr>
                <a:t>CONACyT</a:t>
              </a:r>
              <a:r>
                <a:rPr lang="en-US" sz="1100" dirty="0" smtClean="0">
                  <a:solidFill>
                    <a:schemeClr val="tx1">
                      <a:lumMod val="75000"/>
                    </a:schemeClr>
                  </a:solidFill>
                  <a:latin typeface="Times New Roman" panose="02020603050405020304" pitchFamily="18" charset="0"/>
                  <a:cs typeface="Times New Roman" panose="02020603050405020304" pitchFamily="18" charset="0"/>
                </a:rPr>
                <a:t>.</a:t>
              </a:r>
              <a:endParaRPr lang="en-US" sz="1100" dirty="0">
                <a:solidFill>
                  <a:schemeClr val="tx1">
                    <a:lumMod val="75000"/>
                  </a:schemeClr>
                </a:solidFill>
                <a:latin typeface="Times New Roman" panose="02020603050405020304" pitchFamily="18" charset="0"/>
                <a:cs typeface="Times New Roman" panose="02020603050405020304" pitchFamily="18" charset="0"/>
              </a:endParaRPr>
            </a:p>
          </p:txBody>
        </p:sp>
      </p:grpSp>
      <p:grpSp>
        <p:nvGrpSpPr>
          <p:cNvPr id="40" name="Grupo 39"/>
          <p:cNvGrpSpPr/>
          <p:nvPr/>
        </p:nvGrpSpPr>
        <p:grpSpPr>
          <a:xfrm>
            <a:off x="3362376" y="5496505"/>
            <a:ext cx="2414279" cy="859971"/>
            <a:chOff x="6349085" y="5718742"/>
            <a:chExt cx="2414279" cy="859971"/>
          </a:xfrm>
        </p:grpSpPr>
        <p:sp>
          <p:nvSpPr>
            <p:cNvPr id="10" name="Freeform 49"/>
            <p:cNvSpPr/>
            <p:nvPr/>
          </p:nvSpPr>
          <p:spPr>
            <a:xfrm>
              <a:off x="6349085" y="5718742"/>
              <a:ext cx="859971" cy="859971"/>
            </a:xfrm>
            <a:custGeom>
              <a:avLst/>
              <a:gdLst/>
              <a:ahLst/>
              <a:cxnLst/>
              <a:rect l="l" t="t" r="r" b="b"/>
              <a:pathLst>
                <a:path w="1146628" h="1146628">
                  <a:moveTo>
                    <a:pt x="1146628" y="538716"/>
                  </a:moveTo>
                  <a:lnTo>
                    <a:pt x="1146628" y="1146628"/>
                  </a:lnTo>
                  <a:lnTo>
                    <a:pt x="891474" y="1146628"/>
                  </a:lnTo>
                  <a:close/>
                  <a:moveTo>
                    <a:pt x="0" y="0"/>
                  </a:moveTo>
                  <a:lnTo>
                    <a:pt x="455356" y="0"/>
                  </a:lnTo>
                  <a:lnTo>
                    <a:pt x="455356" y="238903"/>
                  </a:lnTo>
                  <a:lnTo>
                    <a:pt x="964669" y="238903"/>
                  </a:lnTo>
                  <a:lnTo>
                    <a:pt x="562482" y="1146628"/>
                  </a:lnTo>
                  <a:lnTo>
                    <a:pt x="0" y="1146628"/>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imes New Roman" panose="02020603050405020304" pitchFamily="18" charset="0"/>
                <a:cs typeface="Times New Roman" panose="02020603050405020304" pitchFamily="18" charset="0"/>
              </a:endParaRPr>
            </a:p>
          </p:txBody>
        </p:sp>
        <p:sp>
          <p:nvSpPr>
            <p:cNvPr id="36" name="TextBox 114"/>
            <p:cNvSpPr txBox="1"/>
            <p:nvPr/>
          </p:nvSpPr>
          <p:spPr>
            <a:xfrm>
              <a:off x="7209056" y="5932384"/>
              <a:ext cx="1554308" cy="600164"/>
            </a:xfrm>
            <a:prstGeom prst="rect">
              <a:avLst/>
            </a:prstGeom>
            <a:noFill/>
          </p:spPr>
          <p:txBody>
            <a:bodyPr wrap="square" rtlCol="0">
              <a:spAutoFit/>
            </a:bodyPr>
            <a:lstStyle/>
            <a:p>
              <a:r>
                <a:rPr lang="es-MX" sz="1100" dirty="0" smtClean="0">
                  <a:solidFill>
                    <a:schemeClr val="tx1">
                      <a:lumMod val="75000"/>
                    </a:schemeClr>
                  </a:solidFill>
                  <a:latin typeface="Times New Roman" panose="02020603050405020304" pitchFamily="18" charset="0"/>
                  <a:cs typeface="Times New Roman" panose="02020603050405020304" pitchFamily="18" charset="0"/>
                </a:rPr>
                <a:t>Incumpla con lo previsto en las Reglas Generales.</a:t>
              </a:r>
              <a:endParaRPr lang="es-MX" sz="1100" dirty="0">
                <a:solidFill>
                  <a:schemeClr val="tx1">
                    <a:lumMod val="75000"/>
                  </a:schemeClr>
                </a:solidFill>
                <a:latin typeface="Times New Roman" panose="02020603050405020304" pitchFamily="18" charset="0"/>
                <a:cs typeface="Times New Roman" panose="02020603050405020304" pitchFamily="18" charset="0"/>
              </a:endParaRPr>
            </a:p>
          </p:txBody>
        </p:sp>
      </p:grpSp>
      <p:sp>
        <p:nvSpPr>
          <p:cNvPr id="46" name="Título 1"/>
          <p:cNvSpPr txBox="1">
            <a:spLocks/>
          </p:cNvSpPr>
          <p:nvPr/>
        </p:nvSpPr>
        <p:spPr>
          <a:xfrm>
            <a:off x="0" y="1234903"/>
            <a:ext cx="9144000" cy="538818"/>
          </a:xfrm>
          <a:prstGeom prst="rect">
            <a:avLst/>
          </a:prstGeom>
          <a:solidFill>
            <a:schemeClr val="accent5">
              <a:lumMod val="5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3000" b="1" dirty="0" smtClean="0">
                <a:solidFill>
                  <a:schemeClr val="bg1"/>
                </a:solidFill>
                <a:latin typeface="Times New Roman" panose="02020603050405020304" pitchFamily="18" charset="0"/>
                <a:cs typeface="Times New Roman" panose="02020603050405020304" pitchFamily="18" charset="0"/>
              </a:rPr>
              <a:t>Causales de revocación</a:t>
            </a:r>
            <a:endParaRPr lang="es-MX" sz="3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47324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1507" y="2904653"/>
            <a:ext cx="8280000" cy="1814492"/>
          </a:xfrm>
          <a:solidFill>
            <a:schemeClr val="accent5">
              <a:lumMod val="50000"/>
            </a:schemeClr>
          </a:solidFill>
        </p:spPr>
        <p:txBody>
          <a:bodyPr>
            <a:noAutofit/>
          </a:bodyPr>
          <a:lstStyle/>
          <a:p>
            <a:r>
              <a:rPr lang="es-MX" b="1" dirty="0" smtClean="0">
                <a:solidFill>
                  <a:schemeClr val="bg1"/>
                </a:solidFill>
                <a:latin typeface="Times New Roman" panose="02020603050405020304" pitchFamily="18" charset="0"/>
                <a:cs typeface="Times New Roman" panose="02020603050405020304" pitchFamily="18" charset="0"/>
              </a:rPr>
              <a:t>10. RESULTADOS</a:t>
            </a:r>
            <a:endParaRPr lang="es-MX"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54297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136221"/>
            <a:ext cx="9144000" cy="662464"/>
          </a:xfrm>
          <a:solidFill>
            <a:schemeClr val="accent5">
              <a:lumMod val="50000"/>
            </a:schemeClr>
          </a:solidFill>
        </p:spPr>
        <p:txBody>
          <a:bodyPr>
            <a:noAutofit/>
          </a:bodyPr>
          <a:lstStyle/>
          <a:p>
            <a:r>
              <a:rPr lang="es-MX" sz="3000" b="1" dirty="0" smtClean="0">
                <a:solidFill>
                  <a:schemeClr val="bg1"/>
                </a:solidFill>
                <a:latin typeface="Times New Roman" panose="02020603050405020304" pitchFamily="18" charset="0"/>
                <a:cs typeface="Times New Roman" panose="02020603050405020304" pitchFamily="18" charset="0"/>
              </a:rPr>
              <a:t>Resultados 2017-2018</a:t>
            </a:r>
            <a:endParaRPr lang="es-MX" sz="3000" b="1" dirty="0">
              <a:solidFill>
                <a:schemeClr val="bg1"/>
              </a:solidFill>
              <a:latin typeface="Times New Roman" panose="02020603050405020304" pitchFamily="18" charset="0"/>
              <a:cs typeface="Times New Roman" panose="02020603050405020304" pitchFamily="18" charset="0"/>
            </a:endParaRPr>
          </a:p>
        </p:txBody>
      </p:sp>
      <p:sp>
        <p:nvSpPr>
          <p:cNvPr id="7" name="Rectángulo 6"/>
          <p:cNvSpPr/>
          <p:nvPr/>
        </p:nvSpPr>
        <p:spPr>
          <a:xfrm>
            <a:off x="830729" y="3614640"/>
            <a:ext cx="1828800" cy="59634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b="1" dirty="0" smtClean="0">
                <a:latin typeface="Times New Roman" panose="02020603050405020304" pitchFamily="18" charset="0"/>
                <a:cs typeface="Times New Roman" panose="02020603050405020304" pitchFamily="18" charset="0"/>
              </a:rPr>
              <a:t>Crédito</a:t>
            </a:r>
          </a:p>
          <a:p>
            <a:pPr algn="ctr"/>
            <a:r>
              <a:rPr lang="es-MX" b="1" dirty="0" smtClean="0">
                <a:latin typeface="Times New Roman" panose="02020603050405020304" pitchFamily="18" charset="0"/>
                <a:cs typeface="Times New Roman" panose="02020603050405020304" pitchFamily="18" charset="0"/>
              </a:rPr>
              <a:t>Autorizado</a:t>
            </a:r>
            <a:endParaRPr lang="es-MX" b="1" dirty="0">
              <a:latin typeface="Times New Roman" panose="02020603050405020304" pitchFamily="18" charset="0"/>
              <a:cs typeface="Times New Roman" panose="02020603050405020304" pitchFamily="18" charset="0"/>
            </a:endParaRPr>
          </a:p>
        </p:txBody>
      </p:sp>
      <p:sp>
        <p:nvSpPr>
          <p:cNvPr id="32" name="Rectángulo 31"/>
          <p:cNvSpPr/>
          <p:nvPr/>
        </p:nvSpPr>
        <p:spPr>
          <a:xfrm>
            <a:off x="2773013" y="3614640"/>
            <a:ext cx="2425148" cy="5996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smtClean="0">
                <a:latin typeface="Times New Roman" panose="02020603050405020304" pitchFamily="18" charset="0"/>
                <a:cs typeface="Times New Roman" panose="02020603050405020304" pitchFamily="18" charset="0"/>
              </a:rPr>
              <a:t>658 </a:t>
            </a:r>
            <a:r>
              <a:rPr lang="es-MX" b="1" dirty="0" err="1" smtClean="0">
                <a:latin typeface="Times New Roman" panose="02020603050405020304" pitchFamily="18" charset="0"/>
                <a:cs typeface="Times New Roman" panose="02020603050405020304" pitchFamily="18" charset="0"/>
              </a:rPr>
              <a:t>mdp</a:t>
            </a:r>
            <a:endParaRPr lang="es-MX" b="1" dirty="0">
              <a:latin typeface="Times New Roman" panose="02020603050405020304" pitchFamily="18" charset="0"/>
              <a:cs typeface="Times New Roman" panose="02020603050405020304" pitchFamily="18" charset="0"/>
            </a:endParaRPr>
          </a:p>
        </p:txBody>
      </p:sp>
      <p:sp>
        <p:nvSpPr>
          <p:cNvPr id="34" name="Rectángulo 33"/>
          <p:cNvSpPr/>
          <p:nvPr/>
        </p:nvSpPr>
        <p:spPr>
          <a:xfrm>
            <a:off x="5311645" y="3614640"/>
            <a:ext cx="2425148" cy="59966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MX" b="1" dirty="0" smtClean="0">
                <a:latin typeface="Times New Roman" panose="02020603050405020304" pitchFamily="18" charset="0"/>
                <a:cs typeface="Times New Roman" panose="02020603050405020304" pitchFamily="18" charset="0"/>
              </a:rPr>
              <a:t>331 </a:t>
            </a:r>
            <a:r>
              <a:rPr lang="es-MX" b="1" dirty="0" err="1" smtClean="0">
                <a:latin typeface="Times New Roman" panose="02020603050405020304" pitchFamily="18" charset="0"/>
                <a:cs typeface="Times New Roman" panose="02020603050405020304" pitchFamily="18" charset="0"/>
              </a:rPr>
              <a:t>mdp</a:t>
            </a:r>
            <a:endParaRPr lang="es-MX" b="1" dirty="0">
              <a:latin typeface="Times New Roman" panose="02020603050405020304" pitchFamily="18" charset="0"/>
              <a:cs typeface="Times New Roman" panose="02020603050405020304" pitchFamily="18" charset="0"/>
            </a:endParaRPr>
          </a:p>
        </p:txBody>
      </p:sp>
      <p:sp>
        <p:nvSpPr>
          <p:cNvPr id="39" name="Rectángulo 38"/>
          <p:cNvSpPr/>
          <p:nvPr/>
        </p:nvSpPr>
        <p:spPr>
          <a:xfrm>
            <a:off x="2773013" y="3132590"/>
            <a:ext cx="2425148" cy="324677"/>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b="1" dirty="0" smtClean="0">
                <a:latin typeface="Times New Roman" panose="02020603050405020304" pitchFamily="18" charset="0"/>
                <a:cs typeface="Times New Roman" panose="02020603050405020304" pitchFamily="18" charset="0"/>
              </a:rPr>
              <a:t>2017</a:t>
            </a:r>
            <a:endParaRPr lang="es-MX" b="1" dirty="0">
              <a:latin typeface="Times New Roman" panose="02020603050405020304" pitchFamily="18" charset="0"/>
              <a:cs typeface="Times New Roman" panose="02020603050405020304" pitchFamily="18" charset="0"/>
            </a:endParaRPr>
          </a:p>
        </p:txBody>
      </p:sp>
      <p:sp>
        <p:nvSpPr>
          <p:cNvPr id="40" name="Rectángulo 39"/>
          <p:cNvSpPr/>
          <p:nvPr/>
        </p:nvSpPr>
        <p:spPr>
          <a:xfrm>
            <a:off x="5311645" y="3132590"/>
            <a:ext cx="2425148" cy="32467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b="1" dirty="0" smtClean="0">
                <a:latin typeface="Times New Roman" panose="02020603050405020304" pitchFamily="18" charset="0"/>
                <a:cs typeface="Times New Roman" panose="02020603050405020304" pitchFamily="18" charset="0"/>
              </a:rPr>
              <a:t>2018</a:t>
            </a:r>
            <a:endParaRPr lang="es-MX" b="1" dirty="0">
              <a:latin typeface="Times New Roman" panose="02020603050405020304" pitchFamily="18" charset="0"/>
              <a:cs typeface="Times New Roman" panose="02020603050405020304" pitchFamily="18" charset="0"/>
            </a:endParaRPr>
          </a:p>
        </p:txBody>
      </p:sp>
      <p:sp>
        <p:nvSpPr>
          <p:cNvPr id="33" name="Rectángulo 32"/>
          <p:cNvSpPr/>
          <p:nvPr/>
        </p:nvSpPr>
        <p:spPr>
          <a:xfrm>
            <a:off x="2773013" y="4321675"/>
            <a:ext cx="4963782" cy="596347"/>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b="1" dirty="0" smtClean="0">
                <a:latin typeface="Times New Roman" panose="02020603050405020304" pitchFamily="18" charset="0"/>
                <a:cs typeface="Times New Roman" panose="02020603050405020304" pitchFamily="18" charset="0"/>
              </a:rPr>
              <a:t>Total máximo a beneficiar:</a:t>
            </a:r>
          </a:p>
          <a:p>
            <a:pPr algn="ctr"/>
            <a:r>
              <a:rPr lang="es-MX" b="1" dirty="0" smtClean="0">
                <a:latin typeface="Times New Roman" panose="02020603050405020304" pitchFamily="18" charset="0"/>
                <a:cs typeface="Times New Roman" panose="02020603050405020304" pitchFamily="18" charset="0"/>
              </a:rPr>
              <a:t>1,500 millones de pesos</a:t>
            </a:r>
            <a:endParaRPr lang="es-MX" b="1" dirty="0">
              <a:latin typeface="Times New Roman" panose="02020603050405020304" pitchFamily="18" charset="0"/>
              <a:cs typeface="Times New Roman" panose="02020603050405020304" pitchFamily="18" charset="0"/>
            </a:endParaRPr>
          </a:p>
        </p:txBody>
      </p:sp>
      <p:sp>
        <p:nvSpPr>
          <p:cNvPr id="3" name="Flecha doblada hacia arriba 2"/>
          <p:cNvSpPr/>
          <p:nvPr/>
        </p:nvSpPr>
        <p:spPr>
          <a:xfrm rot="5400000">
            <a:off x="2054374" y="4217533"/>
            <a:ext cx="535580" cy="657114"/>
          </a:xfrm>
          <a:prstGeom prst="bentUp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60190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988523"/>
            <a:ext cx="9144000" cy="882318"/>
          </a:xfrm>
          <a:solidFill>
            <a:schemeClr val="accent5">
              <a:lumMod val="50000"/>
            </a:schemeClr>
          </a:solidFill>
        </p:spPr>
        <p:txBody>
          <a:bodyPr>
            <a:noAutofit/>
          </a:bodyPr>
          <a:lstStyle/>
          <a:p>
            <a:r>
              <a:rPr lang="es-MX" sz="2400" b="1" dirty="0" smtClean="0">
                <a:solidFill>
                  <a:schemeClr val="bg1"/>
                </a:solidFill>
                <a:latin typeface="Times New Roman" panose="02020603050405020304" pitchFamily="18" charset="0"/>
                <a:cs typeface="Times New Roman" panose="02020603050405020304" pitchFamily="18" charset="0"/>
              </a:rPr>
              <a:t>Sectores y Contribuyentes apoyados</a:t>
            </a:r>
            <a:r>
              <a:rPr lang="es-MX" sz="2400" b="1" dirty="0">
                <a:solidFill>
                  <a:schemeClr val="bg1"/>
                </a:solidFill>
                <a:latin typeface="Times New Roman" panose="02020603050405020304" pitchFamily="18" charset="0"/>
                <a:cs typeface="Times New Roman" panose="02020603050405020304" pitchFamily="18" charset="0"/>
              </a:rPr>
              <a:t/>
            </a:r>
            <a:br>
              <a:rPr lang="es-MX" sz="2400" b="1" dirty="0">
                <a:solidFill>
                  <a:schemeClr val="bg1"/>
                </a:solidFill>
                <a:latin typeface="Times New Roman" panose="02020603050405020304" pitchFamily="18" charset="0"/>
                <a:cs typeface="Times New Roman" panose="02020603050405020304" pitchFamily="18" charset="0"/>
              </a:rPr>
            </a:br>
            <a:r>
              <a:rPr lang="es-MX" sz="2400" b="1" dirty="0" smtClean="0">
                <a:solidFill>
                  <a:schemeClr val="bg1"/>
                </a:solidFill>
                <a:latin typeface="Times New Roman" panose="02020603050405020304" pitchFamily="18" charset="0"/>
                <a:cs typeface="Times New Roman" panose="02020603050405020304" pitchFamily="18" charset="0"/>
              </a:rPr>
              <a:t>2017-2018</a:t>
            </a:r>
            <a:endParaRPr lang="es-MX" sz="16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033991204"/>
              </p:ext>
            </p:extLst>
          </p:nvPr>
        </p:nvGraphicFramePr>
        <p:xfrm>
          <a:off x="212190" y="1983065"/>
          <a:ext cx="8719620" cy="4785599"/>
        </p:xfrm>
        <a:graphic>
          <a:graphicData uri="http://schemas.openxmlformats.org/drawingml/2006/table">
            <a:tbl>
              <a:tblPr firstRow="1" bandRow="1">
                <a:tableStyleId>{7DF18680-E054-41AD-8BC1-D1AEF772440D}</a:tableStyleId>
              </a:tblPr>
              <a:tblGrid>
                <a:gridCol w="1245660">
                  <a:extLst>
                    <a:ext uri="{9D8B030D-6E8A-4147-A177-3AD203B41FA5}">
                      <a16:colId xmlns:a16="http://schemas.microsoft.com/office/drawing/2014/main" val="2260304373"/>
                    </a:ext>
                  </a:extLst>
                </a:gridCol>
                <a:gridCol w="1245660">
                  <a:extLst>
                    <a:ext uri="{9D8B030D-6E8A-4147-A177-3AD203B41FA5}">
                      <a16:colId xmlns:a16="http://schemas.microsoft.com/office/drawing/2014/main" val="3998949319"/>
                    </a:ext>
                  </a:extLst>
                </a:gridCol>
                <a:gridCol w="1245660">
                  <a:extLst>
                    <a:ext uri="{9D8B030D-6E8A-4147-A177-3AD203B41FA5}">
                      <a16:colId xmlns:a16="http://schemas.microsoft.com/office/drawing/2014/main" val="1682916197"/>
                    </a:ext>
                  </a:extLst>
                </a:gridCol>
                <a:gridCol w="1245660">
                  <a:extLst>
                    <a:ext uri="{9D8B030D-6E8A-4147-A177-3AD203B41FA5}">
                      <a16:colId xmlns:a16="http://schemas.microsoft.com/office/drawing/2014/main" val="3709239521"/>
                    </a:ext>
                  </a:extLst>
                </a:gridCol>
                <a:gridCol w="1245660">
                  <a:extLst>
                    <a:ext uri="{9D8B030D-6E8A-4147-A177-3AD203B41FA5}">
                      <a16:colId xmlns:a16="http://schemas.microsoft.com/office/drawing/2014/main" val="2300524574"/>
                    </a:ext>
                  </a:extLst>
                </a:gridCol>
                <a:gridCol w="1245660">
                  <a:extLst>
                    <a:ext uri="{9D8B030D-6E8A-4147-A177-3AD203B41FA5}">
                      <a16:colId xmlns:a16="http://schemas.microsoft.com/office/drawing/2014/main" val="2649068649"/>
                    </a:ext>
                  </a:extLst>
                </a:gridCol>
                <a:gridCol w="1245660">
                  <a:extLst>
                    <a:ext uri="{9D8B030D-6E8A-4147-A177-3AD203B41FA5}">
                      <a16:colId xmlns:a16="http://schemas.microsoft.com/office/drawing/2014/main" val="1854623738"/>
                    </a:ext>
                  </a:extLst>
                </a:gridCol>
              </a:tblGrid>
              <a:tr h="396428">
                <a:tc gridSpan="7">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800" u="none" strike="noStrike" dirty="0" smtClean="0">
                          <a:effectLst/>
                          <a:latin typeface="Times New Roman" panose="02020603050405020304" pitchFamily="18" charset="0"/>
                          <a:cs typeface="Times New Roman" panose="02020603050405020304" pitchFamily="18" charset="0"/>
                        </a:rPr>
                        <a:t>INDUSTRIAS MANUFACTURERAS</a:t>
                      </a:r>
                      <a:endParaRPr lang="es-MX" sz="1800" dirty="0">
                        <a:latin typeface="Times New Roman" panose="02020603050405020304" pitchFamily="18" charset="0"/>
                        <a:cs typeface="Times New Roman" panose="02020603050405020304" pitchFamily="18" charset="0"/>
                      </a:endParaRPr>
                    </a:p>
                  </a:txBody>
                  <a:tcPr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s-MX" sz="1000" dirty="0"/>
                    </a:p>
                  </a:txBody>
                  <a:tcPr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s-MX" sz="1000" dirty="0"/>
                    </a:p>
                  </a:txBody>
                  <a:tcPr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s-MX" sz="1000" dirty="0"/>
                    </a:p>
                  </a:txBody>
                  <a:tcPr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s-MX" sz="1000" dirty="0"/>
                    </a:p>
                  </a:txBody>
                  <a:tcPr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s-MX" sz="1000" dirty="0"/>
                    </a:p>
                  </a:txBody>
                  <a:tcPr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s-MX" sz="1000" dirty="0"/>
                    </a:p>
                  </a:txBody>
                  <a:tcPr anchor="ctr"/>
                </a:tc>
                <a:extLst>
                  <a:ext uri="{0D108BD9-81ED-4DB2-BD59-A6C34878D82A}">
                    <a16:rowId xmlns:a16="http://schemas.microsoft.com/office/drawing/2014/main" val="3340095255"/>
                  </a:ext>
                </a:extLst>
              </a:tr>
              <a:tr h="790751">
                <a:tc>
                  <a:txBody>
                    <a:bodyPr/>
                    <a:lstStyle/>
                    <a:p>
                      <a:pPr algn="ctr" fontAlgn="b"/>
                      <a:r>
                        <a:rPr lang="es-MX" sz="1100" u="none" strike="noStrike" dirty="0" err="1" smtClean="0">
                          <a:effectLst/>
                          <a:latin typeface="Times New Roman" panose="02020603050405020304" pitchFamily="18" charset="0"/>
                          <a:cs typeface="Times New Roman" panose="02020603050405020304" pitchFamily="18" charset="0"/>
                        </a:rPr>
                        <a:t>Arbomex</a:t>
                      </a:r>
                      <a:r>
                        <a:rPr lang="es-MX" sz="1100" u="none" strike="noStrike" dirty="0" smtClean="0">
                          <a:effectLst/>
                          <a:latin typeface="Times New Roman" panose="02020603050405020304" pitchFamily="18" charset="0"/>
                          <a:cs typeface="Times New Roman" panose="02020603050405020304" pitchFamily="18" charset="0"/>
                        </a:rPr>
                        <a:t>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s-MX" sz="1100" u="none" strike="noStrike" dirty="0" smtClean="0">
                          <a:effectLst/>
                          <a:latin typeface="Times New Roman" panose="02020603050405020304" pitchFamily="18" charset="0"/>
                          <a:cs typeface="Times New Roman" panose="02020603050405020304" pitchFamily="18" charset="0"/>
                        </a:rPr>
                        <a:t>Volkswagen De </a:t>
                      </a:r>
                      <a:r>
                        <a:rPr lang="es-MX" sz="1100" u="none" strike="noStrike" dirty="0" err="1" smtClean="0">
                          <a:effectLst/>
                          <a:latin typeface="Times New Roman" panose="02020603050405020304" pitchFamily="18" charset="0"/>
                          <a:cs typeface="Times New Roman" panose="02020603050405020304" pitchFamily="18" charset="0"/>
                        </a:rPr>
                        <a:t>Mexico</a:t>
                      </a:r>
                      <a:r>
                        <a:rPr lang="es-MX" sz="1100" u="none" strike="noStrike" dirty="0" smtClean="0">
                          <a:effectLst/>
                          <a:latin typeface="Times New Roman" panose="02020603050405020304" pitchFamily="18" charset="0"/>
                          <a:cs typeface="Times New Roman" panose="02020603050405020304" pitchFamily="18" charset="0"/>
                        </a:rPr>
                        <a:t>, S. A. De C. 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algn="ctr" fontAlgn="b"/>
                      <a:r>
                        <a:rPr lang="es-MX" sz="1100" u="none" strike="noStrike" dirty="0" smtClean="0">
                          <a:effectLst/>
                          <a:latin typeface="Times New Roman" panose="02020603050405020304" pitchFamily="18" charset="0"/>
                          <a:cs typeface="Times New Roman" panose="02020603050405020304" pitchFamily="18" charset="0"/>
                        </a:rPr>
                        <a:t>Huf México, S. De R.L.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s-MX" sz="1100" u="none" strike="noStrike" dirty="0" err="1" smtClean="0">
                          <a:effectLst/>
                          <a:latin typeface="Times New Roman" panose="02020603050405020304" pitchFamily="18" charset="0"/>
                          <a:cs typeface="Times New Roman" panose="02020603050405020304" pitchFamily="18" charset="0"/>
                        </a:rPr>
                        <a:t>Thyssenkrupp</a:t>
                      </a:r>
                      <a:r>
                        <a:rPr lang="es-MX" sz="1100" u="none" strike="noStrike" dirty="0" smtClean="0">
                          <a:effectLst/>
                          <a:latin typeface="Times New Roman" panose="02020603050405020304" pitchFamily="18" charset="0"/>
                          <a:cs typeface="Times New Roman" panose="02020603050405020304" pitchFamily="18" charset="0"/>
                        </a:rPr>
                        <a:t> Presta De México, S. 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algn="ctr" fontAlgn="b"/>
                      <a:r>
                        <a:rPr lang="es-MX" sz="1100" u="none" strike="noStrike" dirty="0" err="1" smtClean="0">
                          <a:effectLst/>
                          <a:latin typeface="Times New Roman" panose="02020603050405020304" pitchFamily="18" charset="0"/>
                          <a:cs typeface="Times New Roman" panose="02020603050405020304" pitchFamily="18" charset="0"/>
                        </a:rPr>
                        <a:t>Maclin</a:t>
                      </a:r>
                      <a:r>
                        <a:rPr lang="es-MX" sz="1100" u="none" strike="noStrike" dirty="0" smtClean="0">
                          <a:effectLst/>
                          <a:latin typeface="Times New Roman" panose="02020603050405020304" pitchFamily="18" charset="0"/>
                          <a:cs typeface="Times New Roman" panose="02020603050405020304" pitchFamily="18" charset="0"/>
                        </a:rPr>
                        <a:t>,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algn="ctr" fontAlgn="b"/>
                      <a:r>
                        <a:rPr lang="es-MX" sz="1100" u="none" strike="noStrike" dirty="0" smtClean="0">
                          <a:effectLst/>
                          <a:latin typeface="Times New Roman" panose="02020603050405020304" pitchFamily="18" charset="0"/>
                          <a:cs typeface="Times New Roman" panose="02020603050405020304" pitchFamily="18" charset="0"/>
                        </a:rPr>
                        <a:t>Organo </a:t>
                      </a:r>
                      <a:r>
                        <a:rPr lang="es-MX" sz="1100" u="none" strike="noStrike" dirty="0" err="1" smtClean="0">
                          <a:effectLst/>
                          <a:latin typeface="Times New Roman" panose="02020603050405020304" pitchFamily="18" charset="0"/>
                          <a:cs typeface="Times New Roman" panose="02020603050405020304" pitchFamily="18" charset="0"/>
                        </a:rPr>
                        <a:t>Sintesis</a:t>
                      </a:r>
                      <a:r>
                        <a:rPr lang="es-MX" sz="1100" u="none" strike="noStrike" dirty="0" smtClean="0">
                          <a:effectLst/>
                          <a:latin typeface="Times New Roman" panose="02020603050405020304" pitchFamily="18" charset="0"/>
                          <a:cs typeface="Times New Roman" panose="02020603050405020304" pitchFamily="18" charset="0"/>
                        </a:rPr>
                        <a:t>,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algn="ctr" fontAlgn="b"/>
                      <a:r>
                        <a:rPr lang="es-MX" sz="1100" u="none" strike="noStrike" dirty="0" err="1" smtClean="0">
                          <a:effectLst/>
                          <a:latin typeface="Times New Roman" panose="02020603050405020304" pitchFamily="18" charset="0"/>
                          <a:cs typeface="Times New Roman" panose="02020603050405020304" pitchFamily="18" charset="0"/>
                        </a:rPr>
                        <a:t>Solarvatio</a:t>
                      </a:r>
                      <a:r>
                        <a:rPr lang="es-MX" sz="1100" u="none" strike="noStrike" dirty="0" smtClean="0">
                          <a:effectLst/>
                          <a:latin typeface="Times New Roman" panose="02020603050405020304" pitchFamily="18" charset="0"/>
                          <a:cs typeface="Times New Roman" panose="02020603050405020304" pitchFamily="18" charset="0"/>
                        </a:rPr>
                        <a:t>,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extLst>
                  <a:ext uri="{0D108BD9-81ED-4DB2-BD59-A6C34878D82A}">
                    <a16:rowId xmlns:a16="http://schemas.microsoft.com/office/drawing/2014/main" val="554620211"/>
                  </a:ext>
                </a:extLst>
              </a:tr>
              <a:tr h="719684">
                <a:tc>
                  <a:txBody>
                    <a:bodyPr/>
                    <a:lstStyle/>
                    <a:p>
                      <a:pPr algn="ctr" fontAlgn="b"/>
                      <a:r>
                        <a:rPr lang="es-MX" sz="1100" u="none" strike="noStrike" dirty="0" err="1" smtClean="0">
                          <a:effectLst/>
                          <a:latin typeface="Times New Roman" panose="02020603050405020304" pitchFamily="18" charset="0"/>
                          <a:cs typeface="Times New Roman" panose="02020603050405020304" pitchFamily="18" charset="0"/>
                        </a:rPr>
                        <a:t>Brose</a:t>
                      </a:r>
                      <a:r>
                        <a:rPr lang="es-MX" sz="1100" u="none" strike="noStrike" dirty="0" smtClean="0">
                          <a:effectLst/>
                          <a:latin typeface="Times New Roman" panose="02020603050405020304" pitchFamily="18" charset="0"/>
                          <a:cs typeface="Times New Roman" panose="02020603050405020304" pitchFamily="18" charset="0"/>
                        </a:rPr>
                        <a:t> México,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algn="ctr" fontAlgn="b"/>
                      <a:r>
                        <a:rPr lang="es-MX" sz="1100" u="none" strike="noStrike" dirty="0" err="1" smtClean="0">
                          <a:effectLst/>
                          <a:latin typeface="Times New Roman" panose="02020603050405020304" pitchFamily="18" charset="0"/>
                          <a:cs typeface="Times New Roman" panose="02020603050405020304" pitchFamily="18" charset="0"/>
                        </a:rPr>
                        <a:t>Eurotranciatura</a:t>
                      </a:r>
                      <a:r>
                        <a:rPr lang="es-MX" sz="1100" u="none" strike="noStrike" dirty="0" smtClean="0">
                          <a:effectLst/>
                          <a:latin typeface="Times New Roman" panose="02020603050405020304" pitchFamily="18" charset="0"/>
                          <a:cs typeface="Times New Roman" panose="02020603050405020304" pitchFamily="18" charset="0"/>
                        </a:rPr>
                        <a:t> México,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algn="ctr" fontAlgn="b"/>
                      <a:r>
                        <a:rPr lang="es-MX" sz="1100" u="none" strike="noStrike" dirty="0" smtClean="0">
                          <a:effectLst/>
                          <a:latin typeface="Times New Roman" panose="02020603050405020304" pitchFamily="18" charset="0"/>
                          <a:cs typeface="Times New Roman" panose="02020603050405020304" pitchFamily="18" charset="0"/>
                        </a:rPr>
                        <a:t>Industrias De Hule Galgo,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algn="ctr" fontAlgn="b"/>
                      <a:r>
                        <a:rPr lang="es-MX" sz="1100" u="none" strike="noStrike" dirty="0" smtClean="0">
                          <a:effectLst/>
                          <a:latin typeface="Times New Roman" panose="02020603050405020304" pitchFamily="18" charset="0"/>
                          <a:cs typeface="Times New Roman" panose="02020603050405020304" pitchFamily="18" charset="0"/>
                        </a:rPr>
                        <a:t>Kimberly Clark De México, S.A.B.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algn="ctr" fontAlgn="b"/>
                      <a:r>
                        <a:rPr lang="es-MX" sz="1100" u="none" strike="noStrike" dirty="0" smtClean="0">
                          <a:effectLst/>
                          <a:latin typeface="Times New Roman" panose="02020603050405020304" pitchFamily="18" charset="0"/>
                          <a:cs typeface="Times New Roman" panose="02020603050405020304" pitchFamily="18" charset="0"/>
                        </a:rPr>
                        <a:t>Magna </a:t>
                      </a:r>
                      <a:r>
                        <a:rPr lang="es-MX" sz="1100" u="none" strike="noStrike" dirty="0" err="1" smtClean="0">
                          <a:effectLst/>
                          <a:latin typeface="Times New Roman" panose="02020603050405020304" pitchFamily="18" charset="0"/>
                          <a:cs typeface="Times New Roman" panose="02020603050405020304" pitchFamily="18" charset="0"/>
                        </a:rPr>
                        <a:t>Powertrain</a:t>
                      </a:r>
                      <a:r>
                        <a:rPr lang="es-MX" sz="1100" u="none" strike="noStrike" dirty="0" smtClean="0">
                          <a:effectLst/>
                          <a:latin typeface="Times New Roman" panose="02020603050405020304" pitchFamily="18" charset="0"/>
                          <a:cs typeface="Times New Roman" panose="02020603050405020304" pitchFamily="18" charset="0"/>
                        </a:rPr>
                        <a:t> De México,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algn="ctr" fontAlgn="b"/>
                      <a:r>
                        <a:rPr lang="es-MX" sz="1100" u="none" strike="noStrike" dirty="0" smtClean="0">
                          <a:effectLst/>
                          <a:latin typeface="Times New Roman" panose="02020603050405020304" pitchFamily="18" charset="0"/>
                          <a:cs typeface="Times New Roman" panose="02020603050405020304" pitchFamily="18" charset="0"/>
                        </a:rPr>
                        <a:t>Productos </a:t>
                      </a:r>
                      <a:r>
                        <a:rPr lang="es-MX" sz="1100" u="none" strike="noStrike" dirty="0" err="1" smtClean="0">
                          <a:effectLst/>
                          <a:latin typeface="Times New Roman" panose="02020603050405020304" pitchFamily="18" charset="0"/>
                          <a:cs typeface="Times New Roman" panose="02020603050405020304" pitchFamily="18" charset="0"/>
                        </a:rPr>
                        <a:t>Maver</a:t>
                      </a:r>
                      <a:r>
                        <a:rPr lang="es-MX" sz="1100" u="none" strike="noStrike" dirty="0" smtClean="0">
                          <a:effectLst/>
                          <a:latin typeface="Times New Roman" panose="02020603050405020304" pitchFamily="18" charset="0"/>
                          <a:cs typeface="Times New Roman" panose="02020603050405020304" pitchFamily="18" charset="0"/>
                        </a:rPr>
                        <a:t>,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algn="ctr" fontAlgn="b"/>
                      <a:r>
                        <a:rPr lang="es-MX" sz="1100" u="none" strike="noStrike" dirty="0" err="1" smtClean="0">
                          <a:effectLst/>
                          <a:latin typeface="Times New Roman" panose="02020603050405020304" pitchFamily="18" charset="0"/>
                          <a:cs typeface="Times New Roman" panose="02020603050405020304" pitchFamily="18" charset="0"/>
                        </a:rPr>
                        <a:t>Ternium</a:t>
                      </a:r>
                      <a:r>
                        <a:rPr lang="es-MX" sz="1100" u="none" strike="noStrike" dirty="0" smtClean="0">
                          <a:effectLst/>
                          <a:latin typeface="Times New Roman" panose="02020603050405020304" pitchFamily="18" charset="0"/>
                          <a:cs typeface="Times New Roman" panose="02020603050405020304" pitchFamily="18" charset="0"/>
                        </a:rPr>
                        <a:t> México, S. A. De C. 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extLst>
                  <a:ext uri="{0D108BD9-81ED-4DB2-BD59-A6C34878D82A}">
                    <a16:rowId xmlns:a16="http://schemas.microsoft.com/office/drawing/2014/main" val="2397411546"/>
                  </a:ext>
                </a:extLst>
              </a:tr>
              <a:tr h="897085">
                <a:tc>
                  <a:txBody>
                    <a:bodyPr/>
                    <a:lstStyle/>
                    <a:p>
                      <a:pPr algn="ctr" fontAlgn="b"/>
                      <a:r>
                        <a:rPr lang="es-MX" sz="1100" u="none" strike="noStrike" dirty="0" smtClean="0">
                          <a:effectLst/>
                          <a:latin typeface="Times New Roman" panose="02020603050405020304" pitchFamily="18" charset="0"/>
                          <a:cs typeface="Times New Roman" panose="02020603050405020304" pitchFamily="18" charset="0"/>
                        </a:rPr>
                        <a:t>Continental </a:t>
                      </a:r>
                      <a:r>
                        <a:rPr lang="es-MX" sz="1100" u="none" strike="noStrike" dirty="0" err="1" smtClean="0">
                          <a:effectLst/>
                          <a:latin typeface="Times New Roman" panose="02020603050405020304" pitchFamily="18" charset="0"/>
                          <a:cs typeface="Times New Roman" panose="02020603050405020304" pitchFamily="18" charset="0"/>
                        </a:rPr>
                        <a:t>Automotive</a:t>
                      </a:r>
                      <a:r>
                        <a:rPr lang="es-MX" sz="1100" u="none" strike="noStrike" dirty="0" smtClean="0">
                          <a:effectLst/>
                          <a:latin typeface="Times New Roman" panose="02020603050405020304" pitchFamily="18" charset="0"/>
                          <a:cs typeface="Times New Roman" panose="02020603050405020304" pitchFamily="18" charset="0"/>
                        </a:rPr>
                        <a:t> Guadalajara </a:t>
                      </a:r>
                      <a:r>
                        <a:rPr lang="es-MX" sz="1100" u="none" strike="noStrike" dirty="0" err="1" smtClean="0">
                          <a:effectLst/>
                          <a:latin typeface="Times New Roman" panose="02020603050405020304" pitchFamily="18" charset="0"/>
                          <a:cs typeface="Times New Roman" panose="02020603050405020304" pitchFamily="18" charset="0"/>
                        </a:rPr>
                        <a:t>Mexico</a:t>
                      </a:r>
                      <a:r>
                        <a:rPr lang="es-MX" sz="1100" u="none" strike="noStrike" dirty="0" smtClean="0">
                          <a:effectLst/>
                          <a:latin typeface="Times New Roman" panose="02020603050405020304" pitchFamily="18" charset="0"/>
                          <a:cs typeface="Times New Roman" panose="02020603050405020304" pitchFamily="18" charset="0"/>
                        </a:rPr>
                        <a:t>,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algn="ctr" fontAlgn="b"/>
                      <a:r>
                        <a:rPr lang="es-MX" sz="1100" u="none" strike="noStrike" dirty="0" smtClean="0">
                          <a:effectLst/>
                          <a:latin typeface="Times New Roman" panose="02020603050405020304" pitchFamily="18" charset="0"/>
                          <a:cs typeface="Times New Roman" panose="02020603050405020304" pitchFamily="18" charset="0"/>
                        </a:rPr>
                        <a:t>Farmacéutica Hispanoamericana,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algn="ctr" fontAlgn="b"/>
                      <a:r>
                        <a:rPr lang="es-MX" sz="1100" u="none" strike="noStrike" dirty="0" smtClean="0">
                          <a:effectLst/>
                          <a:latin typeface="Times New Roman" panose="02020603050405020304" pitchFamily="18" charset="0"/>
                          <a:cs typeface="Times New Roman" panose="02020603050405020304" pitchFamily="18" charset="0"/>
                        </a:rPr>
                        <a:t>Industrias </a:t>
                      </a:r>
                      <a:r>
                        <a:rPr lang="es-MX" sz="1100" u="none" strike="noStrike" dirty="0" err="1" smtClean="0">
                          <a:effectLst/>
                          <a:latin typeface="Times New Roman" panose="02020603050405020304" pitchFamily="18" charset="0"/>
                          <a:cs typeface="Times New Roman" panose="02020603050405020304" pitchFamily="18" charset="0"/>
                        </a:rPr>
                        <a:t>Vertex</a:t>
                      </a:r>
                      <a:r>
                        <a:rPr lang="es-MX" sz="1100" u="none" strike="noStrike" dirty="0" smtClean="0">
                          <a:effectLst/>
                          <a:latin typeface="Times New Roman" panose="02020603050405020304" pitchFamily="18" charset="0"/>
                          <a:cs typeface="Times New Roman" panose="02020603050405020304" pitchFamily="18" charset="0"/>
                        </a:rPr>
                        <a:t>,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algn="ctr" fontAlgn="b"/>
                      <a:r>
                        <a:rPr lang="es-MX" sz="1100" u="none" strike="noStrike" dirty="0" smtClean="0">
                          <a:effectLst/>
                          <a:latin typeface="Times New Roman" panose="02020603050405020304" pitchFamily="18" charset="0"/>
                          <a:cs typeface="Times New Roman" panose="02020603050405020304" pitchFamily="18" charset="0"/>
                        </a:rPr>
                        <a:t>Laboratorio </a:t>
                      </a:r>
                      <a:r>
                        <a:rPr lang="es-MX" sz="1100" u="none" strike="noStrike" dirty="0" err="1" smtClean="0">
                          <a:effectLst/>
                          <a:latin typeface="Times New Roman" panose="02020603050405020304" pitchFamily="18" charset="0"/>
                          <a:cs typeface="Times New Roman" panose="02020603050405020304" pitchFamily="18" charset="0"/>
                        </a:rPr>
                        <a:t>Raam</a:t>
                      </a:r>
                      <a:r>
                        <a:rPr lang="es-MX" sz="1100" u="none" strike="noStrike" dirty="0" smtClean="0">
                          <a:effectLst/>
                          <a:latin typeface="Times New Roman" panose="02020603050405020304" pitchFamily="18" charset="0"/>
                          <a:cs typeface="Times New Roman" panose="02020603050405020304" pitchFamily="18" charset="0"/>
                        </a:rPr>
                        <a:t> De Sahuayo, S. 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algn="ctr" fontAlgn="b"/>
                      <a:r>
                        <a:rPr lang="es-MX" sz="1100" u="none" strike="noStrike" dirty="0" err="1" smtClean="0">
                          <a:effectLst/>
                          <a:latin typeface="Times New Roman" panose="02020603050405020304" pitchFamily="18" charset="0"/>
                          <a:cs typeface="Times New Roman" panose="02020603050405020304" pitchFamily="18" charset="0"/>
                        </a:rPr>
                        <a:t>Mess</a:t>
                      </a:r>
                      <a:r>
                        <a:rPr lang="es-MX" sz="1100" u="none" strike="noStrike" dirty="0" smtClean="0">
                          <a:effectLst/>
                          <a:latin typeface="Times New Roman" panose="02020603050405020304" pitchFamily="18" charset="0"/>
                          <a:cs typeface="Times New Roman" panose="02020603050405020304" pitchFamily="18" charset="0"/>
                        </a:rPr>
                        <a:t> Servicios </a:t>
                      </a:r>
                      <a:r>
                        <a:rPr lang="es-MX" sz="1100" u="none" strike="noStrike" dirty="0" err="1" smtClean="0">
                          <a:effectLst/>
                          <a:latin typeface="Times New Roman" panose="02020603050405020304" pitchFamily="18" charset="0"/>
                          <a:cs typeface="Times New Roman" panose="02020603050405020304" pitchFamily="18" charset="0"/>
                        </a:rPr>
                        <a:t>Metrologicos</a:t>
                      </a:r>
                      <a:r>
                        <a:rPr lang="es-MX" sz="1100" u="none" strike="noStrike" dirty="0" smtClean="0">
                          <a:effectLst/>
                          <a:latin typeface="Times New Roman" panose="02020603050405020304" pitchFamily="18" charset="0"/>
                          <a:cs typeface="Times New Roman" panose="02020603050405020304" pitchFamily="18" charset="0"/>
                        </a:rPr>
                        <a:t>, S. De R.L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algn="ctr" fontAlgn="b"/>
                      <a:r>
                        <a:rPr lang="es-MX" sz="1100" u="none" strike="noStrike" dirty="0" smtClean="0">
                          <a:effectLst/>
                          <a:latin typeface="Times New Roman" panose="02020603050405020304" pitchFamily="18" charset="0"/>
                          <a:cs typeface="Times New Roman" panose="02020603050405020304" pitchFamily="18" charset="0"/>
                        </a:rPr>
                        <a:t>Productos </a:t>
                      </a:r>
                      <a:r>
                        <a:rPr lang="es-MX" sz="1100" u="none" strike="noStrike" dirty="0" err="1" smtClean="0">
                          <a:effectLst/>
                          <a:latin typeface="Times New Roman" panose="02020603050405020304" pitchFamily="18" charset="0"/>
                          <a:cs typeface="Times New Roman" panose="02020603050405020304" pitchFamily="18" charset="0"/>
                        </a:rPr>
                        <a:t>Medix</a:t>
                      </a:r>
                      <a:r>
                        <a:rPr lang="es-MX" sz="1100" u="none" strike="noStrike" dirty="0" smtClean="0">
                          <a:effectLst/>
                          <a:latin typeface="Times New Roman" panose="02020603050405020304" pitchFamily="18" charset="0"/>
                          <a:cs typeface="Times New Roman" panose="02020603050405020304" pitchFamily="18" charset="0"/>
                        </a:rPr>
                        <a:t>,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algn="ctr" fontAlgn="b"/>
                      <a:r>
                        <a:rPr lang="es-MX" sz="1100" u="none" strike="noStrike" dirty="0" err="1" smtClean="0">
                          <a:effectLst/>
                          <a:latin typeface="Times New Roman" panose="02020603050405020304" pitchFamily="18" charset="0"/>
                          <a:cs typeface="Times New Roman" panose="02020603050405020304" pitchFamily="18" charset="0"/>
                        </a:rPr>
                        <a:t>Thyssenkrupp</a:t>
                      </a:r>
                      <a:r>
                        <a:rPr lang="es-MX" sz="1100" u="none" strike="noStrike" dirty="0" smtClean="0">
                          <a:effectLst/>
                          <a:latin typeface="Times New Roman" panose="02020603050405020304" pitchFamily="18" charset="0"/>
                          <a:cs typeface="Times New Roman" panose="02020603050405020304" pitchFamily="18" charset="0"/>
                        </a:rPr>
                        <a:t> </a:t>
                      </a:r>
                      <a:r>
                        <a:rPr lang="es-MX" sz="1100" u="none" strike="noStrike" dirty="0" err="1" smtClean="0">
                          <a:effectLst/>
                          <a:latin typeface="Times New Roman" panose="02020603050405020304" pitchFamily="18" charset="0"/>
                          <a:cs typeface="Times New Roman" panose="02020603050405020304" pitchFamily="18" charset="0"/>
                        </a:rPr>
                        <a:t>Components</a:t>
                      </a:r>
                      <a:r>
                        <a:rPr lang="es-MX" sz="1100" u="none" strike="noStrike" dirty="0" smtClean="0">
                          <a:effectLst/>
                          <a:latin typeface="Times New Roman" panose="02020603050405020304" pitchFamily="18" charset="0"/>
                          <a:cs typeface="Times New Roman" panose="02020603050405020304" pitchFamily="18" charset="0"/>
                        </a:rPr>
                        <a:t> </a:t>
                      </a:r>
                      <a:r>
                        <a:rPr lang="es-MX" sz="1100" u="none" strike="noStrike" dirty="0" err="1" smtClean="0">
                          <a:effectLst/>
                          <a:latin typeface="Times New Roman" panose="02020603050405020304" pitchFamily="18" charset="0"/>
                          <a:cs typeface="Times New Roman" panose="02020603050405020304" pitchFamily="18" charset="0"/>
                        </a:rPr>
                        <a:t>Technology</a:t>
                      </a:r>
                      <a:r>
                        <a:rPr lang="es-MX" sz="1100" u="none" strike="noStrike" dirty="0" smtClean="0">
                          <a:effectLst/>
                          <a:latin typeface="Times New Roman" panose="02020603050405020304" pitchFamily="18" charset="0"/>
                          <a:cs typeface="Times New Roman" panose="02020603050405020304" pitchFamily="18" charset="0"/>
                        </a:rPr>
                        <a:t> De México,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extLst>
                  <a:ext uri="{0D108BD9-81ED-4DB2-BD59-A6C34878D82A}">
                    <a16:rowId xmlns:a16="http://schemas.microsoft.com/office/drawing/2014/main" val="3620300843"/>
                  </a:ext>
                </a:extLst>
              </a:tr>
              <a:tr h="719684">
                <a:tc>
                  <a:txBody>
                    <a:bodyPr/>
                    <a:lstStyle/>
                    <a:p>
                      <a:pPr algn="ctr" fontAlgn="b"/>
                      <a:r>
                        <a:rPr lang="es-MX" sz="1100" u="none" strike="noStrike" dirty="0" smtClean="0">
                          <a:effectLst/>
                          <a:latin typeface="Times New Roman" panose="02020603050405020304" pitchFamily="18" charset="0"/>
                          <a:cs typeface="Times New Roman" panose="02020603050405020304" pitchFamily="18" charset="0"/>
                        </a:rPr>
                        <a:t>Controladora Mabe,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pt-BR" sz="1100" u="none" strike="noStrike" dirty="0" err="1" smtClean="0">
                          <a:effectLst/>
                          <a:latin typeface="Times New Roman" panose="02020603050405020304" pitchFamily="18" charset="0"/>
                          <a:cs typeface="Times New Roman" panose="02020603050405020304" pitchFamily="18" charset="0"/>
                        </a:rPr>
                        <a:t>Troquelados</a:t>
                      </a:r>
                      <a:r>
                        <a:rPr lang="pt-BR" sz="1100" u="none" strike="noStrike" dirty="0" smtClean="0">
                          <a:effectLst/>
                          <a:latin typeface="Times New Roman" panose="02020603050405020304" pitchFamily="18" charset="0"/>
                          <a:cs typeface="Times New Roman" panose="02020603050405020304" pitchFamily="18" charset="0"/>
                        </a:rPr>
                        <a:t> </a:t>
                      </a:r>
                      <a:r>
                        <a:rPr lang="pt-BR" sz="1100" u="none" strike="noStrike" dirty="0" err="1" smtClean="0">
                          <a:effectLst/>
                          <a:latin typeface="Times New Roman" panose="02020603050405020304" pitchFamily="18" charset="0"/>
                          <a:cs typeface="Times New Roman" panose="02020603050405020304" pitchFamily="18" charset="0"/>
                        </a:rPr>
                        <a:t>Automotrices</a:t>
                      </a:r>
                      <a:r>
                        <a:rPr lang="pt-BR" sz="1100" u="none" strike="noStrike" dirty="0" smtClean="0">
                          <a:effectLst/>
                          <a:latin typeface="Times New Roman" panose="02020603050405020304" pitchFamily="18" charset="0"/>
                          <a:cs typeface="Times New Roman" panose="02020603050405020304" pitchFamily="18" charset="0"/>
                        </a:rPr>
                        <a:t> RC, S.A. De C.V.</a:t>
                      </a:r>
                    </a:p>
                    <a:p>
                      <a:pPr algn="ctr" fontAlgn="b"/>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algn="ctr" fontAlgn="b"/>
                      <a:r>
                        <a:rPr lang="es-MX" sz="1100" u="none" strike="noStrike" dirty="0" smtClean="0">
                          <a:effectLst/>
                          <a:latin typeface="Times New Roman" panose="02020603050405020304" pitchFamily="18" charset="0"/>
                          <a:cs typeface="Times New Roman" panose="02020603050405020304" pitchFamily="18" charset="0"/>
                        </a:rPr>
                        <a:t>Ingeniería Y Maquinaria De Guadalupe,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algn="ctr" fontAlgn="b"/>
                      <a:r>
                        <a:rPr lang="es-MX" sz="1100" u="none" strike="noStrike" dirty="0" smtClean="0">
                          <a:effectLst/>
                          <a:latin typeface="Times New Roman" panose="02020603050405020304" pitchFamily="18" charset="0"/>
                          <a:cs typeface="Times New Roman" panose="02020603050405020304" pitchFamily="18" charset="0"/>
                        </a:rPr>
                        <a:t>Laboratorios Pisa,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algn="ctr" fontAlgn="b"/>
                      <a:r>
                        <a:rPr lang="es-MX" sz="1100" u="none" strike="noStrike" dirty="0" err="1" smtClean="0">
                          <a:effectLst/>
                          <a:latin typeface="Times New Roman" panose="02020603050405020304" pitchFamily="18" charset="0"/>
                          <a:cs typeface="Times New Roman" panose="02020603050405020304" pitchFamily="18" charset="0"/>
                        </a:rPr>
                        <a:t>Metalsa</a:t>
                      </a:r>
                      <a:r>
                        <a:rPr lang="es-MX" sz="1100" u="none" strike="noStrike" dirty="0" smtClean="0">
                          <a:effectLst/>
                          <a:latin typeface="Times New Roman" panose="02020603050405020304" pitchFamily="18" charset="0"/>
                          <a:cs typeface="Times New Roman" panose="02020603050405020304" pitchFamily="18" charset="0"/>
                        </a:rPr>
                        <a:t>,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algn="ctr" fontAlgn="b"/>
                      <a:r>
                        <a:rPr lang="es-MX" sz="1100" u="none" strike="noStrike" dirty="0" smtClean="0">
                          <a:effectLst/>
                          <a:latin typeface="Times New Roman" panose="02020603050405020304" pitchFamily="18" charset="0"/>
                          <a:cs typeface="Times New Roman" panose="02020603050405020304" pitchFamily="18" charset="0"/>
                        </a:rPr>
                        <a:t>Productos Químicos De Chihuahua,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algn="ctr" fontAlgn="b"/>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extLst>
                  <a:ext uri="{0D108BD9-81ED-4DB2-BD59-A6C34878D82A}">
                    <a16:rowId xmlns:a16="http://schemas.microsoft.com/office/drawing/2014/main" val="4077428160"/>
                  </a:ext>
                </a:extLst>
              </a:tr>
              <a:tr h="542283">
                <a:tc>
                  <a:txBody>
                    <a:bodyPr/>
                    <a:lstStyle/>
                    <a:p>
                      <a:pPr algn="ctr" fontAlgn="b"/>
                      <a:r>
                        <a:rPr lang="es-MX" sz="1100" u="none" strike="noStrike" dirty="0" err="1" smtClean="0">
                          <a:effectLst/>
                          <a:latin typeface="Times New Roman" panose="02020603050405020304" pitchFamily="18" charset="0"/>
                          <a:cs typeface="Times New Roman" panose="02020603050405020304" pitchFamily="18" charset="0"/>
                        </a:rPr>
                        <a:t>Deacero</a:t>
                      </a:r>
                      <a:r>
                        <a:rPr lang="es-MX" sz="1100" u="none" strike="noStrike" dirty="0" smtClean="0">
                          <a:effectLst/>
                          <a:latin typeface="Times New Roman" panose="02020603050405020304" pitchFamily="18" charset="0"/>
                          <a:cs typeface="Times New Roman" panose="02020603050405020304" pitchFamily="18" charset="0"/>
                        </a:rPr>
                        <a:t>, S.A.P.I.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algn="ctr" fontAlgn="b"/>
                      <a:r>
                        <a:rPr lang="es-MX" sz="1100" u="none" strike="noStrike" dirty="0" smtClean="0">
                          <a:effectLst/>
                          <a:latin typeface="Times New Roman" panose="02020603050405020304" pitchFamily="18" charset="0"/>
                          <a:cs typeface="Times New Roman" panose="02020603050405020304" pitchFamily="18" charset="0"/>
                        </a:rPr>
                        <a:t>FCA México,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algn="ctr" fontAlgn="b"/>
                      <a:r>
                        <a:rPr lang="pt-BR" sz="1100" u="none" strike="noStrike" dirty="0" err="1" smtClean="0">
                          <a:effectLst/>
                          <a:latin typeface="Times New Roman" panose="02020603050405020304" pitchFamily="18" charset="0"/>
                          <a:cs typeface="Times New Roman" panose="02020603050405020304" pitchFamily="18" charset="0"/>
                        </a:rPr>
                        <a:t>Innovare</a:t>
                      </a:r>
                      <a:r>
                        <a:rPr lang="pt-BR" sz="1100" u="none" strike="noStrike" dirty="0" smtClean="0">
                          <a:effectLst/>
                          <a:latin typeface="Times New Roman" panose="02020603050405020304" pitchFamily="18" charset="0"/>
                          <a:cs typeface="Times New Roman" panose="02020603050405020304" pitchFamily="18" charset="0"/>
                        </a:rPr>
                        <a:t> R&amp;D, S.A. De C.V.</a:t>
                      </a:r>
                      <a:endParaRPr lang="pt-BR"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algn="ctr" fontAlgn="b"/>
                      <a:r>
                        <a:rPr lang="es-MX" sz="1100" u="none" strike="noStrike" dirty="0" smtClean="0">
                          <a:effectLst/>
                          <a:latin typeface="Times New Roman" panose="02020603050405020304" pitchFamily="18" charset="0"/>
                          <a:cs typeface="Times New Roman" panose="02020603050405020304" pitchFamily="18" charset="0"/>
                        </a:rPr>
                        <a:t>Laboratorios </a:t>
                      </a:r>
                      <a:r>
                        <a:rPr lang="es-MX" sz="1100" u="none" strike="noStrike" dirty="0" err="1" smtClean="0">
                          <a:effectLst/>
                          <a:latin typeface="Times New Roman" panose="02020603050405020304" pitchFamily="18" charset="0"/>
                          <a:cs typeface="Times New Roman" panose="02020603050405020304" pitchFamily="18" charset="0"/>
                        </a:rPr>
                        <a:t>Silanes</a:t>
                      </a:r>
                      <a:r>
                        <a:rPr lang="es-MX" sz="1100" u="none" strike="noStrike" dirty="0" smtClean="0">
                          <a:effectLst/>
                          <a:latin typeface="Times New Roman" panose="02020603050405020304" pitchFamily="18" charset="0"/>
                          <a:cs typeface="Times New Roman" panose="02020603050405020304" pitchFamily="18" charset="0"/>
                        </a:rPr>
                        <a:t>,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algn="ctr" fontAlgn="b"/>
                      <a:r>
                        <a:rPr lang="es-MX" sz="1100" u="none" strike="noStrike" dirty="0" err="1" smtClean="0">
                          <a:effectLst/>
                          <a:latin typeface="Times New Roman" panose="02020603050405020304" pitchFamily="18" charset="0"/>
                          <a:cs typeface="Times New Roman" panose="02020603050405020304" pitchFamily="18" charset="0"/>
                        </a:rPr>
                        <a:t>Mondelez</a:t>
                      </a:r>
                      <a:r>
                        <a:rPr lang="es-MX" sz="1100" u="none" strike="noStrike" dirty="0" smtClean="0">
                          <a:effectLst/>
                          <a:latin typeface="Times New Roman" panose="02020603050405020304" pitchFamily="18" charset="0"/>
                          <a:cs typeface="Times New Roman" panose="02020603050405020304" pitchFamily="18" charset="0"/>
                        </a:rPr>
                        <a:t> México, S. De R.L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algn="ctr" fontAlgn="b"/>
                      <a:r>
                        <a:rPr lang="es-MX" sz="1100" u="none" strike="noStrike" dirty="0" err="1" smtClean="0">
                          <a:effectLst/>
                          <a:latin typeface="Times New Roman" panose="02020603050405020304" pitchFamily="18" charset="0"/>
                          <a:cs typeface="Times New Roman" panose="02020603050405020304" pitchFamily="18" charset="0"/>
                        </a:rPr>
                        <a:t>Safmex</a:t>
                      </a:r>
                      <a:r>
                        <a:rPr lang="es-MX" sz="1100" u="none" strike="noStrike" dirty="0" smtClean="0">
                          <a:effectLst/>
                          <a:latin typeface="Times New Roman" panose="02020603050405020304" pitchFamily="18" charset="0"/>
                          <a:cs typeface="Times New Roman" panose="02020603050405020304" pitchFamily="18" charset="0"/>
                        </a:rPr>
                        <a:t>,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algn="ctr" fontAlgn="b"/>
                      <a:endParaRPr lang="pt-BR"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extLst>
                  <a:ext uri="{0D108BD9-81ED-4DB2-BD59-A6C34878D82A}">
                    <a16:rowId xmlns:a16="http://schemas.microsoft.com/office/drawing/2014/main" val="1475144291"/>
                  </a:ext>
                </a:extLst>
              </a:tr>
              <a:tr h="719684">
                <a:tc>
                  <a:txBody>
                    <a:bodyPr/>
                    <a:lstStyle/>
                    <a:p>
                      <a:pPr algn="ctr" fontAlgn="b"/>
                      <a:r>
                        <a:rPr lang="es-MX" sz="1100" u="none" strike="noStrike" dirty="0" smtClean="0">
                          <a:effectLst/>
                          <a:latin typeface="Times New Roman" panose="02020603050405020304" pitchFamily="18" charset="0"/>
                          <a:cs typeface="Times New Roman" panose="02020603050405020304" pitchFamily="18" charset="0"/>
                        </a:rPr>
                        <a:t>Derivados </a:t>
                      </a:r>
                      <a:r>
                        <a:rPr lang="es-MX" sz="1100" u="none" strike="noStrike" dirty="0" err="1" smtClean="0">
                          <a:effectLst/>
                          <a:latin typeface="Times New Roman" panose="02020603050405020304" pitchFamily="18" charset="0"/>
                          <a:cs typeface="Times New Roman" panose="02020603050405020304" pitchFamily="18" charset="0"/>
                        </a:rPr>
                        <a:t>Macroquimicos</a:t>
                      </a:r>
                      <a:r>
                        <a:rPr lang="es-MX" sz="1100" u="none" strike="noStrike" dirty="0" smtClean="0">
                          <a:effectLst/>
                          <a:latin typeface="Times New Roman" panose="02020603050405020304" pitchFamily="18" charset="0"/>
                          <a:cs typeface="Times New Roman" panose="02020603050405020304" pitchFamily="18" charset="0"/>
                        </a:rPr>
                        <a:t> S. A. De C. 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algn="ctr" fontAlgn="b"/>
                      <a:r>
                        <a:rPr lang="es-MX" sz="1100" u="none" strike="noStrike" dirty="0" smtClean="0">
                          <a:effectLst/>
                          <a:latin typeface="Times New Roman" panose="02020603050405020304" pitchFamily="18" charset="0"/>
                          <a:cs typeface="Times New Roman" panose="02020603050405020304" pitchFamily="18" charset="0"/>
                        </a:rPr>
                        <a:t>Fritos Totis,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algn="ctr" fontAlgn="b"/>
                      <a:r>
                        <a:rPr lang="es-MX" sz="1100" u="none" strike="noStrike" dirty="0" smtClean="0">
                          <a:effectLst/>
                          <a:latin typeface="Times New Roman" panose="02020603050405020304" pitchFamily="18" charset="0"/>
                          <a:cs typeface="Times New Roman" panose="02020603050405020304" pitchFamily="18" charset="0"/>
                        </a:rPr>
                        <a:t>Investigación Farmacéutica,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algn="ctr" fontAlgn="b"/>
                      <a:r>
                        <a:rPr lang="es-MX" sz="1100" u="none" strike="noStrike" dirty="0" err="1" smtClean="0">
                          <a:effectLst/>
                          <a:latin typeface="Times New Roman" panose="02020603050405020304" pitchFamily="18" charset="0"/>
                          <a:cs typeface="Times New Roman" panose="02020603050405020304" pitchFamily="18" charset="0"/>
                        </a:rPr>
                        <a:t>Lamitec</a:t>
                      </a:r>
                      <a:r>
                        <a:rPr lang="es-MX" sz="1100" u="none" strike="noStrike" dirty="0" smtClean="0">
                          <a:effectLst/>
                          <a:latin typeface="Times New Roman" panose="02020603050405020304" pitchFamily="18" charset="0"/>
                          <a:cs typeface="Times New Roman" panose="02020603050405020304" pitchFamily="18" charset="0"/>
                        </a:rPr>
                        <a:t> </a:t>
                      </a:r>
                      <a:r>
                        <a:rPr lang="es-MX" sz="1100" u="none" strike="noStrike" dirty="0" err="1" smtClean="0">
                          <a:effectLst/>
                          <a:latin typeface="Times New Roman" panose="02020603050405020304" pitchFamily="18" charset="0"/>
                          <a:cs typeface="Times New Roman" panose="02020603050405020304" pitchFamily="18" charset="0"/>
                        </a:rPr>
                        <a:t>Sa</a:t>
                      </a:r>
                      <a:r>
                        <a:rPr lang="es-MX" sz="1100" u="none" strike="noStrike" dirty="0" smtClean="0">
                          <a:effectLst/>
                          <a:latin typeface="Times New Roman" panose="02020603050405020304" pitchFamily="18" charset="0"/>
                          <a:cs typeface="Times New Roman" panose="02020603050405020304" pitchFamily="18" charset="0"/>
                        </a:rPr>
                        <a:t> De </a:t>
                      </a:r>
                      <a:r>
                        <a:rPr lang="es-MX" sz="1100" u="none" strike="noStrike" dirty="0" err="1" smtClean="0">
                          <a:effectLst/>
                          <a:latin typeface="Times New Roman" panose="02020603050405020304" pitchFamily="18" charset="0"/>
                          <a:cs typeface="Times New Roman" panose="02020603050405020304" pitchFamily="18" charset="0"/>
                        </a:rPr>
                        <a:t>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algn="ctr" fontAlgn="b"/>
                      <a:r>
                        <a:rPr lang="es-MX" sz="1100" u="none" strike="noStrike" dirty="0" smtClean="0">
                          <a:effectLst/>
                          <a:latin typeface="Times New Roman" panose="02020603050405020304" pitchFamily="18" charset="0"/>
                          <a:cs typeface="Times New Roman" panose="02020603050405020304" pitchFamily="18" charset="0"/>
                        </a:rPr>
                        <a:t>Motores Limpios, S.A.P.I.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algn="ctr" fontAlgn="b"/>
                      <a:r>
                        <a:rPr lang="fr-FR" sz="1100" u="none" strike="noStrike" dirty="0" smtClean="0">
                          <a:effectLst/>
                          <a:latin typeface="Times New Roman" panose="02020603050405020304" pitchFamily="18" charset="0"/>
                          <a:cs typeface="Times New Roman" panose="02020603050405020304" pitchFamily="18" charset="0"/>
                        </a:rPr>
                        <a:t>Sensata Technologies Mex Distribution, S.A. De C.V.</a:t>
                      </a:r>
                      <a:endParaRPr lang="fr-FR"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algn="ctr" fontAlgn="b"/>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extLst>
                  <a:ext uri="{0D108BD9-81ED-4DB2-BD59-A6C34878D82A}">
                    <a16:rowId xmlns:a16="http://schemas.microsoft.com/office/drawing/2014/main" val="1217735666"/>
                  </a:ext>
                </a:extLst>
              </a:tr>
            </a:tbl>
          </a:graphicData>
        </a:graphic>
      </p:graphicFrame>
    </p:spTree>
    <p:extLst>
      <p:ext uri="{BB962C8B-B14F-4D97-AF65-F5344CB8AC3E}">
        <p14:creationId xmlns:p14="http://schemas.microsoft.com/office/powerpoint/2010/main" val="8415115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756466590"/>
              </p:ext>
            </p:extLst>
          </p:nvPr>
        </p:nvGraphicFramePr>
        <p:xfrm>
          <a:off x="337928" y="2112617"/>
          <a:ext cx="8360465" cy="4478284"/>
        </p:xfrm>
        <a:graphic>
          <a:graphicData uri="http://schemas.openxmlformats.org/drawingml/2006/table">
            <a:tbl>
              <a:tblPr firstRow="1" bandRow="1">
                <a:tableStyleId>{5C22544A-7EE6-4342-B048-85BDC9FD1C3A}</a:tableStyleId>
              </a:tblPr>
              <a:tblGrid>
                <a:gridCol w="1672093">
                  <a:extLst>
                    <a:ext uri="{9D8B030D-6E8A-4147-A177-3AD203B41FA5}">
                      <a16:colId xmlns:a16="http://schemas.microsoft.com/office/drawing/2014/main" val="1682916197"/>
                    </a:ext>
                  </a:extLst>
                </a:gridCol>
                <a:gridCol w="1672093">
                  <a:extLst>
                    <a:ext uri="{9D8B030D-6E8A-4147-A177-3AD203B41FA5}">
                      <a16:colId xmlns:a16="http://schemas.microsoft.com/office/drawing/2014/main" val="3709239521"/>
                    </a:ext>
                  </a:extLst>
                </a:gridCol>
                <a:gridCol w="1672093">
                  <a:extLst>
                    <a:ext uri="{9D8B030D-6E8A-4147-A177-3AD203B41FA5}">
                      <a16:colId xmlns:a16="http://schemas.microsoft.com/office/drawing/2014/main" val="2300524574"/>
                    </a:ext>
                  </a:extLst>
                </a:gridCol>
                <a:gridCol w="1672093">
                  <a:extLst>
                    <a:ext uri="{9D8B030D-6E8A-4147-A177-3AD203B41FA5}">
                      <a16:colId xmlns:a16="http://schemas.microsoft.com/office/drawing/2014/main" val="2649068649"/>
                    </a:ext>
                  </a:extLst>
                </a:gridCol>
                <a:gridCol w="1672093">
                  <a:extLst>
                    <a:ext uri="{9D8B030D-6E8A-4147-A177-3AD203B41FA5}">
                      <a16:colId xmlns:a16="http://schemas.microsoft.com/office/drawing/2014/main" val="1854623738"/>
                    </a:ext>
                  </a:extLst>
                </a:gridCol>
              </a:tblGrid>
              <a:tr h="138175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100" b="1" u="none" strike="noStrike" dirty="0" smtClean="0">
                          <a:solidFill>
                            <a:schemeClr val="tx1"/>
                          </a:solidFill>
                          <a:effectLst/>
                          <a:latin typeface="Times New Roman" panose="02020603050405020304" pitchFamily="18" charset="0"/>
                          <a:cs typeface="Times New Roman" panose="02020603050405020304" pitchFamily="18" charset="0"/>
                        </a:rPr>
                        <a:t>SERVICIOS PROFESIONALES, CIENTÍFICOS Y TÉCNICOS</a:t>
                      </a:r>
                      <a:endParaRPr lang="es-MX" sz="11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100" b="1" u="none" strike="noStrike" dirty="0" smtClean="0">
                          <a:solidFill>
                            <a:sysClr val="windowText" lastClr="000000"/>
                          </a:solidFill>
                          <a:effectLst/>
                          <a:latin typeface="Times New Roman" panose="02020603050405020304" pitchFamily="18" charset="0"/>
                          <a:cs typeface="Times New Roman" panose="02020603050405020304" pitchFamily="18" charset="0"/>
                        </a:rPr>
                        <a:t>TRANSPORTES, CORREOS Y ALMACENAMIENTO</a:t>
                      </a:r>
                      <a:endParaRPr lang="es-MX" sz="1100" b="1" dirty="0">
                        <a:solidFill>
                          <a:sysClr val="windowText" lastClr="000000"/>
                        </a:solidFill>
                        <a:latin typeface="Times New Roman" panose="02020603050405020304" pitchFamily="18" charset="0"/>
                        <a:cs typeface="Times New Roman" panose="02020603050405020304" pitchFamily="18" charset="0"/>
                      </a:endParaRPr>
                    </a:p>
                  </a:txBody>
                  <a:tcPr anchor="ctr">
                    <a:solidFill>
                      <a:schemeClr val="accent3"/>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100" b="1" u="none" strike="noStrike" dirty="0" smtClean="0">
                          <a:solidFill>
                            <a:sysClr val="windowText" lastClr="000000"/>
                          </a:solidFill>
                          <a:effectLst/>
                          <a:latin typeface="Times New Roman" panose="02020603050405020304" pitchFamily="18" charset="0"/>
                          <a:cs typeface="Times New Roman" panose="02020603050405020304" pitchFamily="18" charset="0"/>
                        </a:rPr>
                        <a:t>AGRICULTURA, CRÍA Y EXPLOTACIÓN DE ANIMALES, APROVECHAMIENTO FORESTAL, PESCA Y CAZA</a:t>
                      </a:r>
                      <a:endParaRPr lang="es-MX" sz="1100" b="1" dirty="0">
                        <a:solidFill>
                          <a:sysClr val="windowText" lastClr="000000"/>
                        </a:solidFill>
                        <a:latin typeface="Times New Roman" panose="02020603050405020304" pitchFamily="18" charset="0"/>
                        <a:cs typeface="Times New Roman" panose="02020603050405020304" pitchFamily="18" charset="0"/>
                      </a:endParaRPr>
                    </a:p>
                  </a:txBody>
                  <a:tcPr anchor="ctr">
                    <a:solidFill>
                      <a:schemeClr val="accent5"/>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100" b="1" u="none" strike="noStrike" dirty="0" smtClean="0">
                          <a:solidFill>
                            <a:sysClr val="windowText" lastClr="000000"/>
                          </a:solidFill>
                          <a:effectLst/>
                          <a:latin typeface="Times New Roman" panose="02020603050405020304" pitchFamily="18" charset="0"/>
                          <a:cs typeface="Times New Roman" panose="02020603050405020304" pitchFamily="18" charset="0"/>
                        </a:rPr>
                        <a:t>COMERCIO AL POR MAYOR</a:t>
                      </a:r>
                      <a:endParaRPr lang="es-MX" sz="1100" b="1" dirty="0">
                        <a:solidFill>
                          <a:sysClr val="windowText" lastClr="000000"/>
                        </a:solidFill>
                        <a:latin typeface="Times New Roman" panose="02020603050405020304" pitchFamily="18" charset="0"/>
                        <a:cs typeface="Times New Roman" panose="02020603050405020304" pitchFamily="18"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100" b="1" u="none" strike="noStrike" dirty="0" smtClean="0">
                          <a:solidFill>
                            <a:sysClr val="windowText" lastClr="000000"/>
                          </a:solidFill>
                          <a:effectLst/>
                          <a:latin typeface="Times New Roman" panose="02020603050405020304" pitchFamily="18" charset="0"/>
                          <a:cs typeface="Times New Roman" panose="02020603050405020304" pitchFamily="18" charset="0"/>
                        </a:rPr>
                        <a:t>GENERACIÓN, TRANSMISIÓN Y DISTRIBUCIÓN DE ENERGÍA ELÉCTRICA, AGUA Y DE GAS POR DUCTOS AL CONSUMIDOR FINAL</a:t>
                      </a:r>
                      <a:endParaRPr lang="es-MX" sz="1100" b="1" dirty="0">
                        <a:solidFill>
                          <a:sysClr val="windowText" lastClr="000000"/>
                        </a:solidFill>
                        <a:latin typeface="Times New Roman" panose="02020603050405020304" pitchFamily="18" charset="0"/>
                        <a:cs typeface="Times New Roman" panose="02020603050405020304" pitchFamily="18" charset="0"/>
                      </a:endParaRPr>
                    </a:p>
                  </a:txBody>
                  <a:tcPr anchor="ctr">
                    <a:solidFill>
                      <a:schemeClr val="accent4"/>
                    </a:solidFill>
                  </a:tcPr>
                </a:tc>
                <a:extLst>
                  <a:ext uri="{0D108BD9-81ED-4DB2-BD59-A6C34878D82A}">
                    <a16:rowId xmlns:a16="http://schemas.microsoft.com/office/drawing/2014/main" val="3340095255"/>
                  </a:ext>
                </a:extLst>
              </a:tr>
              <a:tr h="494270">
                <a:tc>
                  <a:txBody>
                    <a:bodyPr/>
                    <a:lstStyle/>
                    <a:p>
                      <a:pPr algn="ctr" fontAlgn="b"/>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Café Del Pacifico, S.A.P.I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solidFill>
                      <a:schemeClr val="accent6">
                        <a:lumMod val="60000"/>
                        <a:lumOff val="40000"/>
                      </a:schemeClr>
                    </a:solidFill>
                  </a:tcPr>
                </a:tc>
                <a:tc>
                  <a:txBody>
                    <a:bodyPr/>
                    <a:lstStyle/>
                    <a:p>
                      <a:pPr algn="ctr" fontAlgn="b"/>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Servicios Incorporados Múltiples, S.A.P.I.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solidFill>
                      <a:schemeClr val="accent3">
                        <a:lumMod val="40000"/>
                        <a:lumOff val="60000"/>
                      </a:schemeClr>
                    </a:solidFill>
                  </a:tcPr>
                </a:tc>
                <a:tc>
                  <a:txBody>
                    <a:bodyPr/>
                    <a:lstStyle/>
                    <a:p>
                      <a:pPr algn="ctr" fontAlgn="b"/>
                      <a:r>
                        <a:rPr lang="es-MX" sz="1100" b="0" i="0" u="none" strike="noStrike" dirty="0" err="1" smtClean="0">
                          <a:solidFill>
                            <a:srgbClr val="000000"/>
                          </a:solidFill>
                          <a:effectLst/>
                          <a:latin typeface="Times New Roman" panose="02020603050405020304" pitchFamily="18" charset="0"/>
                          <a:cs typeface="Times New Roman" panose="02020603050405020304" pitchFamily="18" charset="0"/>
                        </a:rPr>
                        <a:t>Koppert</a:t>
                      </a:r>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s-MX" sz="1100" b="0" i="0" u="none" strike="noStrike" dirty="0" err="1" smtClean="0">
                          <a:solidFill>
                            <a:srgbClr val="000000"/>
                          </a:solidFill>
                          <a:effectLst/>
                          <a:latin typeface="Times New Roman" panose="02020603050405020304" pitchFamily="18" charset="0"/>
                          <a:cs typeface="Times New Roman" panose="02020603050405020304" pitchFamily="18" charset="0"/>
                        </a:rPr>
                        <a:t>Mexico</a:t>
                      </a:r>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solidFill>
                      <a:schemeClr val="accent5">
                        <a:lumMod val="40000"/>
                        <a:lumOff val="60000"/>
                      </a:schemeClr>
                    </a:solidFill>
                  </a:tcPr>
                </a:tc>
                <a:tc>
                  <a:txBody>
                    <a:bodyPr/>
                    <a:lstStyle/>
                    <a:p>
                      <a:pPr algn="ctr" fontAlgn="b"/>
                      <a:r>
                        <a:rPr lang="es-MX" sz="1100" b="0" i="0" u="none" strike="noStrike" dirty="0" err="1" smtClean="0">
                          <a:solidFill>
                            <a:srgbClr val="000000"/>
                          </a:solidFill>
                          <a:effectLst/>
                          <a:latin typeface="Times New Roman" panose="02020603050405020304" pitchFamily="18" charset="0"/>
                          <a:cs typeface="Times New Roman" panose="02020603050405020304" pitchFamily="18" charset="0"/>
                        </a:rPr>
                        <a:t>Dysal</a:t>
                      </a:r>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s-MX" sz="1100" b="0" i="0" u="none" strike="noStrike" dirty="0" err="1" smtClean="0">
                          <a:solidFill>
                            <a:srgbClr val="000000"/>
                          </a:solidFill>
                          <a:effectLst/>
                          <a:latin typeface="Times New Roman" panose="02020603050405020304" pitchFamily="18" charset="0"/>
                          <a:cs typeface="Times New Roman" panose="02020603050405020304" pitchFamily="18" charset="0"/>
                        </a:rPr>
                        <a:t>Sa</a:t>
                      </a:r>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 De </a:t>
                      </a:r>
                      <a:r>
                        <a:rPr lang="es-MX" sz="1100" b="0" i="0" u="none" strike="noStrike" dirty="0" err="1" smtClean="0">
                          <a:solidFill>
                            <a:srgbClr val="000000"/>
                          </a:solidFill>
                          <a:effectLst/>
                          <a:latin typeface="Times New Roman" panose="02020603050405020304" pitchFamily="18" charset="0"/>
                          <a:cs typeface="Times New Roman" panose="02020603050405020304" pitchFamily="18" charset="0"/>
                        </a:rPr>
                        <a:t>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algn="ctr" fontAlgn="b"/>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Siemens,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solidFill>
                      <a:schemeClr val="accent4">
                        <a:lumMod val="40000"/>
                        <a:lumOff val="60000"/>
                      </a:schemeClr>
                    </a:solidFill>
                  </a:tcPr>
                </a:tc>
                <a:extLst>
                  <a:ext uri="{0D108BD9-81ED-4DB2-BD59-A6C34878D82A}">
                    <a16:rowId xmlns:a16="http://schemas.microsoft.com/office/drawing/2014/main" val="554620211"/>
                  </a:ext>
                </a:extLst>
              </a:tr>
              <a:tr h="502359">
                <a:tc>
                  <a:txBody>
                    <a:bodyPr/>
                    <a:lstStyle/>
                    <a:p>
                      <a:pPr algn="ctr" fontAlgn="b"/>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Continental </a:t>
                      </a:r>
                      <a:r>
                        <a:rPr lang="es-MX" sz="1100" b="0" i="0" u="none" strike="noStrike" dirty="0" err="1" smtClean="0">
                          <a:solidFill>
                            <a:srgbClr val="000000"/>
                          </a:solidFill>
                          <a:effectLst/>
                          <a:latin typeface="Times New Roman" panose="02020603050405020304" pitchFamily="18" charset="0"/>
                          <a:cs typeface="Times New Roman" panose="02020603050405020304" pitchFamily="18" charset="0"/>
                        </a:rPr>
                        <a:t>Automotive</a:t>
                      </a:r>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 Guadalajara México,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noFill/>
                  </a:tcP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noFill/>
                  </a:tcPr>
                </a:tc>
                <a:tc>
                  <a:txBody>
                    <a:bodyPr/>
                    <a:lstStyle/>
                    <a:p>
                      <a:pPr algn="ctr" fontAlgn="b"/>
                      <a:r>
                        <a:rPr lang="es-MX" sz="1100" b="0" i="0" u="none" strike="noStrike" dirty="0" err="1" smtClean="0">
                          <a:solidFill>
                            <a:srgbClr val="000000"/>
                          </a:solidFill>
                          <a:effectLst/>
                          <a:latin typeface="Times New Roman" panose="02020603050405020304" pitchFamily="18" charset="0"/>
                          <a:cs typeface="Times New Roman" panose="02020603050405020304" pitchFamily="18" charset="0"/>
                        </a:rPr>
                        <a:t>Novasem</a:t>
                      </a:r>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 Innovaciones,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noFill/>
                  </a:tcPr>
                </a:tc>
                <a:tc>
                  <a:txBody>
                    <a:bodyPr/>
                    <a:lstStyle/>
                    <a:p>
                      <a:pPr algn="ctr" fontAlgn="b"/>
                      <a:r>
                        <a:rPr lang="es-MX" sz="1100" b="0" i="0" u="none" strike="noStrike" dirty="0" err="1" smtClean="0">
                          <a:solidFill>
                            <a:srgbClr val="000000"/>
                          </a:solidFill>
                          <a:effectLst/>
                          <a:latin typeface="Times New Roman" panose="02020603050405020304" pitchFamily="18" charset="0"/>
                          <a:cs typeface="Times New Roman" panose="02020603050405020304" pitchFamily="18" charset="0"/>
                        </a:rPr>
                        <a:t>Intercovamex</a:t>
                      </a:r>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noFill/>
                  </a:tcP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2397411546"/>
                  </a:ext>
                </a:extLst>
              </a:tr>
              <a:tr h="817659">
                <a:tc>
                  <a:txBody>
                    <a:bodyPr/>
                    <a:lstStyle/>
                    <a:p>
                      <a:pPr algn="ctr" fontAlgn="b"/>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Corporación En Investigación Tecnológica E Informática, S.A.P.I.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solidFill>
                      <a:schemeClr val="accent6">
                        <a:lumMod val="60000"/>
                        <a:lumOff val="40000"/>
                      </a:schemeClr>
                    </a:solidFill>
                  </a:tcP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noFill/>
                  </a:tcPr>
                </a:tc>
                <a:tc>
                  <a:txBody>
                    <a:bodyPr/>
                    <a:lstStyle/>
                    <a:p>
                      <a:pPr algn="ctr" fontAlgn="b"/>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Proan Alimentos, S. De R.L.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solidFill>
                      <a:schemeClr val="accent5">
                        <a:lumMod val="40000"/>
                        <a:lumOff val="60000"/>
                      </a:schemeClr>
                    </a:solidFill>
                  </a:tcPr>
                </a:tc>
                <a:tc>
                  <a:txBody>
                    <a:bodyPr/>
                    <a:lstStyle/>
                    <a:p>
                      <a:pPr algn="ctr" fontAlgn="b"/>
                      <a:r>
                        <a:rPr lang="es-MX" sz="1100" b="0" i="0" u="none" strike="noStrike" dirty="0" err="1" smtClean="0">
                          <a:solidFill>
                            <a:srgbClr val="000000"/>
                          </a:solidFill>
                          <a:effectLst/>
                          <a:latin typeface="Times New Roman" panose="02020603050405020304" pitchFamily="18" charset="0"/>
                          <a:cs typeface="Times New Roman" panose="02020603050405020304" pitchFamily="18" charset="0"/>
                        </a:rPr>
                        <a:t>Liber</a:t>
                      </a:r>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s-MX" sz="1100" b="0" i="0" u="none" strike="noStrike" dirty="0" err="1" smtClean="0">
                          <a:solidFill>
                            <a:srgbClr val="000000"/>
                          </a:solidFill>
                          <a:effectLst/>
                          <a:latin typeface="Times New Roman" panose="02020603050405020304" pitchFamily="18" charset="0"/>
                          <a:cs typeface="Times New Roman" panose="02020603050405020304" pitchFamily="18" charset="0"/>
                        </a:rPr>
                        <a:t>Salus</a:t>
                      </a:r>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3620300843"/>
                  </a:ext>
                </a:extLst>
              </a:tr>
              <a:tr h="494270">
                <a:tc>
                  <a:txBody>
                    <a:bodyPr/>
                    <a:lstStyle/>
                    <a:p>
                      <a:pPr algn="ctr" fontAlgn="b"/>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Energías Alternas, Estudios Y Proyectos,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noFill/>
                  </a:tcP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noFill/>
                  </a:tcP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noFill/>
                  </a:tcPr>
                </a:tc>
                <a:tc>
                  <a:txBody>
                    <a:bodyPr/>
                    <a:lstStyle/>
                    <a:p>
                      <a:pPr algn="ctr" fontAlgn="b"/>
                      <a:r>
                        <a:rPr lang="es-MX" sz="1100" b="0" i="0" u="none" strike="noStrike" dirty="0" err="1" smtClean="0">
                          <a:solidFill>
                            <a:srgbClr val="000000"/>
                          </a:solidFill>
                          <a:effectLst/>
                          <a:latin typeface="Times New Roman" panose="02020603050405020304" pitchFamily="18" charset="0"/>
                          <a:cs typeface="Times New Roman" panose="02020603050405020304" pitchFamily="18" charset="0"/>
                        </a:rPr>
                        <a:t>Ripipsa</a:t>
                      </a:r>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noFill/>
                  </a:tcP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4077428160"/>
                  </a:ext>
                </a:extLst>
              </a:tr>
              <a:tr h="363540">
                <a:tc>
                  <a:txBody>
                    <a:bodyPr/>
                    <a:lstStyle/>
                    <a:p>
                      <a:pPr algn="ctr" fontAlgn="b"/>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Miranda Tecnologías De La Información, S.C.</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solidFill>
                      <a:schemeClr val="accent6">
                        <a:lumMod val="60000"/>
                        <a:lumOff val="40000"/>
                      </a:schemeClr>
                    </a:solidFill>
                  </a:tcP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noFill/>
                  </a:tcP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noFill/>
                  </a:tcPr>
                </a:tc>
                <a:tc>
                  <a:txBody>
                    <a:bodyPr/>
                    <a:lstStyle/>
                    <a:p>
                      <a:pPr algn="ctr" fontAlgn="b"/>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Servicio Comercial </a:t>
                      </a:r>
                      <a:r>
                        <a:rPr lang="es-MX" sz="1100" b="0" i="0" u="none" strike="noStrike" dirty="0" err="1" smtClean="0">
                          <a:solidFill>
                            <a:srgbClr val="000000"/>
                          </a:solidFill>
                          <a:effectLst/>
                          <a:latin typeface="Times New Roman" panose="02020603050405020304" pitchFamily="18" charset="0"/>
                          <a:cs typeface="Times New Roman" panose="02020603050405020304" pitchFamily="18" charset="0"/>
                        </a:rPr>
                        <a:t>Garis</a:t>
                      </a:r>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1475144291"/>
                  </a:ext>
                </a:extLst>
              </a:tr>
              <a:tr h="363540">
                <a:tc>
                  <a:txBody>
                    <a:bodyPr/>
                    <a:lstStyle/>
                    <a:p>
                      <a:pPr algn="ctr" fontAlgn="b"/>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Servicios Especializados Peñoles,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noFill/>
                  </a:tcP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noFill/>
                  </a:tcP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noFill/>
                  </a:tcP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noFill/>
                  </a:tcP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1217735666"/>
                  </a:ext>
                </a:extLst>
              </a:tr>
            </a:tbl>
          </a:graphicData>
        </a:graphic>
      </p:graphicFrame>
      <p:sp>
        <p:nvSpPr>
          <p:cNvPr id="5" name="Título 1"/>
          <p:cNvSpPr txBox="1">
            <a:spLocks/>
          </p:cNvSpPr>
          <p:nvPr/>
        </p:nvSpPr>
        <p:spPr>
          <a:xfrm>
            <a:off x="0" y="1020053"/>
            <a:ext cx="9144000" cy="882318"/>
          </a:xfrm>
          <a:prstGeom prst="rect">
            <a:avLst/>
          </a:prstGeom>
          <a:solidFill>
            <a:schemeClr val="accent5">
              <a:lumMod val="5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400" b="1" smtClean="0">
                <a:solidFill>
                  <a:schemeClr val="bg1"/>
                </a:solidFill>
                <a:latin typeface="Times New Roman" panose="02020603050405020304" pitchFamily="18" charset="0"/>
                <a:cs typeface="Times New Roman" panose="02020603050405020304" pitchFamily="18" charset="0"/>
              </a:rPr>
              <a:t>Sectores y Contribuyentes apoyados</a:t>
            </a:r>
            <a:br>
              <a:rPr lang="es-MX" sz="2400" b="1" smtClean="0">
                <a:solidFill>
                  <a:schemeClr val="bg1"/>
                </a:solidFill>
                <a:latin typeface="Times New Roman" panose="02020603050405020304" pitchFamily="18" charset="0"/>
                <a:cs typeface="Times New Roman" panose="02020603050405020304" pitchFamily="18" charset="0"/>
              </a:rPr>
            </a:br>
            <a:r>
              <a:rPr lang="es-MX" sz="2400" b="1" smtClean="0">
                <a:solidFill>
                  <a:schemeClr val="bg1"/>
                </a:solidFill>
                <a:latin typeface="Times New Roman" panose="02020603050405020304" pitchFamily="18" charset="0"/>
                <a:cs typeface="Times New Roman" panose="02020603050405020304" pitchFamily="18" charset="0"/>
              </a:rPr>
              <a:t>2017-2018</a:t>
            </a:r>
            <a:endParaRPr lang="es-MX" sz="1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66500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13" y="1167199"/>
            <a:ext cx="9140687" cy="626165"/>
          </a:xfrm>
          <a:solidFill>
            <a:schemeClr val="accent5">
              <a:lumMod val="50000"/>
            </a:schemeClr>
          </a:solidFill>
        </p:spPr>
        <p:txBody>
          <a:bodyPr>
            <a:noAutofit/>
          </a:bodyPr>
          <a:lstStyle/>
          <a:p>
            <a:r>
              <a:rPr lang="es-MX" sz="3000" b="1" dirty="0" smtClean="0">
                <a:solidFill>
                  <a:schemeClr val="bg1"/>
                </a:solidFill>
                <a:latin typeface="Times New Roman" panose="02020603050405020304" pitchFamily="18" charset="0"/>
                <a:cs typeface="Times New Roman" panose="02020603050405020304" pitchFamily="18" charset="0"/>
              </a:rPr>
              <a:t>Estímulo autorizado por sector 2017-2018</a:t>
            </a:r>
            <a:endParaRPr lang="es-MX" sz="20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10" name="Gráfico 9"/>
          <p:cNvGraphicFramePr/>
          <p:nvPr>
            <p:extLst>
              <p:ext uri="{D42A27DB-BD31-4B8C-83A1-F6EECF244321}">
                <p14:modId xmlns:p14="http://schemas.microsoft.com/office/powerpoint/2010/main" val="1058468769"/>
              </p:ext>
            </p:extLst>
          </p:nvPr>
        </p:nvGraphicFramePr>
        <p:xfrm>
          <a:off x="441434" y="1947755"/>
          <a:ext cx="3048001" cy="33748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915027612"/>
              </p:ext>
            </p:extLst>
          </p:nvPr>
        </p:nvGraphicFramePr>
        <p:xfrm>
          <a:off x="4162097" y="1947755"/>
          <a:ext cx="4882514" cy="3500753"/>
        </p:xfrm>
        <a:graphic>
          <a:graphicData uri="http://schemas.openxmlformats.org/drawingml/2006/table">
            <a:tbl>
              <a:tblPr firstRow="1" bandRow="1">
                <a:tableStyleId>{2D5ABB26-0587-4C30-8999-92F81FD0307C}</a:tableStyleId>
              </a:tblPr>
              <a:tblGrid>
                <a:gridCol w="635999">
                  <a:extLst>
                    <a:ext uri="{9D8B030D-6E8A-4147-A177-3AD203B41FA5}">
                      <a16:colId xmlns:a16="http://schemas.microsoft.com/office/drawing/2014/main" val="1752391703"/>
                    </a:ext>
                  </a:extLst>
                </a:gridCol>
                <a:gridCol w="1937349">
                  <a:extLst>
                    <a:ext uri="{9D8B030D-6E8A-4147-A177-3AD203B41FA5}">
                      <a16:colId xmlns:a16="http://schemas.microsoft.com/office/drawing/2014/main" val="1990024797"/>
                    </a:ext>
                  </a:extLst>
                </a:gridCol>
                <a:gridCol w="769722">
                  <a:extLst>
                    <a:ext uri="{9D8B030D-6E8A-4147-A177-3AD203B41FA5}">
                      <a16:colId xmlns:a16="http://schemas.microsoft.com/office/drawing/2014/main" val="2845134064"/>
                    </a:ext>
                  </a:extLst>
                </a:gridCol>
                <a:gridCol w="769722">
                  <a:extLst>
                    <a:ext uri="{9D8B030D-6E8A-4147-A177-3AD203B41FA5}">
                      <a16:colId xmlns:a16="http://schemas.microsoft.com/office/drawing/2014/main" val="3420997298"/>
                    </a:ext>
                  </a:extLst>
                </a:gridCol>
                <a:gridCol w="769722">
                  <a:extLst>
                    <a:ext uri="{9D8B030D-6E8A-4147-A177-3AD203B41FA5}">
                      <a16:colId xmlns:a16="http://schemas.microsoft.com/office/drawing/2014/main" val="793591434"/>
                    </a:ext>
                  </a:extLst>
                </a:gridCol>
              </a:tblGrid>
              <a:tr h="412335">
                <a:tc>
                  <a:txBody>
                    <a:bodyPr/>
                    <a:lstStyle/>
                    <a:p>
                      <a:endParaRPr lang="es-MX" dirty="0">
                        <a:latin typeface="Times New Roman" panose="02020603050405020304" pitchFamily="18"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100" b="1" i="0" u="none" strike="noStrike" dirty="0" smtClean="0">
                          <a:solidFill>
                            <a:srgbClr val="000000"/>
                          </a:solidFill>
                          <a:effectLst/>
                          <a:latin typeface="Times New Roman" panose="02020603050405020304" pitchFamily="18" charset="0"/>
                          <a:cs typeface="Times New Roman" panose="02020603050405020304" pitchFamily="18" charset="0"/>
                        </a:rPr>
                        <a:t>SECTOR</a:t>
                      </a:r>
                      <a:endParaRPr lang="es-MX"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s-MX" sz="1100" b="1" dirty="0" smtClean="0">
                          <a:latin typeface="Times New Roman" panose="02020603050405020304" pitchFamily="18" charset="0"/>
                          <a:cs typeface="Times New Roman" panose="02020603050405020304" pitchFamily="18" charset="0"/>
                        </a:rPr>
                        <a:t>2017</a:t>
                      </a:r>
                    </a:p>
                    <a:p>
                      <a:pPr algn="ctr"/>
                      <a:r>
                        <a:rPr lang="es-MX" sz="1100" b="1" dirty="0" smtClean="0">
                          <a:latin typeface="Times New Roman" panose="02020603050405020304" pitchFamily="18" charset="0"/>
                          <a:cs typeface="Times New Roman" panose="02020603050405020304" pitchFamily="18" charset="0"/>
                        </a:rPr>
                        <a:t>(</a:t>
                      </a:r>
                      <a:r>
                        <a:rPr lang="es-MX" sz="1100" b="1" dirty="0" err="1" smtClean="0">
                          <a:latin typeface="Times New Roman" panose="02020603050405020304" pitchFamily="18" charset="0"/>
                          <a:cs typeface="Times New Roman" panose="02020603050405020304" pitchFamily="18" charset="0"/>
                        </a:rPr>
                        <a:t>mdp</a:t>
                      </a:r>
                      <a:r>
                        <a:rPr lang="es-MX" sz="1100" b="1" dirty="0" smtClean="0">
                          <a:latin typeface="Times New Roman" panose="02020603050405020304" pitchFamily="18" charset="0"/>
                          <a:cs typeface="Times New Roman" panose="02020603050405020304" pitchFamily="18" charset="0"/>
                        </a:rPr>
                        <a:t>)</a:t>
                      </a:r>
                      <a:endParaRPr lang="es-MX" sz="11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s-MX" sz="1100" b="1" dirty="0" smtClean="0">
                          <a:latin typeface="Times New Roman" panose="02020603050405020304" pitchFamily="18" charset="0"/>
                          <a:cs typeface="Times New Roman" panose="02020603050405020304" pitchFamily="18" charset="0"/>
                        </a:rPr>
                        <a:t>2018</a:t>
                      </a:r>
                    </a:p>
                    <a:p>
                      <a:pPr algn="ctr"/>
                      <a:r>
                        <a:rPr lang="es-MX" sz="1100" b="1" dirty="0" smtClean="0">
                          <a:latin typeface="Times New Roman" panose="02020603050405020304" pitchFamily="18" charset="0"/>
                          <a:cs typeface="Times New Roman" panose="02020603050405020304" pitchFamily="18" charset="0"/>
                        </a:rPr>
                        <a:t>(</a:t>
                      </a:r>
                      <a:r>
                        <a:rPr lang="es-MX" sz="1100" b="1" dirty="0" err="1" smtClean="0">
                          <a:latin typeface="Times New Roman" panose="02020603050405020304" pitchFamily="18" charset="0"/>
                          <a:cs typeface="Times New Roman" panose="02020603050405020304" pitchFamily="18" charset="0"/>
                        </a:rPr>
                        <a:t>mdp</a:t>
                      </a:r>
                      <a:r>
                        <a:rPr lang="es-MX" sz="1100" b="1" dirty="0" smtClean="0">
                          <a:latin typeface="Times New Roman" panose="02020603050405020304" pitchFamily="18" charset="0"/>
                          <a:cs typeface="Times New Roman" panose="02020603050405020304" pitchFamily="18" charset="0"/>
                        </a:rPr>
                        <a:t>)</a:t>
                      </a:r>
                      <a:endParaRPr lang="es-MX" sz="11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s-MX" sz="1100" b="1" dirty="0" smtClean="0">
                          <a:latin typeface="Times New Roman" panose="02020603050405020304" pitchFamily="18" charset="0"/>
                          <a:cs typeface="Times New Roman" panose="02020603050405020304" pitchFamily="18" charset="0"/>
                        </a:rPr>
                        <a:t>TOTAL</a:t>
                      </a:r>
                    </a:p>
                    <a:p>
                      <a:pPr algn="ctr"/>
                      <a:r>
                        <a:rPr lang="es-MX" sz="1100" b="1" dirty="0" smtClean="0">
                          <a:latin typeface="Times New Roman" panose="02020603050405020304" pitchFamily="18" charset="0"/>
                          <a:cs typeface="Times New Roman" panose="02020603050405020304" pitchFamily="18" charset="0"/>
                        </a:rPr>
                        <a:t>(</a:t>
                      </a:r>
                      <a:r>
                        <a:rPr lang="es-MX" sz="1100" b="1" dirty="0" err="1" smtClean="0">
                          <a:latin typeface="Times New Roman" panose="02020603050405020304" pitchFamily="18" charset="0"/>
                          <a:cs typeface="Times New Roman" panose="02020603050405020304" pitchFamily="18" charset="0"/>
                        </a:rPr>
                        <a:t>mdp</a:t>
                      </a:r>
                      <a:r>
                        <a:rPr lang="es-MX" sz="1100" b="1" dirty="0" smtClean="0">
                          <a:latin typeface="Times New Roman" panose="02020603050405020304" pitchFamily="18" charset="0"/>
                          <a:cs typeface="Times New Roman" panose="02020603050405020304" pitchFamily="18" charset="0"/>
                        </a:rPr>
                        <a:t>)</a:t>
                      </a:r>
                      <a:endParaRPr lang="es-MX" sz="11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44423265"/>
                  </a:ext>
                </a:extLst>
              </a:tr>
              <a:tr h="353430">
                <a:tc>
                  <a:txBody>
                    <a:bodyPr/>
                    <a:lstStyle/>
                    <a:p>
                      <a:endParaRPr lang="es-MX" dirty="0">
                        <a:latin typeface="Times New Roman" panose="02020603050405020304" pitchFamily="18"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es-MX" sz="1100" u="none" strike="noStrike" dirty="0">
                          <a:effectLst/>
                          <a:latin typeface="Times New Roman" panose="02020603050405020304" pitchFamily="18" charset="0"/>
                          <a:cs typeface="Times New Roman" panose="02020603050405020304" pitchFamily="18" charset="0"/>
                        </a:rPr>
                        <a:t>Industrias manufactureras</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100" dirty="0" smtClean="0">
                          <a:latin typeface="Times New Roman" panose="02020603050405020304" pitchFamily="18" charset="0"/>
                          <a:cs typeface="Times New Roman" panose="02020603050405020304" pitchFamily="18" charset="0"/>
                        </a:rPr>
                        <a:t>521.1	</a:t>
                      </a:r>
                      <a:endParaRPr lang="es-MX" sz="11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100" dirty="0" smtClean="0">
                          <a:latin typeface="Times New Roman" panose="02020603050405020304" pitchFamily="18" charset="0"/>
                          <a:cs typeface="Times New Roman" panose="02020603050405020304" pitchFamily="18" charset="0"/>
                        </a:rPr>
                        <a:t>324.7</a:t>
                      </a:r>
                      <a:endParaRPr lang="es-MX" sz="11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100" dirty="0" smtClean="0">
                          <a:latin typeface="Times New Roman" panose="02020603050405020304" pitchFamily="18" charset="0"/>
                          <a:cs typeface="Times New Roman" panose="02020603050405020304" pitchFamily="18" charset="0"/>
                        </a:rPr>
                        <a:t>845.8</a:t>
                      </a:r>
                      <a:endParaRPr lang="es-MX" sz="11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5372657"/>
                  </a:ext>
                </a:extLst>
              </a:tr>
              <a:tr h="353430">
                <a:tc>
                  <a:txBody>
                    <a:bodyPr/>
                    <a:lstStyle/>
                    <a:p>
                      <a:endParaRPr lang="es-MX" dirty="0">
                        <a:latin typeface="Times New Roman" panose="02020603050405020304" pitchFamily="18"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b"/>
                      <a:r>
                        <a:rPr lang="es-MX" sz="1100" u="none" strike="noStrike" dirty="0">
                          <a:effectLst/>
                          <a:latin typeface="Times New Roman" panose="02020603050405020304" pitchFamily="18" charset="0"/>
                          <a:cs typeface="Times New Roman" panose="02020603050405020304" pitchFamily="18" charset="0"/>
                        </a:rPr>
                        <a:t>Servicios profesionales, científicos y técnicos</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dirty="0">
                          <a:latin typeface="Times New Roman" panose="02020603050405020304" pitchFamily="18" charset="0"/>
                          <a:cs typeface="Times New Roman" panose="02020603050405020304" pitchFamily="18" charset="0"/>
                        </a:rPr>
                        <a:t>65.3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dirty="0" smtClean="0">
                          <a:latin typeface="Times New Roman" panose="02020603050405020304" pitchFamily="18" charset="0"/>
                          <a:cs typeface="Times New Roman" panose="02020603050405020304" pitchFamily="18" charset="0"/>
                        </a:rPr>
                        <a:t>0</a:t>
                      </a:r>
                      <a:endParaRPr lang="es-MX" sz="1100" dirty="0">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100" dirty="0" smtClean="0">
                          <a:latin typeface="Times New Roman" panose="02020603050405020304" pitchFamily="18" charset="0"/>
                          <a:cs typeface="Times New Roman" panose="02020603050405020304" pitchFamily="18" charset="0"/>
                        </a:rPr>
                        <a:t>65.3</a:t>
                      </a:r>
                      <a:endParaRPr lang="es-MX" sz="11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4791926"/>
                  </a:ext>
                </a:extLst>
              </a:tr>
              <a:tr h="353430">
                <a:tc>
                  <a:txBody>
                    <a:bodyPr/>
                    <a:lstStyle/>
                    <a:p>
                      <a:endParaRPr lang="es-MX" dirty="0">
                        <a:latin typeface="Times New Roman" panose="02020603050405020304" pitchFamily="18"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1100" u="none" strike="noStrike" dirty="0">
                          <a:effectLst/>
                          <a:latin typeface="Times New Roman" panose="02020603050405020304" pitchFamily="18" charset="0"/>
                          <a:cs typeface="Times New Roman" panose="02020603050405020304" pitchFamily="18" charset="0"/>
                        </a:rPr>
                        <a:t>Transportes, correos y almacenamiento</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a:latin typeface="Times New Roman" panose="02020603050405020304" pitchFamily="18" charset="0"/>
                          <a:cs typeface="Times New Roman" panose="02020603050405020304" pitchFamily="18"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dirty="0" smtClean="0">
                          <a:latin typeface="Times New Roman" panose="02020603050405020304" pitchFamily="18" charset="0"/>
                          <a:cs typeface="Times New Roman" panose="02020603050405020304" pitchFamily="18" charset="0"/>
                        </a:rPr>
                        <a:t>0</a:t>
                      </a:r>
                      <a:endParaRPr lang="es-MX" sz="1100" dirty="0">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100" dirty="0" smtClean="0">
                          <a:latin typeface="Times New Roman" panose="02020603050405020304" pitchFamily="18" charset="0"/>
                          <a:cs typeface="Times New Roman" panose="02020603050405020304" pitchFamily="18" charset="0"/>
                        </a:rPr>
                        <a:t>49</a:t>
                      </a:r>
                      <a:endParaRPr lang="es-MX" sz="11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0916048"/>
                  </a:ext>
                </a:extLst>
              </a:tr>
              <a:tr h="565148">
                <a:tc>
                  <a:txBody>
                    <a:bodyPr/>
                    <a:lstStyle/>
                    <a:p>
                      <a:endParaRPr lang="es-MX" dirty="0">
                        <a:latin typeface="Times New Roman" panose="02020603050405020304" pitchFamily="18"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s-MX" sz="1100" u="none" strike="noStrike" dirty="0">
                          <a:effectLst/>
                          <a:latin typeface="Times New Roman" panose="02020603050405020304" pitchFamily="18" charset="0"/>
                          <a:cs typeface="Times New Roman" panose="02020603050405020304" pitchFamily="18" charset="0"/>
                        </a:rPr>
                        <a:t>Agricultura, cría y explotación de animales, aprovechamiento forestal, pesca y caza</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dirty="0">
                          <a:latin typeface="Times New Roman" panose="02020603050405020304" pitchFamily="18" charset="0"/>
                          <a:cs typeface="Times New Roman" panose="02020603050405020304" pitchFamily="18" charset="0"/>
                        </a:rPr>
                        <a:t>13.5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dirty="0">
                          <a:latin typeface="Times New Roman" panose="02020603050405020304" pitchFamily="18" charset="0"/>
                          <a:cs typeface="Times New Roman" panose="02020603050405020304" pitchFamily="18"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100" dirty="0" smtClean="0">
                          <a:latin typeface="Times New Roman" panose="02020603050405020304" pitchFamily="18" charset="0"/>
                          <a:cs typeface="Times New Roman" panose="02020603050405020304" pitchFamily="18" charset="0"/>
                        </a:rPr>
                        <a:t>18.9</a:t>
                      </a:r>
                      <a:endParaRPr lang="es-MX" sz="11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2441998"/>
                  </a:ext>
                </a:extLst>
              </a:tr>
              <a:tr h="353430">
                <a:tc>
                  <a:txBody>
                    <a:bodyPr/>
                    <a:lstStyle/>
                    <a:p>
                      <a:endParaRPr lang="es-MX" dirty="0">
                        <a:latin typeface="Times New Roman" panose="02020603050405020304" pitchFamily="18"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s-MX" sz="1100" u="none" strike="noStrike" dirty="0">
                          <a:effectLst/>
                          <a:latin typeface="Times New Roman" panose="02020603050405020304" pitchFamily="18" charset="0"/>
                          <a:cs typeface="Times New Roman" panose="02020603050405020304" pitchFamily="18" charset="0"/>
                        </a:rPr>
                        <a:t>Comercio al por mayor</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a:latin typeface="Times New Roman" panose="02020603050405020304" pitchFamily="18" charset="0"/>
                          <a:cs typeface="Times New Roman" panose="02020603050405020304" pitchFamily="18"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dirty="0">
                          <a:latin typeface="Times New Roman" panose="02020603050405020304" pitchFamily="18" charset="0"/>
                          <a:cs typeface="Times New Roman" panose="02020603050405020304" pitchFamily="18" charset="0"/>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100" dirty="0" smtClean="0">
                          <a:latin typeface="Times New Roman" panose="02020603050405020304" pitchFamily="18" charset="0"/>
                          <a:cs typeface="Times New Roman" panose="02020603050405020304" pitchFamily="18" charset="0"/>
                        </a:rPr>
                        <a:t>9.9</a:t>
                      </a:r>
                      <a:endParaRPr lang="es-MX" sz="11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3332270"/>
                  </a:ext>
                </a:extLst>
              </a:tr>
              <a:tr h="657159">
                <a:tc>
                  <a:txBody>
                    <a:bodyPr/>
                    <a:lstStyle/>
                    <a:p>
                      <a:endParaRPr lang="es-MX" dirty="0">
                        <a:latin typeface="Times New Roman" panose="02020603050405020304" pitchFamily="18"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s-MX" sz="1100" u="none" strike="noStrike" dirty="0">
                          <a:effectLst/>
                          <a:latin typeface="Times New Roman" panose="02020603050405020304" pitchFamily="18" charset="0"/>
                          <a:cs typeface="Times New Roman" panose="02020603050405020304" pitchFamily="18" charset="0"/>
                        </a:rPr>
                        <a:t>Generación, transmisión y distribución de energía eléctrica, </a:t>
                      </a:r>
                      <a:r>
                        <a:rPr lang="es-MX" sz="1100" u="none" strike="noStrike" dirty="0" smtClean="0">
                          <a:effectLst/>
                          <a:latin typeface="Times New Roman" panose="02020603050405020304" pitchFamily="18" charset="0"/>
                          <a:cs typeface="Times New Roman" panose="02020603050405020304" pitchFamily="18" charset="0"/>
                        </a:rPr>
                        <a:t>agua </a:t>
                      </a:r>
                      <a:r>
                        <a:rPr lang="es-MX" sz="1100" u="none" strike="noStrike" dirty="0">
                          <a:effectLst/>
                          <a:latin typeface="Times New Roman" panose="02020603050405020304" pitchFamily="18" charset="0"/>
                          <a:cs typeface="Times New Roman" panose="02020603050405020304" pitchFamily="18" charset="0"/>
                        </a:rPr>
                        <a:t>y de gas por ductos al consumidor final</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dirty="0">
                          <a:latin typeface="Times New Roman" panose="02020603050405020304" pitchFamily="18" charset="0"/>
                          <a:cs typeface="Times New Roman" panose="02020603050405020304" pitchFamily="18" charset="0"/>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dirty="0" smtClean="0">
                          <a:latin typeface="Times New Roman" panose="02020603050405020304" pitchFamily="18" charset="0"/>
                          <a:cs typeface="Times New Roman" panose="02020603050405020304" pitchFamily="18" charset="0"/>
                        </a:rPr>
                        <a:t>0</a:t>
                      </a:r>
                      <a:endParaRPr lang="es-MX" sz="1100" dirty="0">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100" dirty="0" smtClean="0">
                          <a:latin typeface="Times New Roman" panose="02020603050405020304" pitchFamily="18" charset="0"/>
                          <a:cs typeface="Times New Roman" panose="02020603050405020304" pitchFamily="18" charset="0"/>
                        </a:rPr>
                        <a:t>0.5</a:t>
                      </a:r>
                      <a:endParaRPr lang="es-MX" sz="11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1279109"/>
                  </a:ext>
                </a:extLst>
              </a:tr>
              <a:tr h="353430">
                <a:tc>
                  <a:txBody>
                    <a:bodyPr/>
                    <a:lstStyle/>
                    <a:p>
                      <a:endParaRPr lang="es-MX" dirty="0">
                        <a:latin typeface="Times New Roman" panose="02020603050405020304" pitchFamily="18"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100" b="1" i="0" u="none" strike="noStrike" dirty="0" smtClean="0">
                          <a:solidFill>
                            <a:srgbClr val="000000"/>
                          </a:solidFill>
                          <a:effectLst/>
                          <a:latin typeface="Times New Roman" panose="02020603050405020304" pitchFamily="18" charset="0"/>
                          <a:cs typeface="Times New Roman" panose="02020603050405020304" pitchFamily="18" charset="0"/>
                        </a:rPr>
                        <a:t>TOTAL</a:t>
                      </a:r>
                      <a:endParaRPr lang="es-MX"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s-MX" sz="1100" dirty="0" smtClean="0">
                          <a:latin typeface="Times New Roman" panose="02020603050405020304" pitchFamily="18" charset="0"/>
                          <a:cs typeface="Times New Roman" panose="02020603050405020304" pitchFamily="18" charset="0"/>
                        </a:rPr>
                        <a:t>658.4</a:t>
                      </a:r>
                      <a:endParaRPr lang="es-MX" sz="1100" dirty="0">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s-MX" sz="1100" dirty="0" smtClean="0">
                          <a:latin typeface="Times New Roman" panose="02020603050405020304" pitchFamily="18" charset="0"/>
                          <a:cs typeface="Times New Roman" panose="02020603050405020304" pitchFamily="18" charset="0"/>
                        </a:rPr>
                        <a:t>331.0</a:t>
                      </a:r>
                      <a:endParaRPr lang="es-MX" sz="1100" dirty="0">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100" dirty="0" smtClean="0">
                          <a:latin typeface="Times New Roman" panose="02020603050405020304" pitchFamily="18" charset="0"/>
                          <a:cs typeface="Times New Roman" panose="02020603050405020304" pitchFamily="18" charset="0"/>
                        </a:rPr>
                        <a:t>989.4</a:t>
                      </a:r>
                      <a:endParaRPr lang="es-MX" sz="11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216581514"/>
                  </a:ext>
                </a:extLst>
              </a:tr>
            </a:tbl>
          </a:graphicData>
        </a:graphic>
      </p:graphicFrame>
      <p:graphicFrame>
        <p:nvGraphicFramePr>
          <p:cNvPr id="5" name="Gráfico 4"/>
          <p:cNvGraphicFramePr/>
          <p:nvPr>
            <p:extLst>
              <p:ext uri="{D42A27DB-BD31-4B8C-83A1-F6EECF244321}">
                <p14:modId xmlns:p14="http://schemas.microsoft.com/office/powerpoint/2010/main" val="3799790056"/>
              </p:ext>
            </p:extLst>
          </p:nvPr>
        </p:nvGraphicFramePr>
        <p:xfrm>
          <a:off x="273269" y="4892782"/>
          <a:ext cx="3552497" cy="17602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4642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973104"/>
            <a:ext cx="9144000" cy="720000"/>
          </a:xfrm>
          <a:solidFill>
            <a:schemeClr val="accent5">
              <a:lumMod val="50000"/>
            </a:schemeClr>
          </a:solidFill>
        </p:spPr>
        <p:txBody>
          <a:bodyPr>
            <a:noAutofit/>
          </a:bodyPr>
          <a:lstStyle/>
          <a:p>
            <a:r>
              <a:rPr lang="es-MX" sz="3000" b="1" dirty="0" smtClean="0">
                <a:solidFill>
                  <a:schemeClr val="bg1"/>
                </a:solidFill>
                <a:latin typeface="Times New Roman" panose="02020603050405020304" pitchFamily="18" charset="0"/>
                <a:cs typeface="Times New Roman" panose="02020603050405020304" pitchFamily="18" charset="0"/>
              </a:rPr>
              <a:t>Importancia de la inversión privada</a:t>
            </a:r>
            <a:endParaRPr lang="es-MX" sz="30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5" name="7 Marcador de contenido"/>
          <p:cNvGraphicFramePr>
            <a:graphicFrameLocks/>
          </p:cNvGraphicFramePr>
          <p:nvPr>
            <p:extLst>
              <p:ext uri="{D42A27DB-BD31-4B8C-83A1-F6EECF244321}">
                <p14:modId xmlns:p14="http://schemas.microsoft.com/office/powerpoint/2010/main" val="3672458465"/>
              </p:ext>
            </p:extLst>
          </p:nvPr>
        </p:nvGraphicFramePr>
        <p:xfrm>
          <a:off x="3356983" y="1587062"/>
          <a:ext cx="5114359"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p:cNvSpPr/>
          <p:nvPr/>
        </p:nvSpPr>
        <p:spPr>
          <a:xfrm>
            <a:off x="5202625" y="3302959"/>
            <a:ext cx="1534511" cy="1815882"/>
          </a:xfrm>
          <a:prstGeom prst="rect">
            <a:avLst/>
          </a:prstGeom>
        </p:spPr>
        <p:txBody>
          <a:bodyPr wrap="square">
            <a:spAutoFit/>
          </a:bodyPr>
          <a:lstStyle/>
          <a:p>
            <a:pPr algn="ctr"/>
            <a:r>
              <a:rPr lang="es-MX" sz="1600" dirty="0">
                <a:latin typeface="Times New Roman" panose="02020603050405020304" pitchFamily="18" charset="0"/>
                <a:cs typeface="Times New Roman" panose="02020603050405020304" pitchFamily="18" charset="0"/>
              </a:rPr>
              <a:t>La inversión en el sector privado genera </a:t>
            </a:r>
            <a:r>
              <a:rPr lang="es-MX" sz="1600" b="1" i="1" dirty="0">
                <a:latin typeface="Times New Roman" panose="02020603050405020304" pitchFamily="18" charset="0"/>
                <a:cs typeface="Times New Roman" panose="02020603050405020304" pitchFamily="18" charset="0"/>
              </a:rPr>
              <a:t>derramas</a:t>
            </a:r>
            <a:r>
              <a:rPr lang="es-MX" sz="1600" dirty="0">
                <a:latin typeface="Times New Roman" panose="02020603050405020304" pitchFamily="18" charset="0"/>
                <a:cs typeface="Times New Roman" panose="02020603050405020304" pitchFamily="18" charset="0"/>
              </a:rPr>
              <a:t> a lo largo de toda la economía nacional.</a:t>
            </a:r>
          </a:p>
        </p:txBody>
      </p:sp>
      <p:sp>
        <p:nvSpPr>
          <p:cNvPr id="6" name="Rectángulo redondeado 5"/>
          <p:cNvSpPr/>
          <p:nvPr/>
        </p:nvSpPr>
        <p:spPr>
          <a:xfrm>
            <a:off x="698938" y="2890344"/>
            <a:ext cx="2065283" cy="2953407"/>
          </a:xfrm>
          <a:prstGeom prst="round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000" dirty="0">
                <a:solidFill>
                  <a:schemeClr val="tx1"/>
                </a:solidFill>
                <a:latin typeface="Times New Roman" panose="02020603050405020304" pitchFamily="18" charset="0"/>
                <a:cs typeface="Times New Roman" panose="02020603050405020304" pitchFamily="18" charset="0"/>
              </a:rPr>
              <a:t>Es deseable estimular la inversión privada en Ciencia, Tecnología e </a:t>
            </a:r>
            <a:r>
              <a:rPr lang="es-MX" sz="2000" dirty="0" smtClean="0">
                <a:solidFill>
                  <a:schemeClr val="tx1"/>
                </a:solidFill>
                <a:latin typeface="Times New Roman" panose="02020603050405020304" pitchFamily="18" charset="0"/>
                <a:cs typeface="Times New Roman" panose="02020603050405020304" pitchFamily="18" charset="0"/>
              </a:rPr>
              <a:t>Innovación (CTI).</a:t>
            </a:r>
            <a:endParaRPr lang="es-MX"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59595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370051238"/>
              </p:ext>
            </p:extLst>
          </p:nvPr>
        </p:nvGraphicFramePr>
        <p:xfrm>
          <a:off x="337928" y="2096502"/>
          <a:ext cx="8360465" cy="4728210"/>
        </p:xfrm>
        <a:graphic>
          <a:graphicData uri="http://schemas.openxmlformats.org/drawingml/2006/table">
            <a:tbl>
              <a:tblPr firstRow="1" bandRow="1">
                <a:tableStyleId>{5C22544A-7EE6-4342-B048-85BDC9FD1C3A}</a:tableStyleId>
              </a:tblPr>
              <a:tblGrid>
                <a:gridCol w="1672093">
                  <a:extLst>
                    <a:ext uri="{9D8B030D-6E8A-4147-A177-3AD203B41FA5}">
                      <a16:colId xmlns:a16="http://schemas.microsoft.com/office/drawing/2014/main" val="1682916197"/>
                    </a:ext>
                  </a:extLst>
                </a:gridCol>
                <a:gridCol w="1672093">
                  <a:extLst>
                    <a:ext uri="{9D8B030D-6E8A-4147-A177-3AD203B41FA5}">
                      <a16:colId xmlns:a16="http://schemas.microsoft.com/office/drawing/2014/main" val="3709239521"/>
                    </a:ext>
                  </a:extLst>
                </a:gridCol>
                <a:gridCol w="1672093">
                  <a:extLst>
                    <a:ext uri="{9D8B030D-6E8A-4147-A177-3AD203B41FA5}">
                      <a16:colId xmlns:a16="http://schemas.microsoft.com/office/drawing/2014/main" val="2300524574"/>
                    </a:ext>
                  </a:extLst>
                </a:gridCol>
                <a:gridCol w="1672093">
                  <a:extLst>
                    <a:ext uri="{9D8B030D-6E8A-4147-A177-3AD203B41FA5}">
                      <a16:colId xmlns:a16="http://schemas.microsoft.com/office/drawing/2014/main" val="2649068649"/>
                    </a:ext>
                  </a:extLst>
                </a:gridCol>
                <a:gridCol w="1672093">
                  <a:extLst>
                    <a:ext uri="{9D8B030D-6E8A-4147-A177-3AD203B41FA5}">
                      <a16:colId xmlns:a16="http://schemas.microsoft.com/office/drawing/2014/main" val="1854623738"/>
                    </a:ext>
                  </a:extLst>
                </a:gridCol>
              </a:tblGrid>
              <a:tr h="27734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100" b="1" dirty="0" smtClean="0">
                          <a:solidFill>
                            <a:schemeClr val="tx1"/>
                          </a:solidFill>
                          <a:latin typeface="Times New Roman" panose="02020603050405020304" pitchFamily="18" charset="0"/>
                          <a:cs typeface="Times New Roman" panose="02020603050405020304" pitchFamily="18" charset="0"/>
                        </a:rPr>
                        <a:t>ALIMENTOS</a:t>
                      </a:r>
                      <a:endParaRPr lang="es-MX" sz="1100" b="1" dirty="0">
                        <a:solidFill>
                          <a:schemeClr val="tx1"/>
                        </a:solidFill>
                        <a:latin typeface="Times New Roman" panose="02020603050405020304" pitchFamily="18" charset="0"/>
                        <a:cs typeface="Times New Roman" panose="02020603050405020304" pitchFamily="18" charset="0"/>
                      </a:endParaRPr>
                    </a:p>
                  </a:txBody>
                  <a:tcPr anchor="ctr">
                    <a:lnB w="12700" cap="flat" cmpd="sng" algn="ctr">
                      <a:noFill/>
                      <a:prstDash val="solid"/>
                      <a:round/>
                      <a:headEnd type="none" w="med" len="med"/>
                      <a:tailEnd type="none" w="med" len="med"/>
                    </a:lnB>
                    <a:solidFill>
                      <a:schemeClr val="accent6">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100" b="1" dirty="0" smtClean="0">
                          <a:solidFill>
                            <a:schemeClr val="tx1"/>
                          </a:solidFill>
                          <a:latin typeface="Times New Roman" panose="02020603050405020304" pitchFamily="18" charset="0"/>
                          <a:cs typeface="Times New Roman" panose="02020603050405020304" pitchFamily="18" charset="0"/>
                        </a:rPr>
                        <a:t>SALUD</a:t>
                      </a:r>
                      <a:endParaRPr lang="es-MX" sz="1100" b="1" dirty="0">
                        <a:solidFill>
                          <a:schemeClr val="tx1"/>
                        </a:solidFill>
                        <a:latin typeface="Times New Roman" panose="02020603050405020304" pitchFamily="18" charset="0"/>
                        <a:cs typeface="Times New Roman" panose="02020603050405020304" pitchFamily="18" charset="0"/>
                      </a:endParaRPr>
                    </a:p>
                  </a:txBody>
                  <a:tcPr anchor="ctr">
                    <a:lnB w="12700" cap="flat" cmpd="sng" algn="ctr">
                      <a:noFill/>
                      <a:prstDash val="solid"/>
                      <a:round/>
                      <a:headEnd type="none" w="med" len="med"/>
                      <a:tailEnd type="none" w="med" len="med"/>
                    </a:lnB>
                    <a:solidFill>
                      <a:schemeClr val="accent3"/>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100" b="1" dirty="0" smtClean="0">
                          <a:solidFill>
                            <a:schemeClr val="tx1"/>
                          </a:solidFill>
                          <a:latin typeface="Times New Roman" panose="02020603050405020304" pitchFamily="18" charset="0"/>
                          <a:cs typeface="Times New Roman" panose="02020603050405020304" pitchFamily="18" charset="0"/>
                        </a:rPr>
                        <a:t>CUIDADO DEL MEDIO AMBIENTE</a:t>
                      </a:r>
                      <a:endParaRPr lang="es-MX" sz="1100" b="1" dirty="0">
                        <a:solidFill>
                          <a:schemeClr val="tx1"/>
                        </a:solidFill>
                        <a:latin typeface="Times New Roman" panose="02020603050405020304" pitchFamily="18" charset="0"/>
                        <a:cs typeface="Times New Roman" panose="02020603050405020304" pitchFamily="18" charset="0"/>
                      </a:endParaRPr>
                    </a:p>
                  </a:txBody>
                  <a:tcPr anchor="ctr">
                    <a:lnB w="12700" cap="flat" cmpd="sng" algn="ctr">
                      <a:noFill/>
                      <a:prstDash val="solid"/>
                      <a:round/>
                      <a:headEnd type="none" w="med" len="med"/>
                      <a:tailEnd type="none" w="med" len="med"/>
                    </a:lnB>
                    <a:solidFill>
                      <a:schemeClr val="accent5"/>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100" b="1" dirty="0" smtClean="0">
                          <a:solidFill>
                            <a:schemeClr val="tx1"/>
                          </a:solidFill>
                          <a:latin typeface="Times New Roman" panose="02020603050405020304" pitchFamily="18" charset="0"/>
                          <a:cs typeface="Times New Roman" panose="02020603050405020304" pitchFamily="18" charset="0"/>
                        </a:rPr>
                        <a:t>INDUSTRIA 4.0</a:t>
                      </a:r>
                      <a:endParaRPr lang="es-MX" sz="1100" b="1" dirty="0">
                        <a:solidFill>
                          <a:schemeClr val="tx1"/>
                        </a:solidFill>
                        <a:latin typeface="Times New Roman" panose="02020603050405020304" pitchFamily="18" charset="0"/>
                        <a:cs typeface="Times New Roman" panose="02020603050405020304" pitchFamily="18" charset="0"/>
                      </a:endParaRPr>
                    </a:p>
                  </a:txBody>
                  <a:tcPr anchor="ctr">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100" b="1" dirty="0" smtClean="0">
                          <a:solidFill>
                            <a:schemeClr val="tx1"/>
                          </a:solidFill>
                          <a:latin typeface="Times New Roman" panose="02020603050405020304" pitchFamily="18" charset="0"/>
                          <a:cs typeface="Times New Roman" panose="02020603050405020304" pitchFamily="18" charset="0"/>
                        </a:rPr>
                        <a:t>TECNOLOGÍAS DE LA INFORMACIÓN</a:t>
                      </a:r>
                      <a:endParaRPr lang="es-MX" sz="1100" b="1" dirty="0">
                        <a:solidFill>
                          <a:schemeClr val="tx1"/>
                        </a:solidFill>
                        <a:latin typeface="Times New Roman" panose="02020603050405020304" pitchFamily="18" charset="0"/>
                        <a:cs typeface="Times New Roman" panose="02020603050405020304" pitchFamily="18" charset="0"/>
                      </a:endParaRPr>
                    </a:p>
                  </a:txBody>
                  <a:tcPr anchor="ctr">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3340095255"/>
                  </a:ext>
                </a:extLst>
              </a:tr>
              <a:tr h="99209">
                <a:tc>
                  <a:txBody>
                    <a:bodyPr/>
                    <a:lstStyle/>
                    <a:p>
                      <a:pPr algn="ctr" fontAlgn="b"/>
                      <a:r>
                        <a:rPr lang="es-MX" sz="1100" b="0" i="0" u="none" strike="noStrike" dirty="0">
                          <a:solidFill>
                            <a:srgbClr val="000000"/>
                          </a:solidFill>
                          <a:effectLst/>
                          <a:latin typeface="Times New Roman" panose="02020603050405020304" pitchFamily="18" charset="0"/>
                          <a:cs typeface="Times New Roman" panose="02020603050405020304" pitchFamily="18" charset="0"/>
                        </a:rPr>
                        <a:t>DYSAL SA DE CV</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b"/>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Farmacéutica Hispanoamericana,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es-MX" sz="1100" b="0" i="0" u="none" strike="noStrike" dirty="0">
                          <a:solidFill>
                            <a:srgbClr val="000000"/>
                          </a:solidFill>
                          <a:effectLst/>
                          <a:latin typeface="Times New Roman" panose="02020603050405020304" pitchFamily="18" charset="0"/>
                          <a:cs typeface="Times New Roman" panose="02020603050405020304" pitchFamily="18" charset="0"/>
                        </a:rPr>
                        <a:t>Energías Alternas, Estudios y Proyectos, S.A. de C.V.</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s-MX" sz="1100" b="0" i="0" u="none" strike="noStrike" dirty="0">
                          <a:solidFill>
                            <a:srgbClr val="000000"/>
                          </a:solidFill>
                          <a:effectLst/>
                          <a:latin typeface="Times New Roman" panose="02020603050405020304" pitchFamily="18" charset="0"/>
                          <a:cs typeface="Times New Roman" panose="02020603050405020304" pitchFamily="18" charset="0"/>
                        </a:rPr>
                        <a:t>Café del Pacifico, S.A.P.I de C.V.</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MX" sz="1100" b="0" i="0" u="none" strike="noStrike" dirty="0">
                          <a:solidFill>
                            <a:srgbClr val="000000"/>
                          </a:solidFill>
                          <a:effectLst/>
                          <a:latin typeface="Times New Roman" panose="02020603050405020304" pitchFamily="18" charset="0"/>
                          <a:cs typeface="Times New Roman" panose="02020603050405020304" pitchFamily="18" charset="0"/>
                        </a:rPr>
                        <a:t>Corporación en Investigación Tecnológica e Informática, S.A.P.I. de C.V.</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554620211"/>
                  </a:ext>
                </a:extLst>
              </a:tr>
              <a:tr h="0">
                <a:tc>
                  <a:txBody>
                    <a:bodyPr/>
                    <a:lstStyle/>
                    <a:p>
                      <a:pPr algn="ctr" fontAlgn="b"/>
                      <a:r>
                        <a:rPr lang="es-MX" sz="1100" b="0" i="0" u="none" strike="noStrike">
                          <a:solidFill>
                            <a:srgbClr val="000000"/>
                          </a:solidFill>
                          <a:effectLst/>
                          <a:latin typeface="Times New Roman" panose="02020603050405020304" pitchFamily="18" charset="0"/>
                          <a:cs typeface="Times New Roman" panose="02020603050405020304" pitchFamily="18" charset="0"/>
                        </a:rPr>
                        <a:t>Fritos Totis, S.A. de C.V.</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100" b="0" i="0" u="none" strike="noStrike" dirty="0" err="1" smtClean="0">
                          <a:solidFill>
                            <a:srgbClr val="000000"/>
                          </a:solidFill>
                          <a:effectLst/>
                          <a:latin typeface="Times New Roman" panose="02020603050405020304" pitchFamily="18" charset="0"/>
                          <a:cs typeface="Times New Roman" panose="02020603050405020304" pitchFamily="18" charset="0"/>
                        </a:rPr>
                        <a:t>Innovare</a:t>
                      </a:r>
                      <a:r>
                        <a:rPr lang="pt-BR" sz="1100" b="0" i="0" u="none" strike="noStrike" dirty="0" smtClean="0">
                          <a:solidFill>
                            <a:srgbClr val="000000"/>
                          </a:solidFill>
                          <a:effectLst/>
                          <a:latin typeface="Times New Roman" panose="02020603050405020304" pitchFamily="18" charset="0"/>
                          <a:cs typeface="Times New Roman" panose="02020603050405020304" pitchFamily="18" charset="0"/>
                        </a:rPr>
                        <a:t> R&amp;D, S.A. De C.V.</a:t>
                      </a:r>
                      <a:endParaRPr lang="pt-BR"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100" b="0" i="0" u="none" strike="noStrike">
                          <a:solidFill>
                            <a:srgbClr val="000000"/>
                          </a:solidFill>
                          <a:effectLst/>
                          <a:latin typeface="Times New Roman" panose="02020603050405020304" pitchFamily="18" charset="0"/>
                          <a:cs typeface="Times New Roman" panose="02020603050405020304" pitchFamily="18" charset="0"/>
                        </a:rPr>
                        <a:t>Industrias Vertex, S.A. de C.V.</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100" b="0" i="0" u="none" strike="noStrike" dirty="0" err="1">
                          <a:solidFill>
                            <a:srgbClr val="000000"/>
                          </a:solidFill>
                          <a:effectLst/>
                          <a:latin typeface="Times New Roman" panose="02020603050405020304" pitchFamily="18" charset="0"/>
                          <a:cs typeface="Times New Roman" panose="02020603050405020304" pitchFamily="18" charset="0"/>
                        </a:rPr>
                        <a:t>Ripipsa</a:t>
                      </a:r>
                      <a:r>
                        <a:rPr lang="es-MX" sz="1100" b="0" i="0" u="none" strike="noStrike" dirty="0">
                          <a:solidFill>
                            <a:srgbClr val="000000"/>
                          </a:solidFill>
                          <a:effectLst/>
                          <a:latin typeface="Times New Roman" panose="02020603050405020304" pitchFamily="18" charset="0"/>
                          <a:cs typeface="Times New Roman" panose="02020603050405020304" pitchFamily="18" charset="0"/>
                        </a:rPr>
                        <a:t>, S.A. de C.V.</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100" b="0" i="0" u="none" strike="noStrike">
                          <a:solidFill>
                            <a:srgbClr val="000000"/>
                          </a:solidFill>
                          <a:effectLst/>
                          <a:latin typeface="Times New Roman" panose="02020603050405020304" pitchFamily="18" charset="0"/>
                          <a:cs typeface="Times New Roman" panose="02020603050405020304" pitchFamily="18" charset="0"/>
                        </a:rPr>
                        <a:t>Miranda Tecnologías de la Información, S.C.</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7411546"/>
                  </a:ext>
                </a:extLst>
              </a:tr>
              <a:tr h="164120">
                <a:tc>
                  <a:txBody>
                    <a:bodyPr/>
                    <a:lstStyle/>
                    <a:p>
                      <a:pPr algn="ctr" fontAlgn="b"/>
                      <a:r>
                        <a:rPr lang="es-MX" sz="1100" b="0" i="0" u="none" strike="noStrike" dirty="0" err="1">
                          <a:solidFill>
                            <a:srgbClr val="000000"/>
                          </a:solidFill>
                          <a:effectLst/>
                          <a:latin typeface="Times New Roman" panose="02020603050405020304" pitchFamily="18" charset="0"/>
                          <a:cs typeface="Times New Roman" panose="02020603050405020304" pitchFamily="18" charset="0"/>
                        </a:rPr>
                        <a:t>Mondelez</a:t>
                      </a:r>
                      <a:r>
                        <a:rPr lang="es-MX" sz="1100" b="0" i="0" u="none" strike="noStrike" dirty="0">
                          <a:solidFill>
                            <a:srgbClr val="000000"/>
                          </a:solidFill>
                          <a:effectLst/>
                          <a:latin typeface="Times New Roman" panose="02020603050405020304" pitchFamily="18" charset="0"/>
                          <a:cs typeface="Times New Roman" panose="02020603050405020304" pitchFamily="18" charset="0"/>
                        </a:rPr>
                        <a:t> México, S. de R.L de C.V.</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b"/>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Investigación Farmacéutica,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es-MX" sz="1100" b="0" i="0" u="none" strike="noStrike" dirty="0">
                          <a:solidFill>
                            <a:srgbClr val="000000"/>
                          </a:solidFill>
                          <a:effectLst/>
                          <a:latin typeface="Times New Roman" panose="02020603050405020304" pitchFamily="18" charset="0"/>
                          <a:cs typeface="Times New Roman" panose="02020603050405020304" pitchFamily="18" charset="0"/>
                        </a:rPr>
                        <a:t>KOPPERT MEXICO, S.A. DE C.V.</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100" b="0" i="0" u="none" strike="noStrike" dirty="0">
                          <a:solidFill>
                            <a:srgbClr val="000000"/>
                          </a:solidFill>
                          <a:effectLst/>
                          <a:latin typeface="Times New Roman" panose="02020603050405020304" pitchFamily="18" charset="0"/>
                          <a:cs typeface="Times New Roman" panose="02020603050405020304" pitchFamily="18" charset="0"/>
                        </a:rPr>
                        <a:t>Servicio Comercial </a:t>
                      </a:r>
                      <a:r>
                        <a:rPr lang="es-MX" sz="1100" b="0" i="0" u="none" strike="noStrike" dirty="0" err="1">
                          <a:solidFill>
                            <a:srgbClr val="000000"/>
                          </a:solidFill>
                          <a:effectLst/>
                          <a:latin typeface="Times New Roman" panose="02020603050405020304" pitchFamily="18" charset="0"/>
                          <a:cs typeface="Times New Roman" panose="02020603050405020304" pitchFamily="18" charset="0"/>
                        </a:rPr>
                        <a:t>Garis</a:t>
                      </a:r>
                      <a:r>
                        <a:rPr lang="es-MX" sz="1100" b="0" i="0" u="none" strike="noStrike" dirty="0">
                          <a:solidFill>
                            <a:srgbClr val="000000"/>
                          </a:solidFill>
                          <a:effectLst/>
                          <a:latin typeface="Times New Roman" panose="02020603050405020304" pitchFamily="18" charset="0"/>
                          <a:cs typeface="Times New Roman" panose="02020603050405020304" pitchFamily="18" charset="0"/>
                        </a:rPr>
                        <a:t>, S.A. de C.V.</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620300843"/>
                  </a:ext>
                </a:extLst>
              </a:tr>
              <a:tr h="0">
                <a:tc>
                  <a:txBody>
                    <a:bodyPr/>
                    <a:lstStyle/>
                    <a:p>
                      <a:pPr algn="ctr" fontAlgn="b"/>
                      <a:r>
                        <a:rPr lang="es-MX" sz="1100" b="0" i="0" u="none" strike="noStrike">
                          <a:solidFill>
                            <a:srgbClr val="000000"/>
                          </a:solidFill>
                          <a:effectLst/>
                          <a:latin typeface="Times New Roman" panose="02020603050405020304" pitchFamily="18" charset="0"/>
                          <a:cs typeface="Times New Roman" panose="02020603050405020304" pitchFamily="18" charset="0"/>
                        </a:rPr>
                        <a:t>Novasem Innovaciones, S.A. de C.V.</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Laboratorio </a:t>
                      </a:r>
                      <a:r>
                        <a:rPr lang="es-MX" sz="1100" b="0" i="0" u="none" strike="noStrike" dirty="0" err="1" smtClean="0">
                          <a:solidFill>
                            <a:srgbClr val="000000"/>
                          </a:solidFill>
                          <a:effectLst/>
                          <a:latin typeface="Times New Roman" panose="02020603050405020304" pitchFamily="18" charset="0"/>
                          <a:cs typeface="Times New Roman" panose="02020603050405020304" pitchFamily="18" charset="0"/>
                        </a:rPr>
                        <a:t>Raam</a:t>
                      </a:r>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 De Sahuayo, S. 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100" b="0" i="0" u="none" strike="noStrike" dirty="0">
                          <a:solidFill>
                            <a:srgbClr val="000000"/>
                          </a:solidFill>
                          <a:effectLst/>
                          <a:latin typeface="Times New Roman" panose="02020603050405020304" pitchFamily="18" charset="0"/>
                          <a:cs typeface="Times New Roman" panose="02020603050405020304" pitchFamily="18" charset="0"/>
                        </a:rPr>
                        <a:t>Productos Químicos de Chihuahua, S.A. de C.V.</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7428160"/>
                  </a:ext>
                </a:extLst>
              </a:tr>
              <a:tr h="0">
                <a:tc>
                  <a:txBody>
                    <a:bodyPr/>
                    <a:lstStyle/>
                    <a:p>
                      <a:pPr algn="ctr" fontAlgn="b"/>
                      <a:r>
                        <a:rPr lang="es-MX" sz="1100" b="0" i="0" u="none" strike="noStrike" dirty="0" err="1">
                          <a:solidFill>
                            <a:srgbClr val="000000"/>
                          </a:solidFill>
                          <a:effectLst/>
                          <a:latin typeface="Times New Roman" panose="02020603050405020304" pitchFamily="18" charset="0"/>
                          <a:cs typeface="Times New Roman" panose="02020603050405020304" pitchFamily="18" charset="0"/>
                        </a:rPr>
                        <a:t>Safmex</a:t>
                      </a:r>
                      <a:r>
                        <a:rPr lang="es-MX" sz="1100" b="0" i="0" u="none" strike="noStrike" dirty="0">
                          <a:solidFill>
                            <a:srgbClr val="000000"/>
                          </a:solidFill>
                          <a:effectLst/>
                          <a:latin typeface="Times New Roman" panose="02020603050405020304" pitchFamily="18" charset="0"/>
                          <a:cs typeface="Times New Roman" panose="02020603050405020304" pitchFamily="18" charset="0"/>
                        </a:rPr>
                        <a:t>, S.A. de C.V.</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b"/>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Laboratorios Pisa,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es-MX" sz="1100" b="0" i="0" u="none" strike="noStrike" dirty="0" err="1">
                          <a:solidFill>
                            <a:srgbClr val="000000"/>
                          </a:solidFill>
                          <a:effectLst/>
                          <a:latin typeface="Times New Roman" panose="02020603050405020304" pitchFamily="18" charset="0"/>
                          <a:cs typeface="Times New Roman" panose="02020603050405020304" pitchFamily="18" charset="0"/>
                        </a:rPr>
                        <a:t>Solarvatio</a:t>
                      </a:r>
                      <a:r>
                        <a:rPr lang="es-MX" sz="1100" b="0" i="0" u="none" strike="noStrike" dirty="0">
                          <a:solidFill>
                            <a:srgbClr val="000000"/>
                          </a:solidFill>
                          <a:effectLst/>
                          <a:latin typeface="Times New Roman" panose="02020603050405020304" pitchFamily="18" charset="0"/>
                          <a:cs typeface="Times New Roman" panose="02020603050405020304" pitchFamily="18" charset="0"/>
                        </a:rPr>
                        <a:t>, S.A. de C.V.</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5144291"/>
                  </a:ext>
                </a:extLst>
              </a:tr>
              <a:tr h="0">
                <a:tc>
                  <a:txBody>
                    <a:bodyPr/>
                    <a:lstStyle/>
                    <a:p>
                      <a:pPr algn="ctr" fontAlgn="b"/>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Laboratorios </a:t>
                      </a:r>
                      <a:r>
                        <a:rPr lang="es-MX" sz="1100" b="0" i="0" u="none" strike="noStrike" dirty="0" err="1" smtClean="0">
                          <a:solidFill>
                            <a:srgbClr val="000000"/>
                          </a:solidFill>
                          <a:effectLst/>
                          <a:latin typeface="Times New Roman" panose="02020603050405020304" pitchFamily="18" charset="0"/>
                          <a:cs typeface="Times New Roman" panose="02020603050405020304" pitchFamily="18" charset="0"/>
                        </a:rPr>
                        <a:t>Silanes</a:t>
                      </a:r>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7735666"/>
                  </a:ext>
                </a:extLst>
              </a:tr>
              <a:tr h="0">
                <a:tc>
                  <a:txBody>
                    <a:bodyPr/>
                    <a:lstStyle/>
                    <a:p>
                      <a:pPr algn="ctr" fontAlgn="b"/>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100" b="0" i="0" u="none" strike="noStrike" dirty="0" err="1" smtClean="0">
                          <a:solidFill>
                            <a:srgbClr val="000000"/>
                          </a:solidFill>
                          <a:effectLst/>
                          <a:latin typeface="Times New Roman" panose="02020603050405020304" pitchFamily="18" charset="0"/>
                          <a:cs typeface="Times New Roman" panose="02020603050405020304" pitchFamily="18" charset="0"/>
                        </a:rPr>
                        <a:t>Liber</a:t>
                      </a:r>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s-MX" sz="1100" b="0" i="0" u="none" strike="noStrike" dirty="0" err="1" smtClean="0">
                          <a:solidFill>
                            <a:srgbClr val="000000"/>
                          </a:solidFill>
                          <a:effectLst/>
                          <a:latin typeface="Times New Roman" panose="02020603050405020304" pitchFamily="18" charset="0"/>
                          <a:cs typeface="Times New Roman" panose="02020603050405020304" pitchFamily="18" charset="0"/>
                        </a:rPr>
                        <a:t>Salus</a:t>
                      </a:r>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7659199"/>
                  </a:ext>
                </a:extLst>
              </a:tr>
              <a:tr h="0">
                <a:tc>
                  <a:txBody>
                    <a:bodyPr/>
                    <a:lstStyle/>
                    <a:p>
                      <a:pPr algn="ctr" fontAlgn="b"/>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Organo </a:t>
                      </a:r>
                      <a:r>
                        <a:rPr lang="es-MX" sz="1100" b="0" i="0" u="none" strike="noStrike" dirty="0" err="1" smtClean="0">
                          <a:solidFill>
                            <a:srgbClr val="000000"/>
                          </a:solidFill>
                          <a:effectLst/>
                          <a:latin typeface="Times New Roman" panose="02020603050405020304" pitchFamily="18" charset="0"/>
                          <a:cs typeface="Times New Roman" panose="02020603050405020304" pitchFamily="18" charset="0"/>
                        </a:rPr>
                        <a:t>SÍntesis</a:t>
                      </a:r>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6676132"/>
                  </a:ext>
                </a:extLst>
              </a:tr>
              <a:tr h="0">
                <a:tc>
                  <a:txBody>
                    <a:bodyPr/>
                    <a:lstStyle/>
                    <a:p>
                      <a:pPr algn="ctr" fontAlgn="b"/>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Proan Alimentos, S. De R.L.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2394035"/>
                  </a:ext>
                </a:extLst>
              </a:tr>
              <a:tr h="0">
                <a:tc>
                  <a:txBody>
                    <a:bodyPr/>
                    <a:lstStyle/>
                    <a:p>
                      <a:pPr algn="ctr" fontAlgn="b"/>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Productos </a:t>
                      </a:r>
                      <a:r>
                        <a:rPr lang="es-MX" sz="1100" b="0" i="0" u="none" strike="noStrike" dirty="0" err="1" smtClean="0">
                          <a:solidFill>
                            <a:srgbClr val="000000"/>
                          </a:solidFill>
                          <a:effectLst/>
                          <a:latin typeface="Times New Roman" panose="02020603050405020304" pitchFamily="18" charset="0"/>
                          <a:cs typeface="Times New Roman" panose="02020603050405020304" pitchFamily="18" charset="0"/>
                        </a:rPr>
                        <a:t>Maver</a:t>
                      </a:r>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5796037"/>
                  </a:ext>
                </a:extLst>
              </a:tr>
              <a:tr h="0">
                <a:tc>
                  <a:txBody>
                    <a:bodyPr/>
                    <a:lstStyle/>
                    <a:p>
                      <a:pPr algn="ctr" fontAlgn="b"/>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Productos </a:t>
                      </a:r>
                      <a:r>
                        <a:rPr lang="es-MX" sz="1100" b="0" i="0" u="none" strike="noStrike" dirty="0" err="1" smtClean="0">
                          <a:solidFill>
                            <a:srgbClr val="000000"/>
                          </a:solidFill>
                          <a:effectLst/>
                          <a:latin typeface="Times New Roman" panose="02020603050405020304" pitchFamily="18" charset="0"/>
                          <a:cs typeface="Times New Roman" panose="02020603050405020304" pitchFamily="18" charset="0"/>
                        </a:rPr>
                        <a:t>Medix</a:t>
                      </a:r>
                      <a:r>
                        <a:rPr lang="es-MX" sz="1100" b="0" i="0" u="none" strike="noStrike" dirty="0" smtClean="0">
                          <a:solidFill>
                            <a:srgbClr val="000000"/>
                          </a:solidFill>
                          <a:effectLst/>
                          <a:latin typeface="Times New Roman" panose="02020603050405020304" pitchFamily="18" charset="0"/>
                          <a:cs typeface="Times New Roman" panose="02020603050405020304" pitchFamily="18" charset="0"/>
                        </a:rPr>
                        <a:t>, S.A. De C.V.</a:t>
                      </a:r>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3677987"/>
                  </a:ext>
                </a:extLst>
              </a:tr>
              <a:tr h="0">
                <a:tc>
                  <a:txBody>
                    <a:bodyPr/>
                    <a:lstStyle/>
                    <a:p>
                      <a:pPr algn="ctr" fontAlgn="b"/>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MX"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1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2326525"/>
                  </a:ext>
                </a:extLst>
              </a:tr>
            </a:tbl>
          </a:graphicData>
        </a:graphic>
      </p:graphicFrame>
      <p:sp>
        <p:nvSpPr>
          <p:cNvPr id="5" name="Título 1"/>
          <p:cNvSpPr>
            <a:spLocks noGrp="1"/>
          </p:cNvSpPr>
          <p:nvPr>
            <p:ph type="title"/>
          </p:nvPr>
        </p:nvSpPr>
        <p:spPr>
          <a:xfrm>
            <a:off x="0" y="988523"/>
            <a:ext cx="9144000" cy="882318"/>
          </a:xfrm>
          <a:solidFill>
            <a:schemeClr val="accent5">
              <a:lumMod val="50000"/>
            </a:schemeClr>
          </a:solidFill>
        </p:spPr>
        <p:txBody>
          <a:bodyPr>
            <a:noAutofit/>
          </a:bodyPr>
          <a:lstStyle/>
          <a:p>
            <a:r>
              <a:rPr lang="es-MX" sz="2400" b="1" dirty="0" smtClean="0">
                <a:solidFill>
                  <a:schemeClr val="bg1"/>
                </a:solidFill>
                <a:latin typeface="Times New Roman" panose="02020603050405020304" pitchFamily="18" charset="0"/>
                <a:cs typeface="Times New Roman" panose="02020603050405020304" pitchFamily="18" charset="0"/>
              </a:rPr>
              <a:t>Sectores y Contribuyentes apoyados</a:t>
            </a:r>
            <a:r>
              <a:rPr lang="es-MX" sz="2400" b="1" dirty="0">
                <a:solidFill>
                  <a:schemeClr val="bg1"/>
                </a:solidFill>
                <a:latin typeface="Times New Roman" panose="02020603050405020304" pitchFamily="18" charset="0"/>
                <a:cs typeface="Times New Roman" panose="02020603050405020304" pitchFamily="18" charset="0"/>
              </a:rPr>
              <a:t/>
            </a:r>
            <a:br>
              <a:rPr lang="es-MX" sz="2400" b="1" dirty="0">
                <a:solidFill>
                  <a:schemeClr val="bg1"/>
                </a:solidFill>
                <a:latin typeface="Times New Roman" panose="02020603050405020304" pitchFamily="18" charset="0"/>
                <a:cs typeface="Times New Roman" panose="02020603050405020304" pitchFamily="18" charset="0"/>
              </a:rPr>
            </a:br>
            <a:r>
              <a:rPr lang="es-MX" sz="2400" b="1" dirty="0" smtClean="0">
                <a:solidFill>
                  <a:schemeClr val="bg1"/>
                </a:solidFill>
                <a:latin typeface="Times New Roman" panose="02020603050405020304" pitchFamily="18" charset="0"/>
                <a:cs typeface="Times New Roman" panose="02020603050405020304" pitchFamily="18" charset="0"/>
              </a:rPr>
              <a:t>2017-2018</a:t>
            </a:r>
            <a:endParaRPr lang="es-MX" sz="1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51225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0" y="988523"/>
            <a:ext cx="9144000" cy="882318"/>
          </a:xfrm>
          <a:solidFill>
            <a:schemeClr val="accent5">
              <a:lumMod val="50000"/>
            </a:schemeClr>
          </a:solidFill>
        </p:spPr>
        <p:txBody>
          <a:bodyPr>
            <a:noAutofit/>
          </a:bodyPr>
          <a:lstStyle/>
          <a:p>
            <a:r>
              <a:rPr lang="es-MX" sz="2400" b="1" dirty="0" smtClean="0">
                <a:solidFill>
                  <a:schemeClr val="bg1"/>
                </a:solidFill>
                <a:latin typeface="Times New Roman" panose="02020603050405020304" pitchFamily="18" charset="0"/>
                <a:cs typeface="Times New Roman" panose="02020603050405020304" pitchFamily="18" charset="0"/>
              </a:rPr>
              <a:t>Sectores y Contribuyentes apoyados</a:t>
            </a:r>
            <a:r>
              <a:rPr lang="es-MX" sz="2400" b="1" dirty="0">
                <a:solidFill>
                  <a:schemeClr val="bg1"/>
                </a:solidFill>
                <a:latin typeface="Times New Roman" panose="02020603050405020304" pitchFamily="18" charset="0"/>
                <a:cs typeface="Times New Roman" panose="02020603050405020304" pitchFamily="18" charset="0"/>
              </a:rPr>
              <a:t/>
            </a:r>
            <a:br>
              <a:rPr lang="es-MX" sz="2400" b="1" dirty="0">
                <a:solidFill>
                  <a:schemeClr val="bg1"/>
                </a:solidFill>
                <a:latin typeface="Times New Roman" panose="02020603050405020304" pitchFamily="18" charset="0"/>
                <a:cs typeface="Times New Roman" panose="02020603050405020304" pitchFamily="18" charset="0"/>
              </a:rPr>
            </a:br>
            <a:r>
              <a:rPr lang="es-MX" sz="2400" b="1" dirty="0" smtClean="0">
                <a:solidFill>
                  <a:schemeClr val="bg1"/>
                </a:solidFill>
                <a:latin typeface="Times New Roman" panose="02020603050405020304" pitchFamily="18" charset="0"/>
                <a:cs typeface="Times New Roman" panose="02020603050405020304" pitchFamily="18" charset="0"/>
              </a:rPr>
              <a:t>2017-2018</a:t>
            </a:r>
            <a:endParaRPr lang="es-MX" sz="16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911606781"/>
              </p:ext>
            </p:extLst>
          </p:nvPr>
        </p:nvGraphicFramePr>
        <p:xfrm>
          <a:off x="165309" y="1958009"/>
          <a:ext cx="8821036" cy="4705844"/>
        </p:xfrm>
        <a:graphic>
          <a:graphicData uri="http://schemas.openxmlformats.org/drawingml/2006/table">
            <a:tbl>
              <a:tblPr firstRow="1" bandRow="1">
                <a:tableStyleId>{5C22544A-7EE6-4342-B048-85BDC9FD1C3A}</a:tableStyleId>
              </a:tblPr>
              <a:tblGrid>
                <a:gridCol w="1947818">
                  <a:extLst>
                    <a:ext uri="{9D8B030D-6E8A-4147-A177-3AD203B41FA5}">
                      <a16:colId xmlns:a16="http://schemas.microsoft.com/office/drawing/2014/main" val="3956285072"/>
                    </a:ext>
                  </a:extLst>
                </a:gridCol>
                <a:gridCol w="1947818">
                  <a:extLst>
                    <a:ext uri="{9D8B030D-6E8A-4147-A177-3AD203B41FA5}">
                      <a16:colId xmlns:a16="http://schemas.microsoft.com/office/drawing/2014/main" val="1682916197"/>
                    </a:ext>
                  </a:extLst>
                </a:gridCol>
                <a:gridCol w="1645998">
                  <a:extLst>
                    <a:ext uri="{9D8B030D-6E8A-4147-A177-3AD203B41FA5}">
                      <a16:colId xmlns:a16="http://schemas.microsoft.com/office/drawing/2014/main" val="3709239521"/>
                    </a:ext>
                  </a:extLst>
                </a:gridCol>
                <a:gridCol w="1796908">
                  <a:extLst>
                    <a:ext uri="{9D8B030D-6E8A-4147-A177-3AD203B41FA5}">
                      <a16:colId xmlns:a16="http://schemas.microsoft.com/office/drawing/2014/main" val="2300524574"/>
                    </a:ext>
                  </a:extLst>
                </a:gridCol>
                <a:gridCol w="1482494">
                  <a:extLst>
                    <a:ext uri="{9D8B030D-6E8A-4147-A177-3AD203B41FA5}">
                      <a16:colId xmlns:a16="http://schemas.microsoft.com/office/drawing/2014/main" val="1854623738"/>
                    </a:ext>
                  </a:extLst>
                </a:gridCol>
              </a:tblGrid>
              <a:tr h="36043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100" b="1" dirty="0" smtClean="0">
                          <a:latin typeface="Times New Roman" panose="02020603050405020304" pitchFamily="18" charset="0"/>
                          <a:cs typeface="Times New Roman" panose="02020603050405020304" pitchFamily="18" charset="0"/>
                        </a:rPr>
                        <a:t>PRODUCTOS INDUSTRIALES</a:t>
                      </a:r>
                      <a:endParaRPr lang="es-MX" sz="1100" b="1" dirty="0">
                        <a:latin typeface="Times New Roman" panose="02020603050405020304" pitchFamily="18" charset="0"/>
                        <a:cs typeface="Times New Roman" panose="02020603050405020304" pitchFamily="18" charset="0"/>
                      </a:endParaRPr>
                    </a:p>
                  </a:txBody>
                  <a:tcPr anchor="ctr">
                    <a:lnB w="12700" cap="flat" cmpd="sng" algn="ctr">
                      <a:noFill/>
                      <a:prstDash val="solid"/>
                      <a:round/>
                      <a:headEnd type="none" w="med" len="med"/>
                      <a:tailEnd type="none" w="med" len="med"/>
                    </a:lnB>
                    <a:solidFill>
                      <a:schemeClr val="accent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100" b="1" dirty="0" smtClean="0">
                          <a:solidFill>
                            <a:schemeClr val="tx1"/>
                          </a:solidFill>
                          <a:latin typeface="Times New Roman" panose="02020603050405020304" pitchFamily="18" charset="0"/>
                          <a:cs typeface="Times New Roman" panose="02020603050405020304" pitchFamily="18" charset="0"/>
                        </a:rPr>
                        <a:t>AUTOMOTRIZ</a:t>
                      </a:r>
                      <a:endParaRPr lang="es-MX" sz="1100" b="1" dirty="0">
                        <a:solidFill>
                          <a:schemeClr val="tx1"/>
                        </a:solidFill>
                        <a:latin typeface="Times New Roman" panose="02020603050405020304" pitchFamily="18" charset="0"/>
                        <a:cs typeface="Times New Roman" panose="02020603050405020304" pitchFamily="18" charset="0"/>
                      </a:endParaRPr>
                    </a:p>
                  </a:txBody>
                  <a:tcPr anchor="ctr">
                    <a:lnB w="12700" cap="flat" cmpd="sng" algn="ctr">
                      <a:noFill/>
                      <a:prstDash val="solid"/>
                      <a:round/>
                      <a:headEnd type="none" w="med" len="med"/>
                      <a:tailEnd type="none" w="med" len="med"/>
                    </a:lnB>
                    <a:solidFill>
                      <a:srgbClr val="FFE18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100" b="1" dirty="0" smtClean="0">
                          <a:latin typeface="Times New Roman" panose="02020603050405020304" pitchFamily="18" charset="0"/>
                          <a:cs typeface="Times New Roman" panose="02020603050405020304" pitchFamily="18" charset="0"/>
                        </a:rPr>
                        <a:t>METALÚRGICO</a:t>
                      </a:r>
                      <a:endParaRPr lang="es-MX" sz="1100" b="1" dirty="0">
                        <a:latin typeface="Times New Roman" panose="02020603050405020304" pitchFamily="18" charset="0"/>
                        <a:cs typeface="Times New Roman" panose="02020603050405020304" pitchFamily="18" charset="0"/>
                      </a:endParaRPr>
                    </a:p>
                  </a:txBody>
                  <a:tcPr anchor="ctr">
                    <a:lnB w="12700" cap="flat" cmpd="sng" algn="ctr">
                      <a:noFill/>
                      <a:prstDash val="solid"/>
                      <a:round/>
                      <a:headEnd type="none" w="med" len="med"/>
                      <a:tailEnd type="none" w="med" len="med"/>
                    </a:lnB>
                    <a:solidFill>
                      <a:srgbClr val="A4717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100" b="1" dirty="0" smtClean="0">
                          <a:latin typeface="Times New Roman" panose="02020603050405020304" pitchFamily="18" charset="0"/>
                          <a:cs typeface="Times New Roman" panose="02020603050405020304" pitchFamily="18" charset="0"/>
                        </a:rPr>
                        <a:t>PLÁSTICO Y HULE</a:t>
                      </a:r>
                      <a:endParaRPr lang="es-MX" sz="1100" b="1" dirty="0">
                        <a:latin typeface="Times New Roman" panose="02020603050405020304" pitchFamily="18" charset="0"/>
                        <a:cs typeface="Times New Roman" panose="02020603050405020304" pitchFamily="18" charset="0"/>
                      </a:endParaRPr>
                    </a:p>
                  </a:txBody>
                  <a:tcPr anchor="ctr">
                    <a:lnB w="12700" cap="flat" cmpd="sng" algn="ctr">
                      <a:noFill/>
                      <a:prstDash val="solid"/>
                      <a:round/>
                      <a:headEnd type="none" w="med" len="med"/>
                      <a:tailEnd type="none" w="med" len="med"/>
                    </a:lnB>
                    <a:solidFill>
                      <a:schemeClr val="accent3">
                        <a:lumMod val="5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100" b="1" dirty="0" smtClean="0">
                          <a:latin typeface="Times New Roman" panose="02020603050405020304" pitchFamily="18" charset="0"/>
                          <a:cs typeface="Times New Roman" panose="02020603050405020304" pitchFamily="18" charset="0"/>
                        </a:rPr>
                        <a:t>HIGIENE</a:t>
                      </a:r>
                      <a:endParaRPr lang="es-MX" sz="1100" b="1" dirty="0">
                        <a:latin typeface="Times New Roman" panose="02020603050405020304" pitchFamily="18" charset="0"/>
                        <a:cs typeface="Times New Roman" panose="02020603050405020304" pitchFamily="18" charset="0"/>
                      </a:endParaRPr>
                    </a:p>
                  </a:txBody>
                  <a:tcPr anchor="ctr">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3340095255"/>
                  </a:ext>
                </a:extLst>
              </a:tr>
              <a:tr h="394229">
                <a:tc>
                  <a:txBody>
                    <a:bodyPr/>
                    <a:lstStyle/>
                    <a:p>
                      <a:pPr algn="ctr" fontAlgn="b"/>
                      <a:r>
                        <a:rPr lang="es-MX" sz="1000" b="0" i="0" u="none" strike="noStrike" dirty="0" err="1" smtClean="0">
                          <a:solidFill>
                            <a:srgbClr val="000000"/>
                          </a:solidFill>
                          <a:effectLst/>
                          <a:latin typeface="Times New Roman" panose="02020603050405020304" pitchFamily="18" charset="0"/>
                          <a:cs typeface="Times New Roman" panose="02020603050405020304" pitchFamily="18" charset="0"/>
                        </a:rPr>
                        <a:t>Arbomex</a:t>
                      </a:r>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 SA De CV</a:t>
                      </a:r>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Continental </a:t>
                      </a:r>
                      <a:r>
                        <a:rPr lang="es-MX" sz="1000" b="0" i="0" u="none" strike="noStrike" dirty="0" err="1" smtClean="0">
                          <a:solidFill>
                            <a:srgbClr val="000000"/>
                          </a:solidFill>
                          <a:effectLst/>
                          <a:latin typeface="Times New Roman" panose="02020603050405020304" pitchFamily="18" charset="0"/>
                          <a:cs typeface="Times New Roman" panose="02020603050405020304" pitchFamily="18" charset="0"/>
                        </a:rPr>
                        <a:t>Automotive</a:t>
                      </a:r>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 Guadalajara </a:t>
                      </a:r>
                      <a:r>
                        <a:rPr lang="es-MX" sz="1000" b="0" i="0" u="none" strike="noStrike" dirty="0" err="1" smtClean="0">
                          <a:solidFill>
                            <a:srgbClr val="000000"/>
                          </a:solidFill>
                          <a:effectLst/>
                          <a:latin typeface="Times New Roman" panose="02020603050405020304" pitchFamily="18" charset="0"/>
                          <a:cs typeface="Times New Roman" panose="02020603050405020304" pitchFamily="18" charset="0"/>
                        </a:rPr>
                        <a:t>Mexico</a:t>
                      </a:r>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 S.A. De C.V.</a:t>
                      </a:r>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EB7"/>
                    </a:solidFill>
                  </a:tcPr>
                </a:tc>
                <a:tc>
                  <a:txBody>
                    <a:bodyPr/>
                    <a:lstStyle/>
                    <a:p>
                      <a:pPr algn="ctr" fontAlgn="b"/>
                      <a:r>
                        <a:rPr lang="es-MX" sz="1000" b="0" i="0" u="none" strike="noStrike" dirty="0" err="1" smtClean="0">
                          <a:solidFill>
                            <a:srgbClr val="000000"/>
                          </a:solidFill>
                          <a:effectLst/>
                          <a:latin typeface="Times New Roman" panose="02020603050405020304" pitchFamily="18" charset="0"/>
                          <a:cs typeface="Times New Roman" panose="02020603050405020304" pitchFamily="18" charset="0"/>
                        </a:rPr>
                        <a:t>Deacero</a:t>
                      </a:r>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 S.A.P.I. De C.V.</a:t>
                      </a:r>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B5B4"/>
                    </a:solidFill>
                  </a:tcPr>
                </a:tc>
                <a:tc>
                  <a:txBody>
                    <a:bodyPr/>
                    <a:lstStyle/>
                    <a:p>
                      <a:pPr algn="ctr" fontAlgn="b"/>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Industrias De Hule Galgo, S.A. De C.V.</a:t>
                      </a:r>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Kimberly Clark de México, S.A.B. de C.V.</a:t>
                      </a:r>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554620211"/>
                  </a:ext>
                </a:extLst>
              </a:tr>
              <a:tr h="136773">
                <a:tc>
                  <a:txBody>
                    <a:bodyPr/>
                    <a:lstStyle/>
                    <a:p>
                      <a:pPr algn="ctr" fontAlgn="b"/>
                      <a:r>
                        <a:rPr lang="es-MX" sz="1000" b="0" i="0" u="none" strike="noStrike" dirty="0" err="1" smtClean="0">
                          <a:solidFill>
                            <a:srgbClr val="000000"/>
                          </a:solidFill>
                          <a:effectLst/>
                          <a:latin typeface="Times New Roman" panose="02020603050405020304" pitchFamily="18" charset="0"/>
                          <a:cs typeface="Times New Roman" panose="02020603050405020304" pitchFamily="18" charset="0"/>
                        </a:rPr>
                        <a:t>Brose</a:t>
                      </a:r>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 México, S.A. De C.V.</a:t>
                      </a:r>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Volkswagen De </a:t>
                      </a:r>
                      <a:r>
                        <a:rPr lang="es-MX" sz="1000" b="0" i="0" u="none" strike="noStrike" dirty="0" err="1" smtClean="0">
                          <a:solidFill>
                            <a:srgbClr val="000000"/>
                          </a:solidFill>
                          <a:effectLst/>
                          <a:latin typeface="Times New Roman" panose="02020603050405020304" pitchFamily="18" charset="0"/>
                          <a:cs typeface="Times New Roman" panose="02020603050405020304" pitchFamily="18" charset="0"/>
                        </a:rPr>
                        <a:t>Mexico</a:t>
                      </a:r>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 S. A. De C. V.</a:t>
                      </a:r>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Servicios Especializados Peñoles, S.A. De C.V.</a:t>
                      </a:r>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Siemens, S.A. De C.V.</a:t>
                      </a:r>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0710055"/>
                  </a:ext>
                </a:extLst>
              </a:tr>
              <a:tr h="265501">
                <a:tc>
                  <a:txBody>
                    <a:bodyPr/>
                    <a:lstStyle/>
                    <a:p>
                      <a:pPr algn="ctr" fontAlgn="b"/>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Controladora Mabe, S.A. De C.V.</a:t>
                      </a:r>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s-MX" sz="1000" b="0" i="0" u="none" strike="noStrike" dirty="0" err="1" smtClean="0">
                          <a:solidFill>
                            <a:srgbClr val="000000"/>
                          </a:solidFill>
                          <a:effectLst/>
                          <a:latin typeface="Times New Roman" panose="02020603050405020304" pitchFamily="18" charset="0"/>
                          <a:cs typeface="Times New Roman" panose="02020603050405020304" pitchFamily="18" charset="0"/>
                        </a:rPr>
                        <a:t>Ternium</a:t>
                      </a:r>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 México, S. A. De C. V.</a:t>
                      </a:r>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EB7"/>
                    </a:solidFill>
                  </a:tcPr>
                </a:tc>
                <a:tc>
                  <a:txBody>
                    <a:bodyPr/>
                    <a:lstStyle/>
                    <a:p>
                      <a:pPr algn="ctr" fontAlgn="b"/>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76108"/>
                  </a:ext>
                </a:extLst>
              </a:tr>
              <a:tr h="136773">
                <a:tc>
                  <a:txBody>
                    <a:bodyPr/>
                    <a:lstStyle/>
                    <a:p>
                      <a:pPr algn="ctr" fontAlgn="b"/>
                      <a:r>
                        <a:rPr lang="es-MX" sz="1000" b="0" i="0" u="none" strike="noStrike" dirty="0" err="1" smtClean="0">
                          <a:solidFill>
                            <a:srgbClr val="000000"/>
                          </a:solidFill>
                          <a:effectLst/>
                          <a:latin typeface="Times New Roman" panose="02020603050405020304" pitchFamily="18" charset="0"/>
                          <a:cs typeface="Times New Roman" panose="02020603050405020304" pitchFamily="18" charset="0"/>
                        </a:rPr>
                        <a:t>Deacero</a:t>
                      </a:r>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 S.A.P.I. De C.V.</a:t>
                      </a:r>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fr-FR" sz="1000" b="0" i="0" u="none" strike="noStrike" dirty="0" smtClean="0">
                          <a:solidFill>
                            <a:srgbClr val="000000"/>
                          </a:solidFill>
                          <a:effectLst/>
                          <a:latin typeface="Times New Roman" panose="02020603050405020304" pitchFamily="18" charset="0"/>
                          <a:cs typeface="Times New Roman" panose="02020603050405020304" pitchFamily="18" charset="0"/>
                        </a:rPr>
                        <a:t>Sensata Technologies Mex Distribution, S.A. De C.V.</a:t>
                      </a:r>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1943835"/>
                  </a:ext>
                </a:extLst>
              </a:tr>
              <a:tr h="265501">
                <a:tc>
                  <a:txBody>
                    <a:bodyPr/>
                    <a:lstStyle/>
                    <a:p>
                      <a:pPr algn="ctr" fontAlgn="b"/>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Derivados </a:t>
                      </a:r>
                      <a:r>
                        <a:rPr lang="es-MX" sz="1000" b="0" i="0" u="none" strike="noStrike" dirty="0" err="1" smtClean="0">
                          <a:solidFill>
                            <a:srgbClr val="000000"/>
                          </a:solidFill>
                          <a:effectLst/>
                          <a:latin typeface="Times New Roman" panose="02020603050405020304" pitchFamily="18" charset="0"/>
                          <a:cs typeface="Times New Roman" panose="02020603050405020304" pitchFamily="18" charset="0"/>
                        </a:rPr>
                        <a:t>Macroquimicos</a:t>
                      </a:r>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 S. A. De C. V.</a:t>
                      </a:r>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s-MX" sz="1000" b="0" i="0" u="none" strike="noStrike" dirty="0" err="1" smtClean="0">
                          <a:solidFill>
                            <a:srgbClr val="000000"/>
                          </a:solidFill>
                          <a:effectLst/>
                          <a:latin typeface="Times New Roman" panose="02020603050405020304" pitchFamily="18" charset="0"/>
                          <a:cs typeface="Times New Roman" panose="02020603050405020304" pitchFamily="18" charset="0"/>
                        </a:rPr>
                        <a:t>Eurotranciatura</a:t>
                      </a:r>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 México, S.A. De C.V.</a:t>
                      </a:r>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EB7"/>
                    </a:solidFill>
                  </a:tcPr>
                </a:tc>
                <a:tc>
                  <a:txBody>
                    <a:bodyPr/>
                    <a:lstStyle/>
                    <a:p>
                      <a:pPr algn="ctr" fontAlgn="b"/>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7411546"/>
                  </a:ext>
                </a:extLst>
              </a:tr>
              <a:tr h="394229">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pt-BR" sz="1000" b="0" i="0" u="none" strike="noStrike" dirty="0" err="1" smtClean="0">
                          <a:solidFill>
                            <a:srgbClr val="000000"/>
                          </a:solidFill>
                          <a:effectLst/>
                          <a:latin typeface="Times New Roman" panose="02020603050405020304" pitchFamily="18" charset="0"/>
                          <a:cs typeface="Times New Roman" panose="02020603050405020304" pitchFamily="18" charset="0"/>
                        </a:rPr>
                        <a:t>Troquelados</a:t>
                      </a:r>
                      <a:r>
                        <a:rPr lang="pt-BR" sz="10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pt-BR" sz="1000" b="0" i="0" u="none" strike="noStrike" dirty="0" err="1" smtClean="0">
                          <a:solidFill>
                            <a:srgbClr val="000000"/>
                          </a:solidFill>
                          <a:effectLst/>
                          <a:latin typeface="Times New Roman" panose="02020603050405020304" pitchFamily="18" charset="0"/>
                          <a:cs typeface="Times New Roman" panose="02020603050405020304" pitchFamily="18" charset="0"/>
                        </a:rPr>
                        <a:t>Automotrices</a:t>
                      </a:r>
                      <a:r>
                        <a:rPr lang="pt-BR" sz="1000" b="0" i="0" u="none" strike="noStrike" dirty="0" smtClean="0">
                          <a:solidFill>
                            <a:srgbClr val="000000"/>
                          </a:solidFill>
                          <a:effectLst/>
                          <a:latin typeface="Times New Roman" panose="02020603050405020304" pitchFamily="18" charset="0"/>
                          <a:cs typeface="Times New Roman" panose="02020603050405020304" pitchFamily="18" charset="0"/>
                        </a:rPr>
                        <a:t> RC, S.A. De C.V.</a:t>
                      </a:r>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000" b="0" i="0" u="none" strike="noStrike" dirty="0" err="1" smtClean="0">
                          <a:solidFill>
                            <a:srgbClr val="000000"/>
                          </a:solidFill>
                          <a:effectLst/>
                          <a:latin typeface="Times New Roman" panose="02020603050405020304" pitchFamily="18" charset="0"/>
                          <a:cs typeface="Times New Roman" panose="02020603050405020304" pitchFamily="18" charset="0"/>
                        </a:rPr>
                        <a:t>Fca</a:t>
                      </a:r>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s-MX" sz="1000" b="0" i="0" u="none" strike="noStrike" dirty="0" err="1" smtClean="0">
                          <a:solidFill>
                            <a:srgbClr val="000000"/>
                          </a:solidFill>
                          <a:effectLst/>
                          <a:latin typeface="Times New Roman" panose="02020603050405020304" pitchFamily="18" charset="0"/>
                          <a:cs typeface="Times New Roman" panose="02020603050405020304" pitchFamily="18" charset="0"/>
                        </a:rPr>
                        <a:t>Mexico</a:t>
                      </a:r>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 S.A. De C.V.</a:t>
                      </a:r>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0300843"/>
                  </a:ext>
                </a:extLst>
              </a:tr>
              <a:tr h="265501">
                <a:tc>
                  <a:txBody>
                    <a:bodyPr/>
                    <a:lstStyle/>
                    <a:p>
                      <a:pPr algn="ctr" fontAlgn="b"/>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Ingeniería Y Maquinaria De Guadalupe, S.A. De C.V.</a:t>
                      </a:r>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Huf México, S. De R.L. De C.V.</a:t>
                      </a:r>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EB7"/>
                    </a:solidFill>
                  </a:tcPr>
                </a:tc>
                <a:tc>
                  <a:txBody>
                    <a:bodyPr/>
                    <a:lstStyle/>
                    <a:p>
                      <a:pPr algn="ctr" fontAlgn="b"/>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5144291"/>
                  </a:ext>
                </a:extLst>
              </a:tr>
              <a:tr h="265501">
                <a:tc>
                  <a:txBody>
                    <a:bodyPr/>
                    <a:lstStyle/>
                    <a:p>
                      <a:pPr algn="ctr" fontAlgn="b"/>
                      <a:r>
                        <a:rPr lang="es-MX" sz="1000" b="0" i="0" u="none" strike="noStrike" dirty="0" err="1" smtClean="0">
                          <a:solidFill>
                            <a:srgbClr val="000000"/>
                          </a:solidFill>
                          <a:effectLst/>
                          <a:latin typeface="Times New Roman" panose="02020603050405020304" pitchFamily="18" charset="0"/>
                          <a:cs typeface="Times New Roman" panose="02020603050405020304" pitchFamily="18" charset="0"/>
                        </a:rPr>
                        <a:t>Intercovamex</a:t>
                      </a:r>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 S.A. De C.V.</a:t>
                      </a:r>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Magna </a:t>
                      </a:r>
                      <a:r>
                        <a:rPr lang="es-MX" sz="1000" b="0" i="0" u="none" strike="noStrike" dirty="0" err="1" smtClean="0">
                          <a:solidFill>
                            <a:srgbClr val="000000"/>
                          </a:solidFill>
                          <a:effectLst/>
                          <a:latin typeface="Times New Roman" panose="02020603050405020304" pitchFamily="18" charset="0"/>
                          <a:cs typeface="Times New Roman" panose="02020603050405020304" pitchFamily="18" charset="0"/>
                        </a:rPr>
                        <a:t>Powertrain</a:t>
                      </a:r>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 De México, S.A. De C.V.</a:t>
                      </a:r>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7735666"/>
                  </a:ext>
                </a:extLst>
              </a:tr>
              <a:tr h="265501">
                <a:tc>
                  <a:txBody>
                    <a:bodyPr/>
                    <a:lstStyle/>
                    <a:p>
                      <a:pPr algn="ctr" fontAlgn="b"/>
                      <a:r>
                        <a:rPr lang="es-MX" sz="1000" b="0" i="0" u="none" strike="noStrike" dirty="0" err="1" smtClean="0">
                          <a:solidFill>
                            <a:srgbClr val="000000"/>
                          </a:solidFill>
                          <a:effectLst/>
                          <a:latin typeface="Times New Roman" panose="02020603050405020304" pitchFamily="18" charset="0"/>
                          <a:cs typeface="Times New Roman" panose="02020603050405020304" pitchFamily="18" charset="0"/>
                        </a:rPr>
                        <a:t>Lamitec</a:t>
                      </a:r>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s-MX" sz="1000" b="0" i="0" u="none" strike="noStrike" dirty="0" err="1" smtClean="0">
                          <a:solidFill>
                            <a:srgbClr val="000000"/>
                          </a:solidFill>
                          <a:effectLst/>
                          <a:latin typeface="Times New Roman" panose="02020603050405020304" pitchFamily="18" charset="0"/>
                          <a:cs typeface="Times New Roman" panose="02020603050405020304" pitchFamily="18" charset="0"/>
                        </a:rPr>
                        <a:t>Sa</a:t>
                      </a:r>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 De </a:t>
                      </a:r>
                      <a:r>
                        <a:rPr lang="es-MX" sz="1000" b="0" i="0" u="none" strike="noStrike" dirty="0" err="1" smtClean="0">
                          <a:solidFill>
                            <a:srgbClr val="000000"/>
                          </a:solidFill>
                          <a:effectLst/>
                          <a:latin typeface="Times New Roman" panose="02020603050405020304" pitchFamily="18" charset="0"/>
                          <a:cs typeface="Times New Roman" panose="02020603050405020304" pitchFamily="18" charset="0"/>
                        </a:rPr>
                        <a:t>Cv</a:t>
                      </a:r>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s-MX" sz="1000" b="0" i="0" u="none" strike="noStrike" dirty="0" err="1" smtClean="0">
                          <a:solidFill>
                            <a:srgbClr val="000000"/>
                          </a:solidFill>
                          <a:effectLst/>
                          <a:latin typeface="Times New Roman" panose="02020603050405020304" pitchFamily="18" charset="0"/>
                          <a:cs typeface="Times New Roman" panose="02020603050405020304" pitchFamily="18" charset="0"/>
                        </a:rPr>
                        <a:t>Mess</a:t>
                      </a:r>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 Servicios </a:t>
                      </a:r>
                      <a:r>
                        <a:rPr lang="es-MX" sz="1000" b="0" i="0" u="none" strike="noStrike" dirty="0" err="1" smtClean="0">
                          <a:solidFill>
                            <a:srgbClr val="000000"/>
                          </a:solidFill>
                          <a:effectLst/>
                          <a:latin typeface="Times New Roman" panose="02020603050405020304" pitchFamily="18" charset="0"/>
                          <a:cs typeface="Times New Roman" panose="02020603050405020304" pitchFamily="18" charset="0"/>
                        </a:rPr>
                        <a:t>Metrologicos</a:t>
                      </a:r>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 S. De R.L De C.V</a:t>
                      </a:r>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EB7"/>
                    </a:solidFill>
                  </a:tcPr>
                </a:tc>
                <a:tc>
                  <a:txBody>
                    <a:bodyPr/>
                    <a:lstStyle/>
                    <a:p>
                      <a:pPr algn="ctr" fontAlgn="b"/>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7659199"/>
                  </a:ext>
                </a:extLst>
              </a:tr>
              <a:tr h="205964">
                <a:tc>
                  <a:txBody>
                    <a:bodyPr/>
                    <a:lstStyle/>
                    <a:p>
                      <a:pPr algn="ctr" fontAlgn="b"/>
                      <a:r>
                        <a:rPr lang="es-MX" sz="1000" b="0" i="0" u="none" strike="noStrike" dirty="0" err="1" smtClean="0">
                          <a:solidFill>
                            <a:srgbClr val="000000"/>
                          </a:solidFill>
                          <a:effectLst/>
                          <a:latin typeface="Times New Roman" panose="02020603050405020304" pitchFamily="18" charset="0"/>
                          <a:cs typeface="Times New Roman" panose="02020603050405020304" pitchFamily="18" charset="0"/>
                        </a:rPr>
                        <a:t>Maclin</a:t>
                      </a:r>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 S.A. De C.V.</a:t>
                      </a:r>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000" b="0" i="0" u="none" strike="noStrike" dirty="0" err="1" smtClean="0">
                          <a:solidFill>
                            <a:srgbClr val="000000"/>
                          </a:solidFill>
                          <a:effectLst/>
                          <a:latin typeface="Times New Roman" panose="02020603050405020304" pitchFamily="18" charset="0"/>
                          <a:cs typeface="Times New Roman" panose="02020603050405020304" pitchFamily="18" charset="0"/>
                        </a:rPr>
                        <a:t>Metalsa</a:t>
                      </a:r>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 S.A. De C.V.</a:t>
                      </a:r>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6676132"/>
                  </a:ext>
                </a:extLst>
              </a:tr>
              <a:tr h="265501">
                <a:tc>
                  <a:txBody>
                    <a:bodyPr/>
                    <a:lstStyle/>
                    <a:p>
                      <a:pPr algn="ctr" fontAlgn="b"/>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Servicios Incorporados Múltiples, S.A.P.I. De C.V.</a:t>
                      </a:r>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Motores Limpios, S.A.P.I. De C.V.</a:t>
                      </a:r>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EB7"/>
                    </a:solidFill>
                  </a:tcPr>
                </a:tc>
                <a:tc>
                  <a:txBody>
                    <a:bodyPr/>
                    <a:lstStyle/>
                    <a:p>
                      <a:pPr algn="ctr" fontAlgn="b"/>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2394035"/>
                  </a:ext>
                </a:extLst>
              </a:tr>
              <a:tr h="394229">
                <a:tc>
                  <a:txBody>
                    <a:bodyPr/>
                    <a:lstStyle/>
                    <a:p>
                      <a:pPr algn="ctr" fontAlgn="b"/>
                      <a:r>
                        <a:rPr lang="es-MX" sz="1000" b="0" i="0" u="none" strike="noStrike" dirty="0" err="1" smtClean="0">
                          <a:solidFill>
                            <a:srgbClr val="000000"/>
                          </a:solidFill>
                          <a:effectLst/>
                          <a:latin typeface="Times New Roman" panose="02020603050405020304" pitchFamily="18" charset="0"/>
                          <a:cs typeface="Times New Roman" panose="02020603050405020304" pitchFamily="18" charset="0"/>
                        </a:rPr>
                        <a:t>Thyssenkrupp</a:t>
                      </a:r>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s-MX" sz="1000" b="0" i="0" u="none" strike="noStrike" dirty="0" err="1" smtClean="0">
                          <a:solidFill>
                            <a:srgbClr val="000000"/>
                          </a:solidFill>
                          <a:effectLst/>
                          <a:latin typeface="Times New Roman" panose="02020603050405020304" pitchFamily="18" charset="0"/>
                          <a:cs typeface="Times New Roman" panose="02020603050405020304" pitchFamily="18" charset="0"/>
                        </a:rPr>
                        <a:t>Components</a:t>
                      </a:r>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s-MX" sz="1000" b="0" i="0" u="none" strike="noStrike" dirty="0" err="1" smtClean="0">
                          <a:solidFill>
                            <a:srgbClr val="000000"/>
                          </a:solidFill>
                          <a:effectLst/>
                          <a:latin typeface="Times New Roman" panose="02020603050405020304" pitchFamily="18" charset="0"/>
                          <a:cs typeface="Times New Roman" panose="02020603050405020304" pitchFamily="18" charset="0"/>
                        </a:rPr>
                        <a:t>Technology</a:t>
                      </a:r>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 De México, S.A. De C.V.</a:t>
                      </a:r>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5796037"/>
                  </a:ext>
                </a:extLst>
              </a:tr>
              <a:tr h="265501">
                <a:tc>
                  <a:txBody>
                    <a:bodyPr/>
                    <a:lstStyle/>
                    <a:p>
                      <a:pPr algn="ctr" fontAlgn="b"/>
                      <a:r>
                        <a:rPr lang="es-MX" sz="1000" b="0" i="0" u="none" strike="noStrike" dirty="0" err="1" smtClean="0">
                          <a:solidFill>
                            <a:srgbClr val="000000"/>
                          </a:solidFill>
                          <a:effectLst/>
                          <a:latin typeface="Times New Roman" panose="02020603050405020304" pitchFamily="18" charset="0"/>
                          <a:cs typeface="Times New Roman" panose="02020603050405020304" pitchFamily="18" charset="0"/>
                        </a:rPr>
                        <a:t>Thyssenkrupp</a:t>
                      </a:r>
                      <a:r>
                        <a:rPr lang="es-MX" sz="1000" b="0" i="0" u="none" strike="noStrike" dirty="0" smtClean="0">
                          <a:solidFill>
                            <a:srgbClr val="000000"/>
                          </a:solidFill>
                          <a:effectLst/>
                          <a:latin typeface="Times New Roman" panose="02020603050405020304" pitchFamily="18" charset="0"/>
                          <a:cs typeface="Times New Roman" panose="02020603050405020304" pitchFamily="18" charset="0"/>
                        </a:rPr>
                        <a:t> Presta De México, S. A. De C.V.</a:t>
                      </a:r>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MX"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3677987"/>
                  </a:ext>
                </a:extLst>
              </a:tr>
            </a:tbl>
          </a:graphicData>
        </a:graphic>
      </p:graphicFrame>
    </p:spTree>
    <p:extLst>
      <p:ext uri="{BB962C8B-B14F-4D97-AF65-F5344CB8AC3E}">
        <p14:creationId xmlns:p14="http://schemas.microsoft.com/office/powerpoint/2010/main" val="2104871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167199"/>
            <a:ext cx="9144000" cy="829671"/>
          </a:xfrm>
          <a:solidFill>
            <a:schemeClr val="accent5">
              <a:lumMod val="50000"/>
            </a:schemeClr>
          </a:solidFill>
        </p:spPr>
        <p:txBody>
          <a:bodyPr>
            <a:noAutofit/>
          </a:bodyPr>
          <a:lstStyle/>
          <a:p>
            <a:r>
              <a:rPr lang="es-MX" sz="3000" b="1" dirty="0">
                <a:solidFill>
                  <a:schemeClr val="bg1"/>
                </a:solidFill>
                <a:latin typeface="Times New Roman" panose="02020603050405020304" pitchFamily="18" charset="0"/>
                <a:cs typeface="Times New Roman" panose="02020603050405020304" pitchFamily="18" charset="0"/>
              </a:rPr>
              <a:t>Contribuyentes apoyados por tema de proyecto </a:t>
            </a:r>
            <a:r>
              <a:rPr lang="es-MX" sz="3000" b="1" dirty="0" smtClean="0">
                <a:solidFill>
                  <a:schemeClr val="bg1"/>
                </a:solidFill>
                <a:latin typeface="Times New Roman" panose="02020603050405020304" pitchFamily="18" charset="0"/>
                <a:cs typeface="Times New Roman" panose="02020603050405020304" pitchFamily="18" charset="0"/>
              </a:rPr>
              <a:t/>
            </a:r>
            <a:br>
              <a:rPr lang="es-MX" sz="3000" b="1" dirty="0" smtClean="0">
                <a:solidFill>
                  <a:schemeClr val="bg1"/>
                </a:solidFill>
                <a:latin typeface="Times New Roman" panose="02020603050405020304" pitchFamily="18" charset="0"/>
                <a:cs typeface="Times New Roman" panose="02020603050405020304" pitchFamily="18" charset="0"/>
              </a:rPr>
            </a:br>
            <a:r>
              <a:rPr lang="es-MX" sz="3000" b="1" dirty="0" smtClean="0">
                <a:solidFill>
                  <a:schemeClr val="bg1"/>
                </a:solidFill>
                <a:latin typeface="Times New Roman" panose="02020603050405020304" pitchFamily="18" charset="0"/>
                <a:cs typeface="Times New Roman" panose="02020603050405020304" pitchFamily="18" charset="0"/>
              </a:rPr>
              <a:t>2017-2018</a:t>
            </a:r>
            <a:endParaRPr lang="es-MX" sz="20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10" name="Gráfico 9"/>
          <p:cNvGraphicFramePr/>
          <p:nvPr>
            <p:extLst>
              <p:ext uri="{D42A27DB-BD31-4B8C-83A1-F6EECF244321}">
                <p14:modId xmlns:p14="http://schemas.microsoft.com/office/powerpoint/2010/main" val="1810387116"/>
              </p:ext>
            </p:extLst>
          </p:nvPr>
        </p:nvGraphicFramePr>
        <p:xfrm>
          <a:off x="171248" y="1847145"/>
          <a:ext cx="3528393" cy="35972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653001526"/>
              </p:ext>
            </p:extLst>
          </p:nvPr>
        </p:nvGraphicFramePr>
        <p:xfrm>
          <a:off x="4572000" y="1996870"/>
          <a:ext cx="4225158" cy="4450080"/>
        </p:xfrm>
        <a:graphic>
          <a:graphicData uri="http://schemas.openxmlformats.org/drawingml/2006/table">
            <a:tbl>
              <a:tblPr firstRow="1" bandRow="1">
                <a:tableStyleId>{2D5ABB26-0587-4C30-8999-92F81FD0307C}</a:tableStyleId>
              </a:tblPr>
              <a:tblGrid>
                <a:gridCol w="550371">
                  <a:extLst>
                    <a:ext uri="{9D8B030D-6E8A-4147-A177-3AD203B41FA5}">
                      <a16:colId xmlns:a16="http://schemas.microsoft.com/office/drawing/2014/main" val="1752391703"/>
                    </a:ext>
                  </a:extLst>
                </a:gridCol>
                <a:gridCol w="1280100">
                  <a:extLst>
                    <a:ext uri="{9D8B030D-6E8A-4147-A177-3AD203B41FA5}">
                      <a16:colId xmlns:a16="http://schemas.microsoft.com/office/drawing/2014/main" val="1990024797"/>
                    </a:ext>
                  </a:extLst>
                </a:gridCol>
                <a:gridCol w="798229">
                  <a:extLst>
                    <a:ext uri="{9D8B030D-6E8A-4147-A177-3AD203B41FA5}">
                      <a16:colId xmlns:a16="http://schemas.microsoft.com/office/drawing/2014/main" val="2845134064"/>
                    </a:ext>
                  </a:extLst>
                </a:gridCol>
                <a:gridCol w="798229">
                  <a:extLst>
                    <a:ext uri="{9D8B030D-6E8A-4147-A177-3AD203B41FA5}">
                      <a16:colId xmlns:a16="http://schemas.microsoft.com/office/drawing/2014/main" val="3420997298"/>
                    </a:ext>
                  </a:extLst>
                </a:gridCol>
                <a:gridCol w="798229">
                  <a:extLst>
                    <a:ext uri="{9D8B030D-6E8A-4147-A177-3AD203B41FA5}">
                      <a16:colId xmlns:a16="http://schemas.microsoft.com/office/drawing/2014/main" val="793591434"/>
                    </a:ext>
                  </a:extLst>
                </a:gridCol>
              </a:tblGrid>
              <a:tr h="368879">
                <a:tc>
                  <a:txBody>
                    <a:bodyPr/>
                    <a:lstStyle/>
                    <a:p>
                      <a:endParaRPr lang="es-MX" dirty="0">
                        <a:latin typeface="Times New Roman" panose="02020603050405020304" pitchFamily="18"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100" b="1" i="0" u="none" strike="noStrike" dirty="0" smtClean="0">
                          <a:solidFill>
                            <a:srgbClr val="000000"/>
                          </a:solidFill>
                          <a:effectLst/>
                          <a:latin typeface="Times New Roman" panose="02020603050405020304" pitchFamily="18" charset="0"/>
                          <a:cs typeface="Times New Roman" panose="02020603050405020304" pitchFamily="18" charset="0"/>
                        </a:rPr>
                        <a:t>Tema</a:t>
                      </a:r>
                      <a:endParaRPr lang="es-MX"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s-MX" sz="1100" b="1" dirty="0" smtClean="0">
                          <a:latin typeface="Times New Roman" panose="02020603050405020304" pitchFamily="18" charset="0"/>
                          <a:cs typeface="Times New Roman" panose="02020603050405020304" pitchFamily="18" charset="0"/>
                        </a:rPr>
                        <a:t>2017</a:t>
                      </a:r>
                    </a:p>
                    <a:p>
                      <a:pPr algn="ctr"/>
                      <a:r>
                        <a:rPr lang="es-MX" sz="1100" b="1" dirty="0" smtClean="0">
                          <a:latin typeface="Times New Roman" panose="02020603050405020304" pitchFamily="18" charset="0"/>
                          <a:cs typeface="Times New Roman" panose="02020603050405020304" pitchFamily="18" charset="0"/>
                        </a:rPr>
                        <a:t>(</a:t>
                      </a:r>
                      <a:r>
                        <a:rPr lang="es-MX" sz="1100" b="1" dirty="0" err="1" smtClean="0">
                          <a:latin typeface="Times New Roman" panose="02020603050405020304" pitchFamily="18" charset="0"/>
                          <a:cs typeface="Times New Roman" panose="02020603050405020304" pitchFamily="18" charset="0"/>
                        </a:rPr>
                        <a:t>mdp</a:t>
                      </a:r>
                      <a:r>
                        <a:rPr lang="es-MX" sz="1100" b="1" dirty="0" smtClean="0">
                          <a:latin typeface="Times New Roman" panose="02020603050405020304" pitchFamily="18" charset="0"/>
                          <a:cs typeface="Times New Roman" panose="02020603050405020304" pitchFamily="18" charset="0"/>
                        </a:rPr>
                        <a:t>)</a:t>
                      </a:r>
                      <a:endParaRPr lang="es-MX" sz="11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s-MX" sz="1100" b="1" dirty="0" smtClean="0">
                          <a:latin typeface="Times New Roman" panose="02020603050405020304" pitchFamily="18" charset="0"/>
                          <a:cs typeface="Times New Roman" panose="02020603050405020304" pitchFamily="18" charset="0"/>
                        </a:rPr>
                        <a:t>2018</a:t>
                      </a:r>
                    </a:p>
                    <a:p>
                      <a:pPr algn="ctr"/>
                      <a:r>
                        <a:rPr lang="es-MX" sz="1100" b="1" dirty="0" smtClean="0">
                          <a:latin typeface="Times New Roman" panose="02020603050405020304" pitchFamily="18" charset="0"/>
                          <a:cs typeface="Times New Roman" panose="02020603050405020304" pitchFamily="18" charset="0"/>
                        </a:rPr>
                        <a:t>(</a:t>
                      </a:r>
                      <a:r>
                        <a:rPr lang="es-MX" sz="1100" b="1" dirty="0" err="1" smtClean="0">
                          <a:latin typeface="Times New Roman" panose="02020603050405020304" pitchFamily="18" charset="0"/>
                          <a:cs typeface="Times New Roman" panose="02020603050405020304" pitchFamily="18" charset="0"/>
                        </a:rPr>
                        <a:t>mdp</a:t>
                      </a:r>
                      <a:r>
                        <a:rPr lang="es-MX" sz="1100" b="1" dirty="0" smtClean="0">
                          <a:latin typeface="Times New Roman" panose="02020603050405020304" pitchFamily="18" charset="0"/>
                          <a:cs typeface="Times New Roman" panose="02020603050405020304" pitchFamily="18" charset="0"/>
                        </a:rPr>
                        <a:t>)</a:t>
                      </a:r>
                      <a:endParaRPr lang="es-MX" sz="11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s-MX" sz="1100" b="1" dirty="0" smtClean="0">
                          <a:latin typeface="Times New Roman" panose="02020603050405020304" pitchFamily="18" charset="0"/>
                          <a:cs typeface="Times New Roman" panose="02020603050405020304" pitchFamily="18" charset="0"/>
                        </a:rPr>
                        <a:t>TOTAL</a:t>
                      </a:r>
                    </a:p>
                    <a:p>
                      <a:pPr algn="ctr"/>
                      <a:r>
                        <a:rPr lang="es-MX" sz="1100" b="1" dirty="0" smtClean="0">
                          <a:latin typeface="Times New Roman" panose="02020603050405020304" pitchFamily="18" charset="0"/>
                          <a:cs typeface="Times New Roman" panose="02020603050405020304" pitchFamily="18" charset="0"/>
                        </a:rPr>
                        <a:t>(</a:t>
                      </a:r>
                      <a:r>
                        <a:rPr lang="es-MX" sz="1100" b="1" dirty="0" err="1" smtClean="0">
                          <a:latin typeface="Times New Roman" panose="02020603050405020304" pitchFamily="18" charset="0"/>
                          <a:cs typeface="Times New Roman" panose="02020603050405020304" pitchFamily="18" charset="0"/>
                        </a:rPr>
                        <a:t>mdp</a:t>
                      </a:r>
                      <a:r>
                        <a:rPr lang="es-MX" sz="1100" b="1" dirty="0" smtClean="0">
                          <a:latin typeface="Times New Roman" panose="02020603050405020304" pitchFamily="18" charset="0"/>
                          <a:cs typeface="Times New Roman" panose="02020603050405020304" pitchFamily="18" charset="0"/>
                        </a:rPr>
                        <a:t>)</a:t>
                      </a:r>
                      <a:endParaRPr lang="es-MX" sz="11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44423265"/>
                  </a:ext>
                </a:extLst>
              </a:tr>
              <a:tr h="316182">
                <a:tc>
                  <a:txBody>
                    <a:bodyPr/>
                    <a:lstStyle/>
                    <a:p>
                      <a:endParaRPr lang="es-MX" dirty="0">
                        <a:latin typeface="Times New Roman" panose="02020603050405020304" pitchFamily="18"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s-MX" sz="1100" b="0" i="0" u="none" strike="noStrike">
                          <a:solidFill>
                            <a:schemeClr val="tx1"/>
                          </a:solidFill>
                          <a:effectLst/>
                          <a:latin typeface="Times New Roman" panose="02020603050405020304" pitchFamily="18" charset="0"/>
                          <a:cs typeface="Times New Roman" panose="02020603050405020304" pitchFamily="18" charset="0"/>
                        </a:rPr>
                        <a:t>Productos industriales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b="0" i="0" u="none" strike="noStrike" dirty="0">
                          <a:solidFill>
                            <a:schemeClr val="tx1"/>
                          </a:solidFill>
                          <a:effectLst/>
                          <a:latin typeface="Times New Roman" panose="02020603050405020304" pitchFamily="18" charset="0"/>
                          <a:cs typeface="Times New Roman" panose="02020603050405020304" pitchFamily="18" charset="0"/>
                        </a:rPr>
                        <a:t>276.8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b="0" i="0" u="none" strike="noStrike" dirty="0">
                          <a:solidFill>
                            <a:schemeClr val="tx1"/>
                          </a:solidFill>
                          <a:effectLst/>
                          <a:latin typeface="Times New Roman" panose="02020603050405020304" pitchFamily="18" charset="0"/>
                          <a:cs typeface="Times New Roman" panose="02020603050405020304" pitchFamily="18" charset="0"/>
                        </a:rPr>
                        <a:t>48.3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b="0" i="0" u="none" strike="noStrike" dirty="0">
                          <a:solidFill>
                            <a:schemeClr val="tx1"/>
                          </a:solidFill>
                          <a:effectLst/>
                          <a:latin typeface="Times New Roman" panose="02020603050405020304" pitchFamily="18" charset="0"/>
                          <a:cs typeface="Times New Roman" panose="02020603050405020304" pitchFamily="18" charset="0"/>
                        </a:rPr>
                        <a:t>325.1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1579285"/>
                  </a:ext>
                </a:extLst>
              </a:tr>
              <a:tr h="316182">
                <a:tc>
                  <a:txBody>
                    <a:bodyPr/>
                    <a:lstStyle/>
                    <a:p>
                      <a:endParaRPr lang="es-MX" dirty="0">
                        <a:latin typeface="Times New Roman" panose="02020603050405020304" pitchFamily="18"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EB7"/>
                    </a:solidFill>
                  </a:tcPr>
                </a:tc>
                <a:tc>
                  <a:txBody>
                    <a:bodyPr/>
                    <a:lstStyle/>
                    <a:p>
                      <a:pPr algn="ctr" fontAlgn="b"/>
                      <a:r>
                        <a:rPr lang="es-MX" sz="1100" b="0" i="0" u="none" strike="noStrike" dirty="0">
                          <a:solidFill>
                            <a:schemeClr val="tx1"/>
                          </a:solidFill>
                          <a:effectLst/>
                          <a:latin typeface="Times New Roman" panose="02020603050405020304" pitchFamily="18" charset="0"/>
                          <a:cs typeface="Times New Roman" panose="02020603050405020304" pitchFamily="18" charset="0"/>
                        </a:rPr>
                        <a:t>Automotriz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b="0" i="0" u="none" strike="noStrike" dirty="0">
                          <a:solidFill>
                            <a:schemeClr val="tx1"/>
                          </a:solidFill>
                          <a:effectLst/>
                          <a:latin typeface="Times New Roman" panose="02020603050405020304" pitchFamily="18" charset="0"/>
                          <a:cs typeface="Times New Roman" panose="02020603050405020304" pitchFamily="18" charset="0"/>
                        </a:rPr>
                        <a:t>87.2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b="0" i="0" u="none" strike="noStrike" dirty="0">
                          <a:solidFill>
                            <a:schemeClr val="tx1"/>
                          </a:solidFill>
                          <a:effectLst/>
                          <a:latin typeface="Times New Roman" panose="02020603050405020304" pitchFamily="18" charset="0"/>
                          <a:cs typeface="Times New Roman" panose="02020603050405020304" pitchFamily="18" charset="0"/>
                        </a:rPr>
                        <a:t>142.1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b="0" i="0" u="none" strike="noStrike" dirty="0">
                          <a:solidFill>
                            <a:schemeClr val="tx1"/>
                          </a:solidFill>
                          <a:effectLst/>
                          <a:latin typeface="Times New Roman" panose="02020603050405020304" pitchFamily="18" charset="0"/>
                          <a:cs typeface="Times New Roman" panose="02020603050405020304" pitchFamily="18" charset="0"/>
                        </a:rPr>
                        <a:t>229.3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7204084"/>
                  </a:ext>
                </a:extLst>
              </a:tr>
              <a:tr h="316182">
                <a:tc>
                  <a:txBody>
                    <a:bodyPr/>
                    <a:lstStyle/>
                    <a:p>
                      <a:endParaRPr lang="es-MX" dirty="0">
                        <a:latin typeface="Times New Roman" panose="02020603050405020304" pitchFamily="18"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1100" b="0" i="0" u="none" strike="noStrike">
                          <a:solidFill>
                            <a:schemeClr val="tx1"/>
                          </a:solidFill>
                          <a:effectLst/>
                          <a:latin typeface="Times New Roman" panose="02020603050405020304" pitchFamily="18" charset="0"/>
                          <a:cs typeface="Times New Roman" panose="02020603050405020304" pitchFamily="18" charset="0"/>
                        </a:rPr>
                        <a:t>Salud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b="0" i="0" u="none" strike="noStrike">
                          <a:solidFill>
                            <a:schemeClr val="tx1"/>
                          </a:solidFill>
                          <a:effectLst/>
                          <a:latin typeface="Times New Roman" panose="02020603050405020304" pitchFamily="18" charset="0"/>
                          <a:cs typeface="Times New Roman" panose="02020603050405020304" pitchFamily="18" charset="0"/>
                        </a:rPr>
                        <a:t>127.5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b="0" i="0" u="none" strike="noStrike" dirty="0">
                          <a:solidFill>
                            <a:schemeClr val="tx1"/>
                          </a:solidFill>
                          <a:effectLst/>
                          <a:latin typeface="Times New Roman" panose="02020603050405020304" pitchFamily="18" charset="0"/>
                          <a:cs typeface="Times New Roman" panose="02020603050405020304" pitchFamily="18" charset="0"/>
                        </a:rPr>
                        <a:t>87.6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b="0" i="0" u="none" strike="noStrike" dirty="0">
                          <a:solidFill>
                            <a:schemeClr val="tx1"/>
                          </a:solidFill>
                          <a:effectLst/>
                          <a:latin typeface="Times New Roman" panose="02020603050405020304" pitchFamily="18" charset="0"/>
                          <a:cs typeface="Times New Roman" panose="02020603050405020304" pitchFamily="18" charset="0"/>
                        </a:rPr>
                        <a:t>215.1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94406"/>
                  </a:ext>
                </a:extLst>
              </a:tr>
              <a:tr h="316182">
                <a:tc>
                  <a:txBody>
                    <a:bodyPr/>
                    <a:lstStyle/>
                    <a:p>
                      <a:endParaRPr lang="es-MX" dirty="0">
                        <a:latin typeface="Times New Roman" panose="02020603050405020304" pitchFamily="18"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s-MX" sz="1100" b="0" i="0" u="none" strike="noStrike" dirty="0">
                          <a:solidFill>
                            <a:schemeClr val="tx1"/>
                          </a:solidFill>
                          <a:effectLst/>
                          <a:latin typeface="Times New Roman" panose="02020603050405020304" pitchFamily="18" charset="0"/>
                          <a:cs typeface="Times New Roman" panose="02020603050405020304" pitchFamily="18" charset="0"/>
                        </a:rPr>
                        <a:t>Higiene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b="0" i="0" u="none" strike="noStrike" dirty="0">
                          <a:solidFill>
                            <a:schemeClr val="tx1"/>
                          </a:solidFill>
                          <a:effectLst/>
                          <a:latin typeface="Times New Roman" panose="02020603050405020304" pitchFamily="18" charset="0"/>
                          <a:cs typeface="Times New Roman" panose="02020603050405020304" pitchFamily="18" charset="0"/>
                        </a:rPr>
                        <a:t>39.9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b="0" i="0" u="none" strike="noStrike" dirty="0">
                          <a:solidFill>
                            <a:schemeClr val="tx1"/>
                          </a:solidFill>
                          <a:effectLst/>
                          <a:latin typeface="Times New Roman" panose="02020603050405020304" pitchFamily="18" charset="0"/>
                          <a:cs typeface="Times New Roman" panose="02020603050405020304" pitchFamily="18" charset="0"/>
                        </a:rPr>
                        <a:t>47.1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b="0" i="0" u="none" strike="noStrike" dirty="0">
                          <a:solidFill>
                            <a:schemeClr val="tx1"/>
                          </a:solidFill>
                          <a:effectLst/>
                          <a:latin typeface="Times New Roman" panose="02020603050405020304" pitchFamily="18" charset="0"/>
                          <a:cs typeface="Times New Roman" panose="02020603050405020304" pitchFamily="18" charset="0"/>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6157486"/>
                  </a:ext>
                </a:extLst>
              </a:tr>
              <a:tr h="316182">
                <a:tc>
                  <a:txBody>
                    <a:bodyPr/>
                    <a:lstStyle/>
                    <a:p>
                      <a:endParaRPr lang="es-MX" dirty="0">
                        <a:latin typeface="Times New Roman" panose="02020603050405020304" pitchFamily="18"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47170"/>
                    </a:solidFill>
                  </a:tcPr>
                </a:tc>
                <a:tc>
                  <a:txBody>
                    <a:bodyPr/>
                    <a:lstStyle/>
                    <a:p>
                      <a:pPr algn="ctr" fontAlgn="b"/>
                      <a:r>
                        <a:rPr lang="es-MX" sz="1100" b="0" i="0" u="none" strike="noStrike" dirty="0">
                          <a:solidFill>
                            <a:schemeClr val="tx1"/>
                          </a:solidFill>
                          <a:effectLst/>
                          <a:latin typeface="Times New Roman" panose="02020603050405020304" pitchFamily="18" charset="0"/>
                          <a:cs typeface="Times New Roman" panose="02020603050405020304" pitchFamily="18" charset="0"/>
                        </a:rPr>
                        <a:t>Metalúrgico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b="0" i="0" u="none" strike="noStrike" dirty="0">
                          <a:solidFill>
                            <a:schemeClr val="tx1"/>
                          </a:solidFill>
                          <a:effectLst/>
                          <a:latin typeface="Times New Roman" panose="02020603050405020304" pitchFamily="18" charset="0"/>
                          <a:cs typeface="Times New Roman" panose="02020603050405020304" pitchFamily="18" charset="0"/>
                        </a:rPr>
                        <a:t>67.5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b="0" i="0" u="none" strike="noStrike" dirty="0" smtClean="0">
                          <a:solidFill>
                            <a:schemeClr val="tx1"/>
                          </a:solidFill>
                          <a:effectLst/>
                          <a:latin typeface="Times New Roman" panose="02020603050405020304" pitchFamily="18" charset="0"/>
                          <a:cs typeface="Times New Roman" panose="02020603050405020304" pitchFamily="18" charset="0"/>
                        </a:rPr>
                        <a:t>0</a:t>
                      </a:r>
                      <a:endParaRPr lang="es-MX"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b="0" i="0" u="none" strike="noStrike" dirty="0">
                          <a:solidFill>
                            <a:schemeClr val="tx1"/>
                          </a:solidFill>
                          <a:effectLst/>
                          <a:latin typeface="Times New Roman" panose="02020603050405020304" pitchFamily="18" charset="0"/>
                          <a:cs typeface="Times New Roman" panose="02020603050405020304" pitchFamily="18" charset="0"/>
                        </a:rPr>
                        <a:t>67.5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612238"/>
                  </a:ext>
                </a:extLst>
              </a:tr>
              <a:tr h="316182">
                <a:tc>
                  <a:txBody>
                    <a:bodyPr/>
                    <a:lstStyle/>
                    <a:p>
                      <a:endParaRPr lang="es-MX" dirty="0">
                        <a:latin typeface="Times New Roman" panose="02020603050405020304" pitchFamily="18"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s-MX" sz="1100" b="0" i="0" u="none" strike="noStrike" dirty="0" smtClean="0">
                          <a:solidFill>
                            <a:schemeClr val="tx1"/>
                          </a:solidFill>
                          <a:effectLst/>
                          <a:latin typeface="Times New Roman" panose="02020603050405020304" pitchFamily="18" charset="0"/>
                          <a:cs typeface="Times New Roman" panose="02020603050405020304" pitchFamily="18" charset="0"/>
                        </a:rPr>
                        <a:t>Cuidado</a:t>
                      </a:r>
                      <a:r>
                        <a:rPr lang="es-MX" sz="1100" b="0" i="0" u="none" strike="noStrike" baseline="0" dirty="0" smtClean="0">
                          <a:solidFill>
                            <a:schemeClr val="tx1"/>
                          </a:solidFill>
                          <a:effectLst/>
                          <a:latin typeface="Times New Roman" panose="02020603050405020304" pitchFamily="18" charset="0"/>
                          <a:cs typeface="Times New Roman" panose="02020603050405020304" pitchFamily="18" charset="0"/>
                        </a:rPr>
                        <a:t> del Medio Ambiente</a:t>
                      </a:r>
                      <a:endParaRPr lang="es-MX"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b="0" i="0" u="none" strike="noStrike" dirty="0">
                          <a:solidFill>
                            <a:schemeClr val="tx1"/>
                          </a:solidFill>
                          <a:effectLst/>
                          <a:latin typeface="Times New Roman" panose="02020603050405020304" pitchFamily="18" charset="0"/>
                          <a:cs typeface="Times New Roman" panose="02020603050405020304" pitchFamily="18" charset="0"/>
                        </a:rPr>
                        <a:t>15.2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b="0" i="0" u="none" strike="noStrike" dirty="0">
                          <a:solidFill>
                            <a:schemeClr val="tx1"/>
                          </a:solidFill>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b="0" i="0" u="none" strike="noStrike" dirty="0">
                          <a:solidFill>
                            <a:schemeClr val="tx1"/>
                          </a:solidFill>
                          <a:effectLst/>
                          <a:latin typeface="Times New Roman" panose="02020603050405020304" pitchFamily="18" charset="0"/>
                          <a:cs typeface="Times New Roman" panose="02020603050405020304" pitchFamily="18" charset="0"/>
                        </a:rPr>
                        <a:t>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153933"/>
                  </a:ext>
                </a:extLst>
              </a:tr>
              <a:tr h="316182">
                <a:tc>
                  <a:txBody>
                    <a:bodyPr/>
                    <a:lstStyle/>
                    <a:p>
                      <a:endParaRPr lang="es-MX" dirty="0">
                        <a:latin typeface="Times New Roman" panose="02020603050405020304" pitchFamily="18"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s-MX" sz="1100" b="0" i="0" u="none" strike="noStrike" dirty="0" smtClean="0">
                          <a:solidFill>
                            <a:schemeClr val="tx1"/>
                          </a:solidFill>
                          <a:effectLst/>
                          <a:latin typeface="Times New Roman" panose="02020603050405020304" pitchFamily="18" charset="0"/>
                          <a:cs typeface="Times New Roman" panose="02020603050405020304" pitchFamily="18" charset="0"/>
                        </a:rPr>
                        <a:t>Tecnologías </a:t>
                      </a:r>
                      <a:r>
                        <a:rPr lang="es-MX" sz="1100" b="0" i="0" u="none" strike="noStrike" dirty="0">
                          <a:solidFill>
                            <a:schemeClr val="tx1"/>
                          </a:solidFill>
                          <a:effectLst/>
                          <a:latin typeface="Times New Roman" panose="02020603050405020304" pitchFamily="18" charset="0"/>
                          <a:cs typeface="Times New Roman" panose="02020603050405020304" pitchFamily="18" charset="0"/>
                        </a:rPr>
                        <a:t>de la </a:t>
                      </a:r>
                      <a:r>
                        <a:rPr lang="es-MX" sz="1100" b="0" i="0" u="none" strike="noStrike" dirty="0" smtClean="0">
                          <a:solidFill>
                            <a:schemeClr val="tx1"/>
                          </a:solidFill>
                          <a:effectLst/>
                          <a:latin typeface="Times New Roman" panose="02020603050405020304" pitchFamily="18" charset="0"/>
                          <a:cs typeface="Times New Roman" panose="02020603050405020304" pitchFamily="18" charset="0"/>
                        </a:rPr>
                        <a:t>información</a:t>
                      </a:r>
                      <a:endParaRPr lang="es-MX"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b="0" i="0" u="none" strike="noStrike" dirty="0">
                          <a:solidFill>
                            <a:schemeClr val="tx1"/>
                          </a:solidFill>
                          <a:effectLst/>
                          <a:latin typeface="Times New Roman" panose="02020603050405020304" pitchFamily="18" charset="0"/>
                          <a:cs typeface="Times New Roman" panose="02020603050405020304" pitchFamily="18"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b="0" i="0" u="none" strike="noStrike" dirty="0" smtClean="0">
                          <a:solidFill>
                            <a:schemeClr val="tx1"/>
                          </a:solidFill>
                          <a:effectLst/>
                          <a:latin typeface="Times New Roman" panose="02020603050405020304" pitchFamily="18" charset="0"/>
                          <a:cs typeface="Times New Roman" panose="02020603050405020304" pitchFamily="18" charset="0"/>
                        </a:rPr>
                        <a:t>0</a:t>
                      </a:r>
                      <a:endParaRPr lang="es-MX"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b="0" i="0" u="none" strike="noStrike" dirty="0">
                          <a:solidFill>
                            <a:schemeClr val="tx1"/>
                          </a:solidFill>
                          <a:effectLst/>
                          <a:latin typeface="Times New Roman" panose="02020603050405020304" pitchFamily="18" charset="0"/>
                          <a:cs typeface="Times New Roman" panose="02020603050405020304" pitchFamily="18"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6171453"/>
                  </a:ext>
                </a:extLst>
              </a:tr>
              <a:tr h="316182">
                <a:tc>
                  <a:txBody>
                    <a:bodyPr/>
                    <a:lstStyle/>
                    <a:p>
                      <a:endParaRPr lang="es-MX" dirty="0">
                        <a:latin typeface="Times New Roman" panose="02020603050405020304" pitchFamily="18"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s-MX" sz="1100" b="0" i="0" u="none" strike="noStrike" dirty="0">
                          <a:solidFill>
                            <a:schemeClr val="tx1"/>
                          </a:solidFill>
                          <a:effectLst/>
                          <a:latin typeface="Times New Roman" panose="02020603050405020304" pitchFamily="18" charset="0"/>
                          <a:cs typeface="Times New Roman" panose="02020603050405020304" pitchFamily="18" charset="0"/>
                        </a:rPr>
                        <a:t>Alimentos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b="0" i="0" u="none" strike="noStrike" dirty="0">
                          <a:solidFill>
                            <a:schemeClr val="tx1"/>
                          </a:solidFill>
                          <a:effectLst/>
                          <a:latin typeface="Times New Roman" panose="02020603050405020304" pitchFamily="18" charset="0"/>
                          <a:cs typeface="Times New Roman" panose="02020603050405020304" pitchFamily="18" charset="0"/>
                        </a:rPr>
                        <a:t>14.8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b="0" i="0" u="none" strike="noStrike" dirty="0">
                          <a:solidFill>
                            <a:schemeClr val="tx1"/>
                          </a:solidFill>
                          <a:effectLst/>
                          <a:latin typeface="Times New Roman" panose="02020603050405020304" pitchFamily="18" charset="0"/>
                          <a:cs typeface="Times New Roman" panose="02020603050405020304" pitchFamily="18"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b="0" i="0" u="none" strike="noStrike" dirty="0">
                          <a:solidFill>
                            <a:schemeClr val="tx1"/>
                          </a:solidFill>
                          <a:effectLst/>
                          <a:latin typeface="Times New Roman" panose="02020603050405020304" pitchFamily="18" charset="0"/>
                          <a:cs typeface="Times New Roman" panose="02020603050405020304" pitchFamily="18" charset="0"/>
                        </a:rPr>
                        <a:t>16.7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5372657"/>
                  </a:ext>
                </a:extLst>
              </a:tr>
              <a:tr h="316182">
                <a:tc>
                  <a:txBody>
                    <a:bodyPr/>
                    <a:lstStyle/>
                    <a:p>
                      <a:endParaRPr lang="es-MX" dirty="0">
                        <a:latin typeface="Times New Roman" panose="02020603050405020304" pitchFamily="18"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CC53"/>
                    </a:solidFill>
                  </a:tcPr>
                </a:tc>
                <a:tc>
                  <a:txBody>
                    <a:bodyPr/>
                    <a:lstStyle/>
                    <a:p>
                      <a:pPr algn="ctr" fontAlgn="b"/>
                      <a:r>
                        <a:rPr lang="es-MX" sz="1100" b="0" i="0" u="none" strike="noStrike">
                          <a:solidFill>
                            <a:schemeClr val="tx1"/>
                          </a:solidFill>
                          <a:effectLst/>
                          <a:latin typeface="Times New Roman" panose="02020603050405020304" pitchFamily="18" charset="0"/>
                          <a:cs typeface="Times New Roman" panose="02020603050405020304" pitchFamily="18" charset="0"/>
                        </a:rPr>
                        <a:t>Plástico y hule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b="0" i="0" u="none" strike="noStrike" dirty="0">
                          <a:solidFill>
                            <a:schemeClr val="tx1"/>
                          </a:solidFill>
                          <a:effectLst/>
                          <a:latin typeface="Times New Roman" panose="02020603050405020304" pitchFamily="18" charset="0"/>
                          <a:cs typeface="Times New Roman" panose="02020603050405020304" pitchFamily="18" charset="0"/>
                        </a:rPr>
                        <a:t>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b="0" i="0" u="none" strike="noStrike" dirty="0" smtClean="0">
                          <a:solidFill>
                            <a:schemeClr val="tx1"/>
                          </a:solidFill>
                          <a:effectLst/>
                          <a:latin typeface="Times New Roman" panose="02020603050405020304" pitchFamily="18" charset="0"/>
                          <a:cs typeface="Times New Roman" panose="02020603050405020304" pitchFamily="18" charset="0"/>
                        </a:rPr>
                        <a:t>0</a:t>
                      </a:r>
                      <a:endParaRPr lang="es-MX"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b="0" i="0" u="none" strike="noStrike" dirty="0">
                          <a:solidFill>
                            <a:schemeClr val="tx1"/>
                          </a:solidFill>
                          <a:effectLst/>
                          <a:latin typeface="Times New Roman" panose="02020603050405020304" pitchFamily="18" charset="0"/>
                          <a:cs typeface="Times New Roman" panose="02020603050405020304" pitchFamily="18" charset="0"/>
                        </a:rPr>
                        <a:t>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4075539"/>
                  </a:ext>
                </a:extLst>
              </a:tr>
              <a:tr h="316182">
                <a:tc>
                  <a:txBody>
                    <a:bodyPr/>
                    <a:lstStyle/>
                    <a:p>
                      <a:endParaRPr lang="es-MX" dirty="0">
                        <a:latin typeface="Times New Roman" panose="02020603050405020304" pitchFamily="18"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s-MX" sz="1100" b="0" i="0" u="none" strike="noStrike" dirty="0">
                          <a:solidFill>
                            <a:schemeClr val="tx1"/>
                          </a:solidFill>
                          <a:effectLst/>
                          <a:latin typeface="Times New Roman" panose="02020603050405020304" pitchFamily="18" charset="0"/>
                          <a:cs typeface="Times New Roman" panose="02020603050405020304" pitchFamily="18" charset="0"/>
                        </a:rPr>
                        <a:t>Industria 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b="0" i="0" u="none" strike="noStrike" dirty="0">
                          <a:solidFill>
                            <a:schemeClr val="tx1"/>
                          </a:solidFill>
                          <a:effectLst/>
                          <a:latin typeface="Times New Roman" panose="02020603050405020304" pitchFamily="18" charset="0"/>
                          <a:cs typeface="Times New Roman" panose="02020603050405020304" pitchFamily="18"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b="0" i="0" u="none" strike="noStrike" dirty="0" smtClean="0">
                          <a:solidFill>
                            <a:schemeClr val="tx1"/>
                          </a:solidFill>
                          <a:effectLst/>
                          <a:latin typeface="Times New Roman" panose="02020603050405020304" pitchFamily="18" charset="0"/>
                          <a:cs typeface="Times New Roman" panose="02020603050405020304" pitchFamily="18" charset="0"/>
                        </a:rPr>
                        <a:t>0</a:t>
                      </a:r>
                      <a:endParaRPr lang="es-MX"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b="0" i="0" u="none" strike="noStrike" dirty="0">
                          <a:solidFill>
                            <a:schemeClr val="tx1"/>
                          </a:solidFill>
                          <a:effectLst/>
                          <a:latin typeface="Times New Roman" panose="02020603050405020304" pitchFamily="18" charset="0"/>
                          <a:cs typeface="Times New Roman" panose="02020603050405020304" pitchFamily="18"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4791926"/>
                  </a:ext>
                </a:extLst>
              </a:tr>
              <a:tr h="316182">
                <a:tc>
                  <a:txBody>
                    <a:bodyPr/>
                    <a:lstStyle/>
                    <a:p>
                      <a:endParaRPr lang="es-MX" dirty="0">
                        <a:latin typeface="Times New Roman" panose="02020603050405020304" pitchFamily="18"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100" b="1" i="0" u="none" strike="noStrike" dirty="0" smtClean="0">
                          <a:solidFill>
                            <a:schemeClr val="tx1"/>
                          </a:solidFill>
                          <a:effectLst/>
                          <a:latin typeface="Times New Roman" panose="02020603050405020304" pitchFamily="18" charset="0"/>
                          <a:cs typeface="Times New Roman" panose="02020603050405020304" pitchFamily="18" charset="0"/>
                        </a:rPr>
                        <a:t>TOTAL</a:t>
                      </a:r>
                      <a:endParaRPr lang="es-MX" sz="1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s-MX" sz="1100" b="1" i="0" u="none" strike="noStrike" dirty="0" smtClean="0">
                          <a:solidFill>
                            <a:schemeClr val="tx1"/>
                          </a:solidFill>
                          <a:effectLst/>
                          <a:latin typeface="Times New Roman" panose="02020603050405020304" pitchFamily="18" charset="0"/>
                          <a:cs typeface="Times New Roman" panose="02020603050405020304" pitchFamily="18" charset="0"/>
                        </a:rPr>
                        <a:t>658.4</a:t>
                      </a:r>
                      <a:endParaRPr lang="es-MX" sz="1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s-MX" sz="1100" b="1" i="0" u="none" strike="noStrike" dirty="0" smtClean="0">
                          <a:solidFill>
                            <a:schemeClr val="tx1"/>
                          </a:solidFill>
                          <a:effectLst/>
                          <a:latin typeface="Times New Roman" panose="02020603050405020304" pitchFamily="18" charset="0"/>
                          <a:cs typeface="Times New Roman" panose="02020603050405020304" pitchFamily="18" charset="0"/>
                        </a:rPr>
                        <a:t>331</a:t>
                      </a:r>
                      <a:endParaRPr lang="es-MX" sz="1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s-MX" sz="1100" b="1" i="0" u="none" strike="noStrike" dirty="0" smtClean="0">
                          <a:solidFill>
                            <a:schemeClr val="tx1"/>
                          </a:solidFill>
                          <a:effectLst/>
                          <a:latin typeface="Times New Roman" panose="02020603050405020304" pitchFamily="18" charset="0"/>
                          <a:cs typeface="Times New Roman" panose="02020603050405020304" pitchFamily="18" charset="0"/>
                        </a:rPr>
                        <a:t>989.4</a:t>
                      </a:r>
                      <a:endParaRPr lang="es-MX" sz="1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116808351"/>
                  </a:ext>
                </a:extLst>
              </a:tr>
            </a:tbl>
          </a:graphicData>
        </a:graphic>
      </p:graphicFrame>
      <p:graphicFrame>
        <p:nvGraphicFramePr>
          <p:cNvPr id="5" name="Gráfico 4"/>
          <p:cNvGraphicFramePr/>
          <p:nvPr>
            <p:extLst>
              <p:ext uri="{D42A27DB-BD31-4B8C-83A1-F6EECF244321}">
                <p14:modId xmlns:p14="http://schemas.microsoft.com/office/powerpoint/2010/main" val="3058724267"/>
              </p:ext>
            </p:extLst>
          </p:nvPr>
        </p:nvGraphicFramePr>
        <p:xfrm>
          <a:off x="320565" y="5118265"/>
          <a:ext cx="3552497" cy="17602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28392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9144000" cy="9774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 name="Título 1"/>
          <p:cNvSpPr>
            <a:spLocks noGrp="1"/>
          </p:cNvSpPr>
          <p:nvPr>
            <p:ph type="title"/>
          </p:nvPr>
        </p:nvSpPr>
        <p:spPr>
          <a:xfrm>
            <a:off x="0" y="0"/>
            <a:ext cx="9144000" cy="705678"/>
          </a:xfrm>
          <a:solidFill>
            <a:schemeClr val="accent5">
              <a:lumMod val="50000"/>
            </a:schemeClr>
          </a:solidFill>
        </p:spPr>
        <p:txBody>
          <a:bodyPr>
            <a:noAutofit/>
          </a:bodyPr>
          <a:lstStyle/>
          <a:p>
            <a:r>
              <a:rPr lang="es-MX" sz="2800" b="1" dirty="0" smtClean="0">
                <a:solidFill>
                  <a:schemeClr val="bg1"/>
                </a:solidFill>
                <a:latin typeface="Times New Roman" panose="02020603050405020304" pitchFamily="18" charset="0"/>
                <a:cs typeface="Times New Roman" panose="02020603050405020304" pitchFamily="18" charset="0"/>
              </a:rPr>
              <a:t>Estímulo autorizado por entidad 2017-2018</a:t>
            </a:r>
            <a:endParaRPr lang="es-MX" sz="1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992352559"/>
              </p:ext>
            </p:extLst>
          </p:nvPr>
        </p:nvGraphicFramePr>
        <p:xfrm>
          <a:off x="4708292" y="800488"/>
          <a:ext cx="3941379" cy="3548330"/>
        </p:xfrm>
        <a:graphic>
          <a:graphicData uri="http://schemas.openxmlformats.org/drawingml/2006/table">
            <a:tbl>
              <a:tblPr>
                <a:tableStyleId>{BC89EF96-8CEA-46FF-86C4-4CE0E7609802}</a:tableStyleId>
              </a:tblPr>
              <a:tblGrid>
                <a:gridCol w="1867182">
                  <a:extLst>
                    <a:ext uri="{9D8B030D-6E8A-4147-A177-3AD203B41FA5}">
                      <a16:colId xmlns:a16="http://schemas.microsoft.com/office/drawing/2014/main" val="1203344473"/>
                    </a:ext>
                  </a:extLst>
                </a:gridCol>
                <a:gridCol w="927612">
                  <a:extLst>
                    <a:ext uri="{9D8B030D-6E8A-4147-A177-3AD203B41FA5}">
                      <a16:colId xmlns:a16="http://schemas.microsoft.com/office/drawing/2014/main" val="3631784963"/>
                    </a:ext>
                  </a:extLst>
                </a:gridCol>
                <a:gridCol w="1146585">
                  <a:extLst>
                    <a:ext uri="{9D8B030D-6E8A-4147-A177-3AD203B41FA5}">
                      <a16:colId xmlns:a16="http://schemas.microsoft.com/office/drawing/2014/main" val="2392908196"/>
                    </a:ext>
                  </a:extLst>
                </a:gridCol>
              </a:tblGrid>
              <a:tr h="490508">
                <a:tc>
                  <a:txBody>
                    <a:bodyPr/>
                    <a:lstStyle/>
                    <a:p>
                      <a:pPr algn="ctr" fontAlgn="b"/>
                      <a:r>
                        <a:rPr lang="es-MX" sz="1050" b="1" u="none" strike="noStrike" dirty="0">
                          <a:effectLst/>
                          <a:latin typeface="Times New Roman" panose="02020603050405020304" pitchFamily="18" charset="0"/>
                          <a:cs typeface="Times New Roman" panose="02020603050405020304" pitchFamily="18" charset="0"/>
                        </a:rPr>
                        <a:t>ENTIDAD</a:t>
                      </a:r>
                      <a:endParaRPr lang="es-MX"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624" marR="8624" marT="862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1050" b="1" u="none" strike="noStrike" dirty="0" smtClean="0">
                          <a:effectLst/>
                          <a:latin typeface="Times New Roman" panose="02020603050405020304" pitchFamily="18" charset="0"/>
                          <a:cs typeface="Times New Roman" panose="02020603050405020304" pitchFamily="18" charset="0"/>
                        </a:rPr>
                        <a:t>CANTIDAD DE PROYECTOS</a:t>
                      </a:r>
                      <a:endParaRPr lang="es-MX"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624" marR="8624" marT="862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1050" b="1" u="none" strike="noStrike" dirty="0">
                          <a:effectLst/>
                          <a:latin typeface="Times New Roman" panose="02020603050405020304" pitchFamily="18" charset="0"/>
                          <a:cs typeface="Times New Roman" panose="02020603050405020304" pitchFamily="18" charset="0"/>
                        </a:rPr>
                        <a:t>ESTÍMULO </a:t>
                      </a:r>
                      <a:r>
                        <a:rPr lang="es-MX" sz="1050" b="1" u="none" strike="noStrike" dirty="0" smtClean="0">
                          <a:effectLst/>
                          <a:latin typeface="Times New Roman" panose="02020603050405020304" pitchFamily="18" charset="0"/>
                          <a:cs typeface="Times New Roman" panose="02020603050405020304" pitchFamily="18" charset="0"/>
                        </a:rPr>
                        <a:t>APROXIMADO (</a:t>
                      </a:r>
                      <a:r>
                        <a:rPr lang="es-MX" sz="1050" b="1" u="none" strike="noStrike" dirty="0" err="1" smtClean="0">
                          <a:effectLst/>
                          <a:latin typeface="Times New Roman" panose="02020603050405020304" pitchFamily="18" charset="0"/>
                          <a:cs typeface="Times New Roman" panose="02020603050405020304" pitchFamily="18" charset="0"/>
                        </a:rPr>
                        <a:t>mdp</a:t>
                      </a:r>
                      <a:r>
                        <a:rPr lang="es-MX" sz="1050" b="1" u="none" strike="noStrike" dirty="0" smtClean="0">
                          <a:effectLst/>
                          <a:latin typeface="Times New Roman" panose="02020603050405020304" pitchFamily="18" charset="0"/>
                          <a:cs typeface="Times New Roman" panose="02020603050405020304" pitchFamily="18" charset="0"/>
                        </a:rPr>
                        <a:t>)</a:t>
                      </a:r>
                    </a:p>
                  </a:txBody>
                  <a:tcPr marL="8624" marR="8624" marT="862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40548773"/>
                  </a:ext>
                </a:extLst>
              </a:tr>
              <a:tr h="169879">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GUANAJUATO</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5</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50" u="none" strike="noStrike">
                          <a:effectLst/>
                          <a:latin typeface="Times New Roman" panose="02020603050405020304" pitchFamily="18" charset="0"/>
                          <a:cs typeface="Times New Roman" panose="02020603050405020304" pitchFamily="18" charset="0"/>
                        </a:rPr>
                        <a:t>166.2</a:t>
                      </a:r>
                      <a:endParaRPr lang="es-MX" sz="105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1962866"/>
                  </a:ext>
                </a:extLst>
              </a:tr>
              <a:tr h="169879">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COAHUILA DE ZARAGOZA</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5</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165.8</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3191057"/>
                  </a:ext>
                </a:extLst>
              </a:tr>
              <a:tr h="169879">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PUEBLA</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4</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138.9</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4214654"/>
                  </a:ext>
                </a:extLst>
              </a:tr>
              <a:tr h="169879">
                <a:tc>
                  <a:txBody>
                    <a:bodyPr/>
                    <a:lstStyle/>
                    <a:p>
                      <a:pPr algn="ctr" fontAlgn="b"/>
                      <a:r>
                        <a:rPr lang="es-MX" sz="1050" u="none" strike="noStrike" dirty="0" smtClean="0">
                          <a:effectLst/>
                          <a:latin typeface="Times New Roman" panose="02020603050405020304" pitchFamily="18" charset="0"/>
                          <a:cs typeface="Times New Roman" panose="02020603050405020304" pitchFamily="18" charset="0"/>
                        </a:rPr>
                        <a:t>CIUDAD</a:t>
                      </a:r>
                      <a:r>
                        <a:rPr lang="es-MX" sz="1050" u="none" strike="noStrike" baseline="0" dirty="0" smtClean="0">
                          <a:effectLst/>
                          <a:latin typeface="Times New Roman" panose="02020603050405020304" pitchFamily="18" charset="0"/>
                          <a:cs typeface="Times New Roman" panose="02020603050405020304" pitchFamily="18" charset="0"/>
                        </a:rPr>
                        <a:t> DE MÉXICO</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15</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126</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8348492"/>
                  </a:ext>
                </a:extLst>
              </a:tr>
              <a:tr h="169879">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TLAXCALA</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2</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89.5</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9831735"/>
                  </a:ext>
                </a:extLst>
              </a:tr>
              <a:tr h="169879">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JALISCO</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12</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50" u="none" strike="noStrike">
                          <a:effectLst/>
                          <a:latin typeface="Times New Roman" panose="02020603050405020304" pitchFamily="18" charset="0"/>
                          <a:cs typeface="Times New Roman" panose="02020603050405020304" pitchFamily="18" charset="0"/>
                        </a:rPr>
                        <a:t>76.7</a:t>
                      </a:r>
                      <a:endParaRPr lang="es-MX" sz="105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8309489"/>
                  </a:ext>
                </a:extLst>
              </a:tr>
              <a:tr h="169879">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NUEVO LEÓN</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11</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66.5</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9028570"/>
                  </a:ext>
                </a:extLst>
              </a:tr>
              <a:tr h="169879">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QUERÉTARO</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5</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44.2</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7872527"/>
                  </a:ext>
                </a:extLst>
              </a:tr>
              <a:tr h="169879">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MÉXICO</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8</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41.1</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4135785"/>
                  </a:ext>
                </a:extLst>
              </a:tr>
              <a:tr h="169879">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MICHOACÁN DE OCAMPO</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1</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25.6</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1475918"/>
                  </a:ext>
                </a:extLst>
              </a:tr>
              <a:tr h="169879">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AGUASCALIENTES</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1</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13</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868797"/>
                  </a:ext>
                </a:extLst>
              </a:tr>
              <a:tr h="169879">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CHIHUAHUA</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2</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12.3</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0378233"/>
                  </a:ext>
                </a:extLst>
              </a:tr>
              <a:tr h="169879">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HIDALGO</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4</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9.7</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3205728"/>
                  </a:ext>
                </a:extLst>
              </a:tr>
              <a:tr h="169879">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BAJA CALIFORNIA</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2</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9.3</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6708197"/>
                  </a:ext>
                </a:extLst>
              </a:tr>
              <a:tr h="169879">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SONORA</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2</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3.2</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5483598"/>
                  </a:ext>
                </a:extLst>
              </a:tr>
              <a:tr h="169879">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MORELOS</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50" u="none" strike="noStrike">
                          <a:effectLst/>
                          <a:latin typeface="Times New Roman" panose="02020603050405020304" pitchFamily="18" charset="0"/>
                          <a:cs typeface="Times New Roman" panose="02020603050405020304" pitchFamily="18" charset="0"/>
                        </a:rPr>
                        <a:t>1</a:t>
                      </a:r>
                      <a:endParaRPr lang="es-MX" sz="105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0.7</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072123"/>
                  </a:ext>
                </a:extLst>
              </a:tr>
              <a:tr h="169879">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OAXACA</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50" u="none" strike="noStrike">
                          <a:effectLst/>
                          <a:latin typeface="Times New Roman" panose="02020603050405020304" pitchFamily="18" charset="0"/>
                          <a:cs typeface="Times New Roman" panose="02020603050405020304" pitchFamily="18" charset="0"/>
                        </a:rPr>
                        <a:t>1</a:t>
                      </a:r>
                      <a:endParaRPr lang="es-MX" sz="105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50" u="none" strike="noStrike" dirty="0">
                          <a:effectLst/>
                          <a:latin typeface="Times New Roman" panose="02020603050405020304" pitchFamily="18" charset="0"/>
                          <a:cs typeface="Times New Roman" panose="02020603050405020304" pitchFamily="18" charset="0"/>
                        </a:rPr>
                        <a:t>0.3</a:t>
                      </a:r>
                      <a:endParaRPr lang="es-MX"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6942971"/>
                  </a:ext>
                </a:extLst>
              </a:tr>
              <a:tr h="169879">
                <a:tc>
                  <a:txBody>
                    <a:bodyPr/>
                    <a:lstStyle/>
                    <a:p>
                      <a:pPr algn="ctr" fontAlgn="b"/>
                      <a:r>
                        <a:rPr lang="es-MX" sz="1050" b="1" i="0" u="none" strike="noStrike" dirty="0" smtClean="0">
                          <a:solidFill>
                            <a:srgbClr val="000000"/>
                          </a:solidFill>
                          <a:effectLst/>
                          <a:latin typeface="Times New Roman" panose="02020603050405020304" pitchFamily="18" charset="0"/>
                          <a:cs typeface="Times New Roman" panose="02020603050405020304" pitchFamily="18" charset="0"/>
                        </a:rPr>
                        <a:t>TOTAL</a:t>
                      </a:r>
                      <a:endParaRPr lang="es-MX"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r>
                        <a:rPr lang="es-MX" sz="1050" b="1" i="0" u="none" strike="noStrike" dirty="0" smtClean="0">
                          <a:solidFill>
                            <a:srgbClr val="000000"/>
                          </a:solidFill>
                          <a:effectLst/>
                          <a:latin typeface="Times New Roman" panose="02020603050405020304" pitchFamily="18" charset="0"/>
                          <a:cs typeface="Times New Roman" panose="02020603050405020304" pitchFamily="18" charset="0"/>
                        </a:rPr>
                        <a:t>81</a:t>
                      </a:r>
                      <a:endParaRPr lang="es-MX"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r>
                        <a:rPr lang="es-MX" sz="1050" b="1" i="0" u="none" strike="noStrike" dirty="0" smtClean="0">
                          <a:solidFill>
                            <a:srgbClr val="000000"/>
                          </a:solidFill>
                          <a:effectLst/>
                          <a:latin typeface="Times New Roman" panose="02020603050405020304" pitchFamily="18" charset="0"/>
                          <a:cs typeface="Times New Roman" panose="02020603050405020304" pitchFamily="18" charset="0"/>
                        </a:rPr>
                        <a:t>989</a:t>
                      </a:r>
                      <a:endParaRPr lang="es-MX"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3802945"/>
                  </a:ext>
                </a:extLst>
              </a:tr>
            </a:tbl>
          </a:graphicData>
        </a:graphic>
      </p:graphicFrame>
      <p:pic>
        <p:nvPicPr>
          <p:cNvPr id="5122" name="Imagen 1"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t="6127" b="8168"/>
          <a:stretch/>
        </p:blipFill>
        <p:spPr bwMode="auto">
          <a:xfrm>
            <a:off x="247164" y="1025562"/>
            <a:ext cx="4213964" cy="2624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247164" y="3746720"/>
            <a:ext cx="4213964" cy="553998"/>
          </a:xfrm>
          <a:prstGeom prst="rect">
            <a:avLst/>
          </a:prstGeo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lin ang="10800000" scaled="1"/>
            <a:tileRect/>
          </a:gradFill>
        </p:spPr>
        <p:txBody>
          <a:bodyPr wrap="square" rtlCol="0">
            <a:spAutoFit/>
          </a:bodyPr>
          <a:lstStyle/>
          <a:p>
            <a:pPr algn="ctr"/>
            <a:r>
              <a:rPr lang="es-MX" sz="1500" dirty="0" smtClean="0">
                <a:latin typeface="Times New Roman" panose="02020603050405020304" pitchFamily="18" charset="0"/>
                <a:cs typeface="Times New Roman" panose="02020603050405020304" pitchFamily="18" charset="0"/>
              </a:rPr>
              <a:t>Mayor intensidad de color, mayor número de proyectos autorizados por entidad federativa.</a:t>
            </a:r>
            <a:endParaRPr lang="es-MX" sz="1500" dirty="0">
              <a:latin typeface="Times New Roman" panose="02020603050405020304" pitchFamily="18" charset="0"/>
              <a:cs typeface="Times New Roman" panose="02020603050405020304" pitchFamily="18" charset="0"/>
            </a:endParaRPr>
          </a:p>
        </p:txBody>
      </p:sp>
      <p:graphicFrame>
        <p:nvGraphicFramePr>
          <p:cNvPr id="8" name="Gráfico 7"/>
          <p:cNvGraphicFramePr/>
          <p:nvPr>
            <p:extLst>
              <p:ext uri="{D42A27DB-BD31-4B8C-83A1-F6EECF244321}">
                <p14:modId xmlns:p14="http://schemas.microsoft.com/office/powerpoint/2010/main" val="1236649992"/>
              </p:ext>
            </p:extLst>
          </p:nvPr>
        </p:nvGraphicFramePr>
        <p:xfrm>
          <a:off x="94594" y="4348818"/>
          <a:ext cx="9049406" cy="23820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295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982363"/>
            <a:ext cx="9144000" cy="825416"/>
          </a:xfrm>
          <a:solidFill>
            <a:schemeClr val="accent5">
              <a:lumMod val="50000"/>
            </a:schemeClr>
          </a:solidFill>
        </p:spPr>
        <p:txBody>
          <a:bodyPr>
            <a:normAutofit/>
          </a:bodyPr>
          <a:lstStyle/>
          <a:p>
            <a:r>
              <a:rPr lang="es-MX" sz="3000" b="1" dirty="0" smtClean="0">
                <a:solidFill>
                  <a:schemeClr val="bg1"/>
                </a:solidFill>
                <a:latin typeface="Times New Roman" panose="02020603050405020304" pitchFamily="18" charset="0"/>
                <a:cs typeface="Times New Roman" panose="02020603050405020304" pitchFamily="18" charset="0"/>
              </a:rPr>
              <a:t>Importancia de la inversión privada</a:t>
            </a:r>
            <a:endParaRPr lang="es-MX" sz="3000" b="1" dirty="0">
              <a:solidFill>
                <a:schemeClr val="bg1"/>
              </a:solidFill>
              <a:latin typeface="Times New Roman" panose="02020603050405020304" pitchFamily="18" charset="0"/>
              <a:cs typeface="Times New Roman" panose="02020603050405020304" pitchFamily="18" charset="0"/>
            </a:endParaRPr>
          </a:p>
        </p:txBody>
      </p:sp>
      <p:sp>
        <p:nvSpPr>
          <p:cNvPr id="4" name="Rectangle 4"/>
          <p:cNvSpPr/>
          <p:nvPr/>
        </p:nvSpPr>
        <p:spPr>
          <a:xfrm>
            <a:off x="6413945" y="3082230"/>
            <a:ext cx="1739348" cy="3480801"/>
          </a:xfrm>
          <a:prstGeom prst="rect">
            <a:avLst/>
          </a:prstGeom>
          <a:solidFill>
            <a:schemeClr val="tx1">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274320" rIns="182880" bIns="182880" numCol="1" spcCol="1270" anchor="t" anchorCtr="0">
            <a:noAutofit/>
          </a:bodyPr>
          <a:lstStyle/>
          <a:p>
            <a:r>
              <a:rPr lang="es-ES" sz="1200" dirty="0">
                <a:solidFill>
                  <a:schemeClr val="tx1">
                    <a:lumMod val="75000"/>
                  </a:schemeClr>
                </a:solidFill>
                <a:latin typeface="Times New Roman" panose="02020603050405020304" pitchFamily="18" charset="0"/>
                <a:cs typeface="Times New Roman" panose="02020603050405020304" pitchFamily="18" charset="0"/>
              </a:rPr>
              <a:t> A medida que incrementa la inversión en Ciencia, Tecnología e Innovación se sofistica la red de negocios con la que interactúan empresas nodales. </a:t>
            </a:r>
          </a:p>
          <a:p>
            <a:pPr algn="just"/>
            <a:endParaRPr lang="es-ES" sz="1200" dirty="0">
              <a:solidFill>
                <a:schemeClr val="tx1">
                  <a:lumMod val="75000"/>
                </a:schemeClr>
              </a:solidFill>
              <a:latin typeface="Times New Roman" panose="02020603050405020304" pitchFamily="18" charset="0"/>
              <a:cs typeface="Times New Roman" panose="02020603050405020304" pitchFamily="18" charset="0"/>
            </a:endParaRPr>
          </a:p>
          <a:p>
            <a:r>
              <a:rPr lang="es-ES" sz="1200" dirty="0" smtClean="0">
                <a:solidFill>
                  <a:schemeClr val="tx1">
                    <a:lumMod val="75000"/>
                  </a:schemeClr>
                </a:solidFill>
                <a:latin typeface="Times New Roman" panose="02020603050405020304" pitchFamily="18" charset="0"/>
                <a:cs typeface="Times New Roman" panose="02020603050405020304" pitchFamily="18" charset="0"/>
              </a:rPr>
              <a:t>Una </a:t>
            </a:r>
            <a:r>
              <a:rPr lang="es-ES" sz="1200" dirty="0">
                <a:solidFill>
                  <a:schemeClr val="tx1">
                    <a:lumMod val="75000"/>
                  </a:schemeClr>
                </a:solidFill>
                <a:latin typeface="Times New Roman" panose="02020603050405020304" pitchFamily="18" charset="0"/>
                <a:cs typeface="Times New Roman" panose="02020603050405020304" pitchFamily="18" charset="0"/>
              </a:rPr>
              <a:t>posible derrama es el surgimiento de nuevas empresas nacionales que provean de servicios tecnológicos a las más innovadoras. </a:t>
            </a:r>
          </a:p>
        </p:txBody>
      </p:sp>
      <p:sp>
        <p:nvSpPr>
          <p:cNvPr id="5" name="Rectangle 5"/>
          <p:cNvSpPr/>
          <p:nvPr/>
        </p:nvSpPr>
        <p:spPr>
          <a:xfrm>
            <a:off x="6416102" y="2504712"/>
            <a:ext cx="2002536" cy="655613"/>
          </a:xfrm>
          <a:prstGeom prst="rect">
            <a:avLst/>
          </a:prstGeom>
          <a:solidFill>
            <a:schemeClr val="accent4"/>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74320" tIns="0" rIns="0" bIns="0" numCol="1" spcCol="1270" anchor="ctr" anchorCtr="0">
            <a:noAutofit/>
          </a:bodyPr>
          <a:lstStyle/>
          <a:p>
            <a:pPr defTabSz="666734">
              <a:lnSpc>
                <a:spcPct val="90000"/>
              </a:lnSpc>
              <a:spcBef>
                <a:spcPct val="0"/>
              </a:spcBef>
              <a:spcAft>
                <a:spcPts val="200"/>
              </a:spcAft>
            </a:pPr>
            <a:r>
              <a:rPr lang="es-ES" sz="1500" b="1" dirty="0">
                <a:solidFill>
                  <a:srgbClr val="FFFFFF"/>
                </a:solidFill>
                <a:latin typeface="Times New Roman" panose="02020603050405020304" pitchFamily="18" charset="0"/>
                <a:cs typeface="Times New Roman" panose="02020603050405020304" pitchFamily="18" charset="0"/>
              </a:rPr>
              <a:t>DERRAMA EN REDES DE NEGOCIOS</a:t>
            </a:r>
            <a:r>
              <a:rPr lang="es-ES" sz="1500" b="1" dirty="0" smtClean="0">
                <a:solidFill>
                  <a:srgbClr val="FFFFFF"/>
                </a:solidFill>
                <a:latin typeface="Times New Roman" panose="02020603050405020304" pitchFamily="18" charset="0"/>
                <a:cs typeface="Times New Roman" panose="02020603050405020304" pitchFamily="18" charset="0"/>
              </a:rPr>
              <a:t>.</a:t>
            </a:r>
            <a:endParaRPr lang="es-ES" sz="1500" b="1" dirty="0">
              <a:solidFill>
                <a:srgbClr val="FFFFFF"/>
              </a:solidFill>
              <a:latin typeface="Times New Roman" panose="02020603050405020304" pitchFamily="18" charset="0"/>
              <a:cs typeface="Times New Roman" panose="02020603050405020304" pitchFamily="18" charset="0"/>
            </a:endParaRPr>
          </a:p>
        </p:txBody>
      </p:sp>
      <p:sp>
        <p:nvSpPr>
          <p:cNvPr id="6" name="Rectangle 7"/>
          <p:cNvSpPr/>
          <p:nvPr/>
        </p:nvSpPr>
        <p:spPr>
          <a:xfrm>
            <a:off x="4619445" y="2952281"/>
            <a:ext cx="1737360" cy="3330531"/>
          </a:xfrm>
          <a:prstGeom prst="rect">
            <a:avLst/>
          </a:prstGeom>
          <a:solidFill>
            <a:schemeClr val="tx1">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274320" rIns="182880" bIns="182880" numCol="1" spcCol="1270" anchor="t" anchorCtr="0">
            <a:noAutofit/>
          </a:bodyPr>
          <a:lstStyle/>
          <a:p>
            <a:r>
              <a:rPr lang="es-ES" sz="1200" dirty="0">
                <a:solidFill>
                  <a:schemeClr val="tx1">
                    <a:lumMod val="75000"/>
                  </a:schemeClr>
                </a:solidFill>
                <a:latin typeface="Times New Roman" panose="02020603050405020304" pitchFamily="18" charset="0"/>
                <a:cs typeface="Times New Roman" panose="02020603050405020304" pitchFamily="18" charset="0"/>
              </a:rPr>
              <a:t>Un incremento en inversiones de Ciencia, Tecnología e Innovación hace más probable que las empresas mexicanas generen productos o servicios innovadores. </a:t>
            </a:r>
          </a:p>
          <a:p>
            <a:pPr algn="just"/>
            <a:endParaRPr lang="es-ES" sz="1200" dirty="0">
              <a:solidFill>
                <a:schemeClr val="tx1">
                  <a:lumMod val="75000"/>
                </a:schemeClr>
              </a:solidFill>
              <a:latin typeface="Times New Roman" panose="02020603050405020304" pitchFamily="18" charset="0"/>
              <a:cs typeface="Times New Roman" panose="02020603050405020304" pitchFamily="18" charset="0"/>
            </a:endParaRPr>
          </a:p>
          <a:p>
            <a:r>
              <a:rPr lang="es-ES" sz="1200" dirty="0" smtClean="0">
                <a:solidFill>
                  <a:schemeClr val="tx1">
                    <a:lumMod val="75000"/>
                  </a:schemeClr>
                </a:solidFill>
                <a:latin typeface="Times New Roman" panose="02020603050405020304" pitchFamily="18" charset="0"/>
                <a:cs typeface="Times New Roman" panose="02020603050405020304" pitchFamily="18" charset="0"/>
              </a:rPr>
              <a:t>Esto </a:t>
            </a:r>
            <a:r>
              <a:rPr lang="es-ES" sz="1200" dirty="0">
                <a:solidFill>
                  <a:schemeClr val="tx1">
                    <a:lumMod val="75000"/>
                  </a:schemeClr>
                </a:solidFill>
                <a:latin typeface="Times New Roman" panose="02020603050405020304" pitchFamily="18" charset="0"/>
                <a:cs typeface="Times New Roman" panose="02020603050405020304" pitchFamily="18" charset="0"/>
              </a:rPr>
              <a:t>les permite  competir de manera más exitosa en los mercados </a:t>
            </a:r>
            <a:r>
              <a:rPr lang="es-ES" sz="1200" dirty="0" smtClean="0">
                <a:solidFill>
                  <a:schemeClr val="tx1">
                    <a:lumMod val="75000"/>
                  </a:schemeClr>
                </a:solidFill>
                <a:latin typeface="Times New Roman" panose="02020603050405020304" pitchFamily="18" charset="0"/>
                <a:cs typeface="Times New Roman" panose="02020603050405020304" pitchFamily="18" charset="0"/>
              </a:rPr>
              <a:t>internacionales.</a:t>
            </a:r>
            <a:endParaRPr lang="es-ES" sz="1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7" name="Rectangle 8"/>
          <p:cNvSpPr/>
          <p:nvPr/>
        </p:nvSpPr>
        <p:spPr>
          <a:xfrm>
            <a:off x="4619615" y="2369383"/>
            <a:ext cx="2002536" cy="655613"/>
          </a:xfrm>
          <a:prstGeom prst="rect">
            <a:avLst/>
          </a:prstGeom>
          <a:solidFill>
            <a:schemeClr val="accent3"/>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74320" tIns="0" rIns="0" bIns="0" numCol="1" spcCol="1270" anchor="ctr" anchorCtr="0">
            <a:noAutofit/>
          </a:bodyPr>
          <a:lstStyle/>
          <a:p>
            <a:pPr defTabSz="666734">
              <a:lnSpc>
                <a:spcPct val="90000"/>
              </a:lnSpc>
              <a:spcBef>
                <a:spcPct val="0"/>
              </a:spcBef>
              <a:spcAft>
                <a:spcPts val="200"/>
              </a:spcAft>
            </a:pPr>
            <a:r>
              <a:rPr lang="en-US" sz="1400" b="1" dirty="0">
                <a:solidFill>
                  <a:srgbClr val="FFFFFF"/>
                </a:solidFill>
                <a:latin typeface="Times New Roman" panose="02020603050405020304" pitchFamily="18" charset="0"/>
                <a:cs typeface="Times New Roman" panose="02020603050405020304" pitchFamily="18" charset="0"/>
              </a:rPr>
              <a:t>DERRAMA EN COMPETITIVIDAD</a:t>
            </a:r>
          </a:p>
        </p:txBody>
      </p:sp>
      <p:sp>
        <p:nvSpPr>
          <p:cNvPr id="8" name="Rectangle 10"/>
          <p:cNvSpPr/>
          <p:nvPr/>
        </p:nvSpPr>
        <p:spPr>
          <a:xfrm>
            <a:off x="2823128" y="2822332"/>
            <a:ext cx="1737360" cy="3062273"/>
          </a:xfrm>
          <a:prstGeom prst="rect">
            <a:avLst/>
          </a:prstGeom>
          <a:solidFill>
            <a:schemeClr val="tx1">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274320" rIns="182880" bIns="182880" numCol="1" spcCol="1270" anchor="t" anchorCtr="0">
            <a:noAutofit/>
          </a:bodyPr>
          <a:lstStyle/>
          <a:p>
            <a:r>
              <a:rPr lang="es-ES" sz="1200" dirty="0">
                <a:solidFill>
                  <a:schemeClr val="tx1">
                    <a:lumMod val="75000"/>
                  </a:schemeClr>
                </a:solidFill>
                <a:latin typeface="Times New Roman" panose="02020603050405020304" pitchFamily="18" charset="0"/>
                <a:cs typeface="Times New Roman" panose="02020603050405020304" pitchFamily="18" charset="0"/>
              </a:rPr>
              <a:t>Un incremento de inversiones en Ciencia, Tecnología e Innovación puede traducirse en más empleos de alto perfil para tecnólogos e investigadores </a:t>
            </a:r>
            <a:r>
              <a:rPr lang="es-ES" sz="1200" dirty="0" smtClean="0">
                <a:solidFill>
                  <a:schemeClr val="tx1">
                    <a:lumMod val="75000"/>
                  </a:schemeClr>
                </a:solidFill>
                <a:latin typeface="Times New Roman" panose="02020603050405020304" pitchFamily="18" charset="0"/>
                <a:cs typeface="Times New Roman" panose="02020603050405020304" pitchFamily="18" charset="0"/>
              </a:rPr>
              <a:t>mexicanos.</a:t>
            </a:r>
            <a:endParaRPr lang="es-ES" sz="1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9" name="Rectangle 11"/>
          <p:cNvSpPr/>
          <p:nvPr/>
        </p:nvSpPr>
        <p:spPr>
          <a:xfrm>
            <a:off x="2823128" y="2234054"/>
            <a:ext cx="2002536" cy="655613"/>
          </a:xfrm>
          <a:prstGeom prst="rect">
            <a:avLst/>
          </a:prstGeom>
          <a:solidFill>
            <a:schemeClr val="accent5"/>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74320" tIns="0" rIns="0" bIns="0" numCol="1" spcCol="1270" anchor="ctr" anchorCtr="0">
            <a:noAutofit/>
          </a:bodyPr>
          <a:lstStyle/>
          <a:p>
            <a:pPr defTabSz="666734">
              <a:lnSpc>
                <a:spcPct val="90000"/>
              </a:lnSpc>
              <a:spcBef>
                <a:spcPct val="0"/>
              </a:spcBef>
              <a:spcAft>
                <a:spcPts val="200"/>
              </a:spcAft>
            </a:pPr>
            <a:r>
              <a:rPr lang="en-US" sz="1500" b="1" dirty="0">
                <a:solidFill>
                  <a:srgbClr val="FFFFFF"/>
                </a:solidFill>
                <a:latin typeface="Times New Roman" panose="02020603050405020304" pitchFamily="18" charset="0"/>
                <a:cs typeface="Times New Roman" panose="02020603050405020304" pitchFamily="18" charset="0"/>
              </a:rPr>
              <a:t>DERRAMA LABORAL</a:t>
            </a:r>
          </a:p>
        </p:txBody>
      </p:sp>
      <p:sp>
        <p:nvSpPr>
          <p:cNvPr id="10" name="Rectangle 12"/>
          <p:cNvSpPr/>
          <p:nvPr/>
        </p:nvSpPr>
        <p:spPr>
          <a:xfrm>
            <a:off x="1022710" y="2695577"/>
            <a:ext cx="1737360" cy="2849817"/>
          </a:xfrm>
          <a:prstGeom prst="rect">
            <a:avLst/>
          </a:prstGeom>
          <a:solidFill>
            <a:schemeClr val="tx1">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274320" rIns="182880" bIns="182880" numCol="1" spcCol="1270" anchor="t" anchorCtr="0">
            <a:noAutofit/>
          </a:bodyPr>
          <a:lstStyle/>
          <a:p>
            <a:r>
              <a:rPr lang="es-ES" sz="1200" dirty="0">
                <a:solidFill>
                  <a:schemeClr val="tx1">
                    <a:lumMod val="75000"/>
                  </a:schemeClr>
                </a:solidFill>
                <a:latin typeface="Times New Roman" panose="02020603050405020304" pitchFamily="18" charset="0"/>
                <a:cs typeface="Times New Roman" panose="02020603050405020304" pitchFamily="18" charset="0"/>
              </a:rPr>
              <a:t>Más inversión en Ciencia, Tecnología e Innovación implica la existencia de productos innovadores.</a:t>
            </a:r>
          </a:p>
          <a:p>
            <a:pPr algn="just"/>
            <a:endParaRPr lang="es-ES" sz="1200" dirty="0">
              <a:solidFill>
                <a:schemeClr val="tx1">
                  <a:lumMod val="75000"/>
                </a:schemeClr>
              </a:solidFill>
              <a:latin typeface="Times New Roman" panose="02020603050405020304" pitchFamily="18" charset="0"/>
              <a:cs typeface="Times New Roman" panose="02020603050405020304" pitchFamily="18" charset="0"/>
            </a:endParaRPr>
          </a:p>
          <a:p>
            <a:r>
              <a:rPr lang="es-ES" sz="1200" dirty="0" smtClean="0">
                <a:solidFill>
                  <a:schemeClr val="tx1">
                    <a:lumMod val="75000"/>
                  </a:schemeClr>
                </a:solidFill>
                <a:latin typeface="Times New Roman" panose="02020603050405020304" pitchFamily="18" charset="0"/>
                <a:cs typeface="Times New Roman" panose="02020603050405020304" pitchFamily="18" charset="0"/>
              </a:rPr>
              <a:t>Satisfacen </a:t>
            </a:r>
            <a:r>
              <a:rPr lang="es-ES" sz="1200" dirty="0">
                <a:solidFill>
                  <a:schemeClr val="tx1">
                    <a:lumMod val="75000"/>
                  </a:schemeClr>
                </a:solidFill>
                <a:latin typeface="Times New Roman" panose="02020603050405020304" pitchFamily="18" charset="0"/>
                <a:cs typeface="Times New Roman" panose="02020603050405020304" pitchFamily="18" charset="0"/>
              </a:rPr>
              <a:t>de mejor forma las necesidades de los </a:t>
            </a:r>
            <a:r>
              <a:rPr lang="es-ES" sz="1200" dirty="0" smtClean="0">
                <a:solidFill>
                  <a:schemeClr val="tx1">
                    <a:lumMod val="75000"/>
                  </a:schemeClr>
                </a:solidFill>
                <a:latin typeface="Times New Roman" panose="02020603050405020304" pitchFamily="18" charset="0"/>
                <a:cs typeface="Times New Roman" panose="02020603050405020304" pitchFamily="18" charset="0"/>
              </a:rPr>
              <a:t>consumidores.</a:t>
            </a:r>
            <a:endParaRPr lang="es-ES" sz="1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1" name="Rectangle 14"/>
          <p:cNvSpPr/>
          <p:nvPr/>
        </p:nvSpPr>
        <p:spPr>
          <a:xfrm>
            <a:off x="1022710" y="2098725"/>
            <a:ext cx="2006467" cy="655613"/>
          </a:xfrm>
          <a:prstGeom prst="rect">
            <a:avLst/>
          </a:prstGeom>
          <a:solidFill>
            <a:schemeClr val="accent6"/>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05740" tIns="0" rIns="0" bIns="0" numCol="1" spcCol="1270" anchor="ctr" anchorCtr="0">
            <a:noAutofit/>
          </a:bodyPr>
          <a:lstStyle/>
          <a:p>
            <a:pPr defTabSz="666734">
              <a:lnSpc>
                <a:spcPct val="90000"/>
              </a:lnSpc>
              <a:spcBef>
                <a:spcPct val="0"/>
              </a:spcBef>
              <a:spcAft>
                <a:spcPts val="200"/>
              </a:spcAft>
            </a:pPr>
            <a:r>
              <a:rPr lang="es-ES" sz="1500" b="1" dirty="0">
                <a:solidFill>
                  <a:srgbClr val="FFFFFF"/>
                </a:solidFill>
                <a:latin typeface="Times New Roman" panose="02020603050405020304" pitchFamily="18" charset="0"/>
                <a:cs typeface="Times New Roman" panose="02020603050405020304" pitchFamily="18" charset="0"/>
              </a:rPr>
              <a:t>DERRAMAS POR BIENESTAR AL CONSUMIDOR</a:t>
            </a:r>
          </a:p>
        </p:txBody>
      </p:sp>
      <p:sp>
        <p:nvSpPr>
          <p:cNvPr id="12" name="Right Triangle 38"/>
          <p:cNvSpPr/>
          <p:nvPr/>
        </p:nvSpPr>
        <p:spPr>
          <a:xfrm rot="5400000">
            <a:off x="2858488" y="2718978"/>
            <a:ext cx="135329" cy="206049"/>
          </a:xfrm>
          <a:prstGeom prst="rtTriangl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3" name="Right Triangle 39"/>
          <p:cNvSpPr/>
          <p:nvPr/>
        </p:nvSpPr>
        <p:spPr>
          <a:xfrm rot="5400000">
            <a:off x="4654976" y="2853816"/>
            <a:ext cx="135329" cy="206049"/>
          </a:xfrm>
          <a:prstGeom prst="rtTriangle">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4" name="Right Triangle 40"/>
          <p:cNvSpPr/>
          <p:nvPr/>
        </p:nvSpPr>
        <p:spPr>
          <a:xfrm rot="5400000">
            <a:off x="6451463" y="2989371"/>
            <a:ext cx="135329" cy="206049"/>
          </a:xfrm>
          <a:prstGeom prst="rtTriangle">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5" name="Right Triangle 41"/>
          <p:cNvSpPr/>
          <p:nvPr/>
        </p:nvSpPr>
        <p:spPr>
          <a:xfrm rot="5400000">
            <a:off x="8247950" y="3124701"/>
            <a:ext cx="135329" cy="206049"/>
          </a:xfrm>
          <a:prstGeom prst="rtTriangl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9399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082566"/>
            <a:ext cx="9144000" cy="567330"/>
          </a:xfrm>
          <a:solidFill>
            <a:schemeClr val="accent5">
              <a:lumMod val="50000"/>
            </a:schemeClr>
          </a:solidFill>
        </p:spPr>
        <p:txBody>
          <a:bodyPr>
            <a:normAutofit/>
          </a:bodyPr>
          <a:lstStyle/>
          <a:p>
            <a:r>
              <a:rPr lang="es-MX" sz="3000" b="1" dirty="0" smtClean="0">
                <a:solidFill>
                  <a:schemeClr val="bg1"/>
                </a:solidFill>
                <a:latin typeface="Times New Roman" panose="02020603050405020304" pitchFamily="18" charset="0"/>
                <a:cs typeface="Times New Roman" panose="02020603050405020304" pitchFamily="18" charset="0"/>
              </a:rPr>
              <a:t>Inversión privada en México</a:t>
            </a:r>
            <a:endParaRPr lang="es-MX" sz="30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8" name="Gráfico 7"/>
          <p:cNvGraphicFramePr/>
          <p:nvPr>
            <p:extLst>
              <p:ext uri="{D42A27DB-BD31-4B8C-83A1-F6EECF244321}">
                <p14:modId xmlns:p14="http://schemas.microsoft.com/office/powerpoint/2010/main" val="3449662112"/>
              </p:ext>
            </p:extLst>
          </p:nvPr>
        </p:nvGraphicFramePr>
        <p:xfrm>
          <a:off x="312487" y="1778824"/>
          <a:ext cx="8280000" cy="370719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redondeado 3"/>
          <p:cNvSpPr/>
          <p:nvPr/>
        </p:nvSpPr>
        <p:spPr>
          <a:xfrm>
            <a:off x="481227" y="5614947"/>
            <a:ext cx="7942521" cy="1033076"/>
          </a:xfrm>
          <a:prstGeom prst="round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s-MX" sz="1600" dirty="0">
                <a:solidFill>
                  <a:schemeClr val="tx1"/>
                </a:solidFill>
                <a:latin typeface="Times New Roman" panose="02020603050405020304" pitchFamily="18" charset="0"/>
                <a:cs typeface="Times New Roman" panose="02020603050405020304" pitchFamily="18" charset="0"/>
              </a:rPr>
              <a:t>De acuerdo a los cálculos del </a:t>
            </a:r>
            <a:r>
              <a:rPr lang="es-MX" sz="1600" dirty="0" smtClean="0">
                <a:solidFill>
                  <a:schemeClr val="tx1"/>
                </a:solidFill>
                <a:latin typeface="Times New Roman" panose="02020603050405020304" pitchFamily="18" charset="0"/>
                <a:cs typeface="Times New Roman" panose="02020603050405020304" pitchFamily="18" charset="0"/>
              </a:rPr>
              <a:t>Gasto en Investigación y Desarrollo Experimental (GIDE) del </a:t>
            </a:r>
            <a:r>
              <a:rPr lang="es-MX" sz="1600" dirty="0" err="1">
                <a:solidFill>
                  <a:schemeClr val="tx1"/>
                </a:solidFill>
                <a:latin typeface="Times New Roman" panose="02020603050405020304" pitchFamily="18" charset="0"/>
                <a:cs typeface="Times New Roman" panose="02020603050405020304" pitchFamily="18" charset="0"/>
              </a:rPr>
              <a:t>CONACyT</a:t>
            </a:r>
            <a:r>
              <a:rPr lang="es-MX" sz="1600" dirty="0">
                <a:solidFill>
                  <a:schemeClr val="tx1"/>
                </a:solidFill>
                <a:latin typeface="Times New Roman" panose="02020603050405020304" pitchFamily="18" charset="0"/>
                <a:cs typeface="Times New Roman" panose="02020603050405020304" pitchFamily="18" charset="0"/>
              </a:rPr>
              <a:t>, la inversión privada </a:t>
            </a:r>
            <a:r>
              <a:rPr lang="es-MX" sz="1600" dirty="0" smtClean="0">
                <a:solidFill>
                  <a:schemeClr val="tx1"/>
                </a:solidFill>
                <a:latin typeface="Times New Roman" panose="02020603050405020304" pitchFamily="18" charset="0"/>
                <a:cs typeface="Times New Roman" panose="02020603050405020304" pitchFamily="18" charset="0"/>
              </a:rPr>
              <a:t>en investigación y desarrollo de tecnología </a:t>
            </a:r>
            <a:r>
              <a:rPr lang="es-MX" sz="1600" dirty="0">
                <a:solidFill>
                  <a:schemeClr val="tx1"/>
                </a:solidFill>
                <a:latin typeface="Times New Roman" panose="02020603050405020304" pitchFamily="18" charset="0"/>
                <a:cs typeface="Times New Roman" panose="02020603050405020304" pitchFamily="18" charset="0"/>
              </a:rPr>
              <a:t>es baja en comparación con la </a:t>
            </a:r>
            <a:r>
              <a:rPr lang="es-MX" sz="1600" dirty="0" smtClean="0">
                <a:solidFill>
                  <a:schemeClr val="tx1"/>
                </a:solidFill>
                <a:latin typeface="Times New Roman" panose="02020603050405020304" pitchFamily="18" charset="0"/>
                <a:cs typeface="Times New Roman" panose="02020603050405020304" pitchFamily="18" charset="0"/>
              </a:rPr>
              <a:t>pública: es deseable cerrar la brecha existente.</a:t>
            </a:r>
            <a:endParaRPr lang="es-MX" sz="1600" dirty="0">
              <a:solidFill>
                <a:schemeClr val="tx1"/>
              </a:solidFill>
              <a:latin typeface="Times New Roman" panose="02020603050405020304" pitchFamily="18" charset="0"/>
              <a:cs typeface="Times New Roman" panose="02020603050405020304" pitchFamily="18" charset="0"/>
            </a:endParaRPr>
          </a:p>
        </p:txBody>
      </p:sp>
      <p:cxnSp>
        <p:nvCxnSpPr>
          <p:cNvPr id="6" name="Conector recto de flecha 5"/>
          <p:cNvCxnSpPr/>
          <p:nvPr/>
        </p:nvCxnSpPr>
        <p:spPr>
          <a:xfrm>
            <a:off x="8393005" y="3042314"/>
            <a:ext cx="0" cy="1180213"/>
          </a:xfrm>
          <a:prstGeom prst="straightConnector1">
            <a:avLst/>
          </a:prstGeom>
          <a:ln>
            <a:headEnd type="triangle"/>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04023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081114"/>
            <a:ext cx="9144000" cy="558499"/>
          </a:xfrm>
          <a:solidFill>
            <a:schemeClr val="accent5">
              <a:lumMod val="50000"/>
            </a:schemeClr>
          </a:solidFill>
        </p:spPr>
        <p:txBody>
          <a:bodyPr>
            <a:noAutofit/>
          </a:bodyPr>
          <a:lstStyle/>
          <a:p>
            <a:r>
              <a:rPr lang="es-MX" sz="3000" b="1" dirty="0" smtClean="0">
                <a:solidFill>
                  <a:schemeClr val="bg1"/>
                </a:solidFill>
                <a:latin typeface="Times New Roman" panose="02020603050405020304" pitchFamily="18" charset="0"/>
                <a:cs typeface="Times New Roman" panose="02020603050405020304" pitchFamily="18" charset="0"/>
              </a:rPr>
              <a:t>Marco legal</a:t>
            </a:r>
            <a:endParaRPr lang="es-MX" sz="3000" b="1" dirty="0">
              <a:solidFill>
                <a:schemeClr val="bg1"/>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457200" y="1815894"/>
            <a:ext cx="8229600" cy="643977"/>
          </a:xfrm>
        </p:spPr>
        <p:txBody>
          <a:bodyPr>
            <a:normAutofit/>
          </a:bodyPr>
          <a:lstStyle/>
          <a:p>
            <a:pPr marL="0" indent="0" algn="ctr">
              <a:buNone/>
            </a:pPr>
            <a:r>
              <a:rPr lang="es-MX" sz="1800" dirty="0" smtClean="0">
                <a:latin typeface="Times New Roman" panose="02020603050405020304" pitchFamily="18" charset="0"/>
                <a:cs typeface="Times New Roman" panose="02020603050405020304" pitchFamily="18" charset="0"/>
              </a:rPr>
              <a:t>El 30 de noviembre de 2016 se adiciona a la Ley del Impuesto sobre la Renta el Artículo 202:</a:t>
            </a:r>
          </a:p>
        </p:txBody>
      </p:sp>
      <p:sp>
        <p:nvSpPr>
          <p:cNvPr id="5" name="Rectángulo redondeado 4"/>
          <p:cNvSpPr/>
          <p:nvPr/>
        </p:nvSpPr>
        <p:spPr>
          <a:xfrm>
            <a:off x="159489" y="2465621"/>
            <a:ext cx="8527311" cy="3551275"/>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s-MX" i="1" dirty="0">
                <a:solidFill>
                  <a:schemeClr val="tx1"/>
                </a:solidFill>
                <a:latin typeface="Times New Roman" panose="02020603050405020304" pitchFamily="18" charset="0"/>
                <a:cs typeface="Times New Roman" panose="02020603050405020304" pitchFamily="18" charset="0"/>
              </a:rPr>
              <a:t>“</a:t>
            </a:r>
            <a:r>
              <a:rPr lang="es-MX" i="1" u="sng" dirty="0">
                <a:solidFill>
                  <a:schemeClr val="tx1"/>
                </a:solidFill>
                <a:latin typeface="Times New Roman" panose="02020603050405020304" pitchFamily="18" charset="0"/>
                <a:cs typeface="Times New Roman" panose="02020603050405020304" pitchFamily="18" charset="0"/>
              </a:rPr>
              <a:t>Artículo 202</a:t>
            </a:r>
            <a:r>
              <a:rPr lang="es-MX" i="1" dirty="0">
                <a:solidFill>
                  <a:schemeClr val="tx1"/>
                </a:solidFill>
                <a:latin typeface="Times New Roman" panose="02020603050405020304" pitchFamily="18" charset="0"/>
                <a:cs typeface="Times New Roman" panose="02020603050405020304" pitchFamily="18" charset="0"/>
              </a:rPr>
              <a:t>. </a:t>
            </a:r>
            <a:r>
              <a:rPr lang="es-MX" b="1" i="1" dirty="0">
                <a:solidFill>
                  <a:schemeClr val="tx1"/>
                </a:solidFill>
                <a:latin typeface="Times New Roman" panose="02020603050405020304" pitchFamily="18" charset="0"/>
                <a:cs typeface="Times New Roman" panose="02020603050405020304" pitchFamily="18" charset="0"/>
              </a:rPr>
              <a:t>Se otorga un estímulo fiscal a los contribuyentes del impuesto sobre la renta que efectúen proyectos de investigación y desarrollo tecnológico, </a:t>
            </a:r>
            <a:r>
              <a:rPr lang="es-MX" i="1" dirty="0">
                <a:solidFill>
                  <a:schemeClr val="tx1"/>
                </a:solidFill>
                <a:latin typeface="Times New Roman" panose="02020603050405020304" pitchFamily="18" charset="0"/>
                <a:cs typeface="Times New Roman" panose="02020603050405020304" pitchFamily="18" charset="0"/>
              </a:rPr>
              <a:t>consistente en aplicar un crédito fiscal equivalente al 30% de los gastos e inversiones realizados en el ejercicio en investigación o desarrollo de tecnología, contra el impuesto sobre la renta causado en el ejercicio en que se determine dicho crédito. El crédito fiscal no será acumulable para efectos del impuesto sobre la renta.</a:t>
            </a:r>
          </a:p>
          <a:p>
            <a:endParaRPr lang="es-MX" i="1" dirty="0">
              <a:solidFill>
                <a:schemeClr val="tx1"/>
              </a:solidFill>
              <a:latin typeface="Times New Roman" panose="02020603050405020304" pitchFamily="18" charset="0"/>
              <a:cs typeface="Times New Roman" panose="02020603050405020304" pitchFamily="18" charset="0"/>
            </a:endParaRPr>
          </a:p>
          <a:p>
            <a:r>
              <a:rPr lang="es-MX" i="1" dirty="0">
                <a:solidFill>
                  <a:schemeClr val="tx1"/>
                </a:solidFill>
                <a:latin typeface="Times New Roman" panose="02020603050405020304" pitchFamily="18" charset="0"/>
                <a:cs typeface="Times New Roman" panose="02020603050405020304" pitchFamily="18" charset="0"/>
              </a:rPr>
              <a:t>Para los efectos del párrafo anterior, </a:t>
            </a:r>
            <a:r>
              <a:rPr lang="es-MX" b="1" i="1" dirty="0">
                <a:solidFill>
                  <a:schemeClr val="tx1"/>
                </a:solidFill>
                <a:latin typeface="Times New Roman" panose="02020603050405020304" pitchFamily="18" charset="0"/>
                <a:cs typeface="Times New Roman" panose="02020603050405020304" pitchFamily="18" charset="0"/>
              </a:rPr>
              <a:t>el crédito fiscal sólo podrá aplicarse sobre la base incremental de los gastos e inversiones efectuados en el ejercicio correspondiente, respecto al promedio de aquéllos realizados en los tres ejercicios fiscales anteriores</a:t>
            </a:r>
            <a:r>
              <a:rPr lang="es-MX" i="1" dirty="0">
                <a:solidFill>
                  <a:schemeClr val="tx1"/>
                </a:solidFill>
                <a:latin typeface="Times New Roman" panose="02020603050405020304" pitchFamily="18" charset="0"/>
                <a:cs typeface="Times New Roman" panose="02020603050405020304" pitchFamily="18" charset="0"/>
              </a:rPr>
              <a:t>.  ...”</a:t>
            </a:r>
            <a:endParaRPr lang="es-MX" dirty="0">
              <a:solidFill>
                <a:schemeClr val="tx1"/>
              </a:solidFill>
              <a:latin typeface="Times New Roman" panose="02020603050405020304" pitchFamily="18" charset="0"/>
              <a:cs typeface="Times New Roman" panose="02020603050405020304" pitchFamily="18" charset="0"/>
            </a:endParaRPr>
          </a:p>
        </p:txBody>
      </p:sp>
      <p:sp>
        <p:nvSpPr>
          <p:cNvPr id="6" name="Elipse 5"/>
          <p:cNvSpPr/>
          <p:nvPr/>
        </p:nvSpPr>
        <p:spPr>
          <a:xfrm>
            <a:off x="4688958" y="5603788"/>
            <a:ext cx="4348717" cy="1147887"/>
          </a:xfrm>
          <a:prstGeom prst="ellipse">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a:latin typeface="Times New Roman" panose="02020603050405020304" pitchFamily="18" charset="0"/>
                <a:cs typeface="Times New Roman" panose="02020603050405020304" pitchFamily="18" charset="0"/>
              </a:rPr>
              <a:t>Incentivo a la inversión del sector privado en Investigación y Desarrollo de Tecnología (IDT)</a:t>
            </a:r>
            <a:endParaRPr lang="es-MX"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7925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35889"/>
            <a:ext cx="8229600" cy="538718"/>
          </a:xfrm>
        </p:spPr>
        <p:txBody>
          <a:bodyPr>
            <a:noAutofit/>
          </a:bodyPr>
          <a:lstStyle/>
          <a:p>
            <a:r>
              <a:rPr lang="es-MX" sz="2000" dirty="0">
                <a:latin typeface="Times New Roman" panose="02020603050405020304" pitchFamily="18" charset="0"/>
                <a:cs typeface="Times New Roman" panose="02020603050405020304" pitchFamily="18" charset="0"/>
              </a:rPr>
              <a:t>Dicho artículo indica la creación de un Comité Interinstitucional:</a:t>
            </a:r>
          </a:p>
        </p:txBody>
      </p:sp>
      <p:graphicFrame>
        <p:nvGraphicFramePr>
          <p:cNvPr id="6" name="Diagrama 5"/>
          <p:cNvGraphicFramePr/>
          <p:nvPr>
            <p:extLst>
              <p:ext uri="{D42A27DB-BD31-4B8C-83A1-F6EECF244321}">
                <p14:modId xmlns:p14="http://schemas.microsoft.com/office/powerpoint/2010/main" val="3678167081"/>
              </p:ext>
            </p:extLst>
          </p:nvPr>
        </p:nvGraphicFramePr>
        <p:xfrm>
          <a:off x="375311" y="2210938"/>
          <a:ext cx="8413845" cy="4258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ítulo 1"/>
          <p:cNvSpPr txBox="1">
            <a:spLocks/>
          </p:cNvSpPr>
          <p:nvPr/>
        </p:nvSpPr>
        <p:spPr>
          <a:xfrm>
            <a:off x="0" y="1081114"/>
            <a:ext cx="9144000" cy="558499"/>
          </a:xfrm>
          <a:prstGeom prst="rect">
            <a:avLst/>
          </a:prstGeom>
          <a:solidFill>
            <a:schemeClr val="accent5">
              <a:lumMod val="5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3000" b="1" smtClean="0">
                <a:solidFill>
                  <a:schemeClr val="bg1"/>
                </a:solidFill>
                <a:latin typeface="Times New Roman" panose="02020603050405020304" pitchFamily="18" charset="0"/>
                <a:cs typeface="Times New Roman" panose="02020603050405020304" pitchFamily="18" charset="0"/>
              </a:rPr>
              <a:t>Marco legal</a:t>
            </a:r>
            <a:endParaRPr lang="es-MX" sz="3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4168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610436" y="1696774"/>
            <a:ext cx="6073254" cy="707886"/>
          </a:xfrm>
          <a:prstGeom prst="rect">
            <a:avLst/>
          </a:prstGeom>
        </p:spPr>
        <p:txBody>
          <a:bodyPr wrap="square">
            <a:spAutoFit/>
          </a:bodyPr>
          <a:lstStyle/>
          <a:p>
            <a:pPr algn="ctr"/>
            <a:r>
              <a:rPr lang="es-MX" sz="2000" dirty="0">
                <a:latin typeface="Times New Roman" panose="02020603050405020304" pitchFamily="18" charset="0"/>
                <a:cs typeface="Times New Roman" panose="02020603050405020304" pitchFamily="18" charset="0"/>
              </a:rPr>
              <a:t>Otras consideraciones del Artículo 202 de la </a:t>
            </a:r>
            <a:r>
              <a:rPr lang="es-MX" sz="2000" dirty="0" smtClean="0">
                <a:latin typeface="Times New Roman" panose="02020603050405020304" pitchFamily="18" charset="0"/>
                <a:cs typeface="Times New Roman" panose="02020603050405020304" pitchFamily="18" charset="0"/>
              </a:rPr>
              <a:t>Ley del Impuesto Sobre la Renta:</a:t>
            </a:r>
            <a:endParaRPr lang="es-MX" sz="2000" dirty="0">
              <a:latin typeface="Times New Roman" panose="02020603050405020304" pitchFamily="18" charset="0"/>
              <a:cs typeface="Times New Roman" panose="02020603050405020304" pitchFamily="18" charset="0"/>
            </a:endParaRPr>
          </a:p>
        </p:txBody>
      </p:sp>
      <p:graphicFrame>
        <p:nvGraphicFramePr>
          <p:cNvPr id="7" name="Diagrama 6"/>
          <p:cNvGraphicFramePr/>
          <p:nvPr>
            <p:extLst>
              <p:ext uri="{D42A27DB-BD31-4B8C-83A1-F6EECF244321}">
                <p14:modId xmlns:p14="http://schemas.microsoft.com/office/powerpoint/2010/main" val="2274487044"/>
              </p:ext>
            </p:extLst>
          </p:nvPr>
        </p:nvGraphicFramePr>
        <p:xfrm>
          <a:off x="203579" y="2461821"/>
          <a:ext cx="8886968" cy="4037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ítulo 1"/>
          <p:cNvSpPr txBox="1">
            <a:spLocks/>
          </p:cNvSpPr>
          <p:nvPr/>
        </p:nvSpPr>
        <p:spPr>
          <a:xfrm>
            <a:off x="0" y="1081114"/>
            <a:ext cx="9144000" cy="558499"/>
          </a:xfrm>
          <a:prstGeom prst="rect">
            <a:avLst/>
          </a:prstGeom>
          <a:solidFill>
            <a:schemeClr val="accent5">
              <a:lumMod val="5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3000" b="1" smtClean="0">
                <a:solidFill>
                  <a:schemeClr val="bg1"/>
                </a:solidFill>
                <a:latin typeface="Times New Roman" panose="02020603050405020304" pitchFamily="18" charset="0"/>
                <a:cs typeface="Times New Roman" panose="02020603050405020304" pitchFamily="18" charset="0"/>
              </a:rPr>
              <a:t>Marco legal</a:t>
            </a:r>
            <a:endParaRPr lang="es-MX" sz="3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1700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AB5CC76-B26D-4A01-9EE9-828559DA9298}">
  <we:reference id="wa104380902" version="1.0.0.0" store="es-ES" storeType="OMEX"/>
  <we:alternateReferences>
    <we:reference id="WA104380902" version="1.0.0.0" store="WA104380902"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1344</TotalTime>
  <Words>5996</Words>
  <Application>Microsoft Office PowerPoint</Application>
  <PresentationFormat>Carta (216 x 279 mm)</PresentationFormat>
  <Paragraphs>783</Paragraphs>
  <Slides>43</Slides>
  <Notes>20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43</vt:i4>
      </vt:variant>
    </vt:vector>
  </HeadingPairs>
  <TitlesOfParts>
    <vt:vector size="51" baseType="lpstr">
      <vt:lpstr>Arial</vt:lpstr>
      <vt:lpstr>Calibri</vt:lpstr>
      <vt:lpstr>Calibri Light</vt:lpstr>
      <vt:lpstr>Cambria Math</vt:lpstr>
      <vt:lpstr>EverSlide Office</vt:lpstr>
      <vt:lpstr>Gill Sans</vt:lpstr>
      <vt:lpstr>Times New Roman</vt:lpstr>
      <vt:lpstr>Tema de Office</vt:lpstr>
      <vt:lpstr>Estímulos Fiscales a la Investigación y Desarrollo de Tecnología, EFIDT</vt:lpstr>
      <vt:lpstr>CONTENIDO</vt:lpstr>
      <vt:lpstr>1. ANTECEDENTES</vt:lpstr>
      <vt:lpstr>Importancia de la inversión privada</vt:lpstr>
      <vt:lpstr>Importancia de la inversión privada</vt:lpstr>
      <vt:lpstr>Inversión privada en México</vt:lpstr>
      <vt:lpstr>Marco legal</vt:lpstr>
      <vt:lpstr>Dicho artículo indica la creación de un Comité Interinstitucional:</vt:lpstr>
      <vt:lpstr>Presentación de PowerPoint</vt:lpstr>
      <vt:lpstr>Presentación de PowerPoint</vt:lpstr>
      <vt:lpstr>Presentación de PowerPoint</vt:lpstr>
      <vt:lpstr>Presentación de PowerPoint</vt:lpstr>
      <vt:lpstr>Presentación de PowerPoint</vt:lpstr>
      <vt:lpstr>2. ¿QUÉ ES EL ESTÍMULO FISCAL EN INVESTIGACIÓN Y DESARROLLO DE TECNOLOGÍA?</vt:lpstr>
      <vt:lpstr>¿Qué es el Estímulo Fiscal a la Investigación y Desarrollo de Tecnología?</vt:lpstr>
      <vt:lpstr>3. ¿QUIÉNES PUEDEN APLICAR?</vt:lpstr>
      <vt:lpstr>¿Quién puede aplicar?</vt:lpstr>
      <vt:lpstr>Aspectos importantes a tener en cuenta</vt:lpstr>
      <vt:lpstr>4. ¿CUÁL ES EL PROCESO DE APLICACIÓN?</vt:lpstr>
      <vt:lpstr>Proceso</vt:lpstr>
      <vt:lpstr>5. ¿CUÁLES SON LO CRITERIOS DE AUTORIZACIÓN?</vt:lpstr>
      <vt:lpstr>Criterios de autorización</vt:lpstr>
      <vt:lpstr>Criterios de desempate</vt:lpstr>
      <vt:lpstr>6. ¿CUÁLES SON LOS ELEMENTOS A EVALUAR?</vt:lpstr>
      <vt:lpstr>Elementos a evaluar</vt:lpstr>
      <vt:lpstr>7. ¿CÓMO SE CALCULA EL IMPORTE DEL ESTÍMULO FISCAL?</vt:lpstr>
      <vt:lpstr>Presentación de PowerPoint</vt:lpstr>
      <vt:lpstr>Ejemplo</vt:lpstr>
      <vt:lpstr>Ejemplo</vt:lpstr>
      <vt:lpstr>Ejemplo</vt:lpstr>
      <vt:lpstr>8. ¿QUÉ OBLIGACIONES DEBEN CUMPLIR LOS CONTRIBUYENTES?</vt:lpstr>
      <vt:lpstr>Presentación de PowerPoint</vt:lpstr>
      <vt:lpstr>9. ¿CUÁLES SON LAS CAUSALES DE REVOCACIÓN?</vt:lpstr>
      <vt:lpstr>Presentación de PowerPoint</vt:lpstr>
      <vt:lpstr>10. RESULTADOS</vt:lpstr>
      <vt:lpstr>Resultados 2017-2018</vt:lpstr>
      <vt:lpstr>Sectores y Contribuyentes apoyados 2017-2018</vt:lpstr>
      <vt:lpstr>Presentación de PowerPoint</vt:lpstr>
      <vt:lpstr>Estímulo autorizado por sector 2017-2018</vt:lpstr>
      <vt:lpstr>Sectores y Contribuyentes apoyados 2017-2018</vt:lpstr>
      <vt:lpstr>Sectores y Contribuyentes apoyados 2017-2018</vt:lpstr>
      <vt:lpstr>Contribuyentes apoyados por tema de proyecto  2017-2018</vt:lpstr>
      <vt:lpstr>Estímulo autorizado por entidad 2017-2018</vt:lpstr>
    </vt:vector>
  </TitlesOfParts>
  <Company>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 C</dc:creator>
  <cp:lastModifiedBy>Viridiana Valencia Zetina</cp:lastModifiedBy>
  <cp:revision>144</cp:revision>
  <cp:lastPrinted>2019-05-14T22:10:54Z</cp:lastPrinted>
  <dcterms:created xsi:type="dcterms:W3CDTF">2018-12-03T01:39:09Z</dcterms:created>
  <dcterms:modified xsi:type="dcterms:W3CDTF">2019-05-14T22:35:14Z</dcterms:modified>
</cp:coreProperties>
</file>